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media/image15.svg" ContentType="image/svg+xml"/>
  <Override PartName="/ppt/media/image16.svg" ContentType="image/svg+xml"/>
  <Override PartName="/ppt/media/image17.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0" r:id="rId3"/>
  </p:sldMasterIdLst>
  <p:notesMasterIdLst>
    <p:notesMasterId r:id="rId5"/>
  </p:notesMasterIdLst>
  <p:handoutMasterIdLst>
    <p:handoutMasterId r:id="rId44"/>
  </p:handoutMasterIdLst>
  <p:sldIdLst>
    <p:sldId id="317" r:id="rId4"/>
    <p:sldId id="316" r:id="rId6"/>
    <p:sldId id="259" r:id="rId7"/>
    <p:sldId id="320" r:id="rId8"/>
    <p:sldId id="319" r:id="rId9"/>
    <p:sldId id="268" r:id="rId10"/>
    <p:sldId id="267" r:id="rId11"/>
    <p:sldId id="292" r:id="rId12"/>
    <p:sldId id="293" r:id="rId13"/>
    <p:sldId id="265" r:id="rId14"/>
    <p:sldId id="282" r:id="rId15"/>
    <p:sldId id="287" r:id="rId16"/>
    <p:sldId id="272" r:id="rId17"/>
    <p:sldId id="294" r:id="rId18"/>
    <p:sldId id="274" r:id="rId19"/>
    <p:sldId id="277" r:id="rId20"/>
    <p:sldId id="288" r:id="rId21"/>
    <p:sldId id="291" r:id="rId22"/>
    <p:sldId id="295" r:id="rId23"/>
    <p:sldId id="296" r:id="rId24"/>
    <p:sldId id="278" r:id="rId25"/>
    <p:sldId id="269" r:id="rId26"/>
    <p:sldId id="273" r:id="rId27"/>
    <p:sldId id="281" r:id="rId28"/>
    <p:sldId id="299" r:id="rId29"/>
    <p:sldId id="300"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Lst>
  <p:sldSz cx="12192000" cy="6858000"/>
  <p:notesSz cx="7103745" cy="10234295"/>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5"/>
    <a:srgbClr val="00AEA0"/>
    <a:srgbClr val="1FFFED"/>
    <a:srgbClr val="009899"/>
    <a:srgbClr val="56524F"/>
    <a:srgbClr val="5B9BD5"/>
    <a:srgbClr val="009798"/>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982" autoAdjust="0"/>
  </p:normalViewPr>
  <p:slideViewPr>
    <p:cSldViewPr snapToGrid="0" showGuides="1">
      <p:cViewPr>
        <p:scale>
          <a:sx n="66" d="100"/>
          <a:sy n="66" d="100"/>
        </p:scale>
        <p:origin x="1884" y="954"/>
      </p:cViewPr>
      <p:guideLst>
        <p:guide orient="horz" pos="2428"/>
        <p:guide pos="3840"/>
      </p:guideLst>
    </p:cSldViewPr>
  </p:slideViewPr>
  <p:notesTextViewPr>
    <p:cViewPr>
      <p:scale>
        <a:sx n="1" d="1"/>
        <a:sy n="1" d="1"/>
      </p:scale>
      <p:origin x="0" y="0"/>
    </p:cViewPr>
  </p:notesTextViewPr>
  <p:notesViewPr>
    <p:cSldViewPr snapToGrid="0">
      <p:cViewPr varScale="1">
        <p:scale>
          <a:sx n="47" d="100"/>
          <a:sy n="47" d="100"/>
        </p:scale>
        <p:origin x="3000" y="6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8" Type="http://schemas.openxmlformats.org/officeDocument/2006/relationships/tags" Target="tags/tag260.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extLst>
      <c:ext uri="{0b15fc19-7d7d-44ad-8c2d-2c3a37ce22c3}">
        <chartProps xmlns="https://web.wps.cn/et/2018/main" chartId="{172f144e-827f-4c3d-b4e0-feb4dba6a2d8}"/>
      </c:ext>
    </c:extLst>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262626"/>
            </a:solidFill>
          </c:spPr>
          <c:explosion val="0"/>
          <c:dPt>
            <c:idx val="0"/>
            <c:bubble3D val="0"/>
            <c:spPr>
              <a:solidFill>
                <a:srgbClr val="006665"/>
              </a:solidFill>
              <a:ln w="19050">
                <a:solidFill>
                  <a:schemeClr val="lt1"/>
                </a:solidFill>
              </a:ln>
              <a:effectLst/>
            </c:spPr>
          </c:dPt>
          <c:dPt>
            <c:idx val="1"/>
            <c:bubble3D val="0"/>
            <c:spPr>
              <a:solidFill>
                <a:srgbClr val="009899"/>
              </a:solidFill>
              <a:ln w="19050">
                <a:solidFill>
                  <a:schemeClr val="lt1"/>
                </a:solidFill>
              </a:ln>
              <a:effectLst/>
            </c:spPr>
          </c:dPt>
          <c:dPt>
            <c:idx val="2"/>
            <c:bubble3D val="0"/>
            <c:spPr>
              <a:solidFill>
                <a:srgbClr val="006665"/>
              </a:solidFill>
              <a:ln w="19050">
                <a:solidFill>
                  <a:schemeClr val="lt1"/>
                </a:solidFill>
              </a:ln>
              <a:effectLst/>
            </c:spPr>
          </c:dPt>
          <c:dPt>
            <c:idx val="3"/>
            <c:bubble3D val="0"/>
            <c:spPr>
              <a:solidFill>
                <a:srgbClr val="009899"/>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172f144e-827f-4c3d-b4e0-feb4dba6a2d8}"/>
      </c:ext>
    </c:extLst>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42E7C02A-E82A-4175-BAC8-2B993BE8A6E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136E0DDF-5205-4E15-ADC5-2A5EAF1FD1F8}"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advClick="0" advTm="3000">
    <p:push dir="u"/>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slow" advClick="0" advTm="3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2" Type="http://schemas.openxmlformats.org/officeDocument/2006/relationships/theme" Target="../theme/theme1.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3.xml"/><Relationship Id="rId1"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5391785" y="0"/>
            <a:ext cx="1408430" cy="91440"/>
          </a:xfrm>
          <a:prstGeom prst="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Normal" panose="020B0400000000000000" pitchFamily="34" charset="-122"/>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Lst>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1" r:id="rId1"/>
    <p:sldLayoutId id="2147483722"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5" Type="http://schemas.openxmlformats.org/officeDocument/2006/relationships/notesSlide" Target="../notesSlides/notesSlide10.xml"/><Relationship Id="rId34" Type="http://schemas.openxmlformats.org/officeDocument/2006/relationships/slideLayout" Target="../slideLayouts/slideLayout1.xml"/><Relationship Id="rId33" Type="http://schemas.openxmlformats.org/officeDocument/2006/relationships/tags" Target="../tags/tag65.xml"/><Relationship Id="rId32" Type="http://schemas.openxmlformats.org/officeDocument/2006/relationships/tags" Target="../tags/tag64.xml"/><Relationship Id="rId31" Type="http://schemas.openxmlformats.org/officeDocument/2006/relationships/tags" Target="../tags/tag63.xml"/><Relationship Id="rId30" Type="http://schemas.openxmlformats.org/officeDocument/2006/relationships/tags" Target="../tags/tag62.xml"/><Relationship Id="rId3" Type="http://schemas.openxmlformats.org/officeDocument/2006/relationships/tags" Target="../tags/tag35.xml"/><Relationship Id="rId29" Type="http://schemas.openxmlformats.org/officeDocument/2006/relationships/tags" Target="../tags/tag61.xml"/><Relationship Id="rId28" Type="http://schemas.openxmlformats.org/officeDocument/2006/relationships/tags" Target="../tags/tag60.xml"/><Relationship Id="rId27" Type="http://schemas.openxmlformats.org/officeDocument/2006/relationships/tags" Target="../tags/tag59.xml"/><Relationship Id="rId26" Type="http://schemas.openxmlformats.org/officeDocument/2006/relationships/tags" Target="../tags/tag58.xml"/><Relationship Id="rId25" Type="http://schemas.openxmlformats.org/officeDocument/2006/relationships/tags" Target="../tags/tag57.xml"/><Relationship Id="rId24" Type="http://schemas.openxmlformats.org/officeDocument/2006/relationships/tags" Target="../tags/tag56.xml"/><Relationship Id="rId23" Type="http://schemas.openxmlformats.org/officeDocument/2006/relationships/tags" Target="../tags/tag55.xml"/><Relationship Id="rId22" Type="http://schemas.openxmlformats.org/officeDocument/2006/relationships/tags" Target="../tags/tag54.xml"/><Relationship Id="rId21" Type="http://schemas.openxmlformats.org/officeDocument/2006/relationships/tags" Target="../tags/tag53.xml"/><Relationship Id="rId20" Type="http://schemas.openxmlformats.org/officeDocument/2006/relationships/tags" Target="../tags/tag52.xml"/><Relationship Id="rId2" Type="http://schemas.openxmlformats.org/officeDocument/2006/relationships/tags" Target="../tags/tag34.xml"/><Relationship Id="rId19" Type="http://schemas.openxmlformats.org/officeDocument/2006/relationships/tags" Target="../tags/tag51.xml"/><Relationship Id="rId18" Type="http://schemas.openxmlformats.org/officeDocument/2006/relationships/tags" Target="../tags/tag50.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11.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5" Type="http://schemas.openxmlformats.org/officeDocument/2006/relationships/notesSlide" Target="../notesSlides/notesSlide11.xml"/><Relationship Id="rId34" Type="http://schemas.openxmlformats.org/officeDocument/2006/relationships/slideLayout" Target="../slideLayouts/slideLayout1.xml"/><Relationship Id="rId33" Type="http://schemas.openxmlformats.org/officeDocument/2006/relationships/tags" Target="../tags/tag98.xml"/><Relationship Id="rId32" Type="http://schemas.openxmlformats.org/officeDocument/2006/relationships/tags" Target="../tags/tag97.xml"/><Relationship Id="rId31" Type="http://schemas.openxmlformats.org/officeDocument/2006/relationships/tags" Target="../tags/tag96.xml"/><Relationship Id="rId30" Type="http://schemas.openxmlformats.org/officeDocument/2006/relationships/tags" Target="../tags/tag95.xml"/><Relationship Id="rId3" Type="http://schemas.openxmlformats.org/officeDocument/2006/relationships/tags" Target="../tags/tag68.xml"/><Relationship Id="rId29" Type="http://schemas.openxmlformats.org/officeDocument/2006/relationships/tags" Target="../tags/tag94.xml"/><Relationship Id="rId28" Type="http://schemas.openxmlformats.org/officeDocument/2006/relationships/tags" Target="../tags/tag93.xml"/><Relationship Id="rId27" Type="http://schemas.openxmlformats.org/officeDocument/2006/relationships/tags" Target="../tags/tag92.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tags" Target="../tags/tag85.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4" Type="http://schemas.openxmlformats.org/officeDocument/2006/relationships/notesSlide" Target="../notesSlides/notesSlide13.xml"/><Relationship Id="rId13" Type="http://schemas.openxmlformats.org/officeDocument/2006/relationships/slideLayout" Target="../slideLayouts/slideLayout1.xml"/><Relationship Id="rId12" Type="http://schemas.openxmlformats.org/officeDocument/2006/relationships/image" Target="../media/image24.png"/><Relationship Id="rId11" Type="http://schemas.openxmlformats.org/officeDocument/2006/relationships/tags" Target="../tags/tag108.xml"/><Relationship Id="rId10" Type="http://schemas.openxmlformats.org/officeDocument/2006/relationships/image" Target="../media/image23.png"/><Relationship Id="rId1" Type="http://schemas.openxmlformats.org/officeDocument/2006/relationships/tags" Target="../tags/tag99.xml"/></Relationships>
</file>

<file path=ppt/slides/_rels/slide14.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6" Type="http://schemas.openxmlformats.org/officeDocument/2006/relationships/notesSlide" Target="../notesSlides/notesSlide14.xml"/><Relationship Id="rId15" Type="http://schemas.openxmlformats.org/officeDocument/2006/relationships/slideLayout" Target="../slideLayouts/slideLayout1.xml"/><Relationship Id="rId14" Type="http://schemas.openxmlformats.org/officeDocument/2006/relationships/image" Target="../media/image26.png"/><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tags" Target="../tags/tag10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0" Type="http://schemas.openxmlformats.org/officeDocument/2006/relationships/notesSlide" Target="../notesSlides/notesSlide16.xml"/><Relationship Id="rId2" Type="http://schemas.openxmlformats.org/officeDocument/2006/relationships/tags" Target="../tags/tag122.xml"/><Relationship Id="rId19" Type="http://schemas.openxmlformats.org/officeDocument/2006/relationships/slideLayout" Target="../slideLayouts/slideLayout1.xml"/><Relationship Id="rId18" Type="http://schemas.openxmlformats.org/officeDocument/2006/relationships/image" Target="../media/image30.png"/><Relationship Id="rId17" Type="http://schemas.openxmlformats.org/officeDocument/2006/relationships/image" Target="../media/image29.png"/><Relationship Id="rId16" Type="http://schemas.openxmlformats.org/officeDocument/2006/relationships/image" Target="../media/image28.png"/><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tags" Target="../tags/tag1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notesSlide" Target="../notesSlides/notesSlide2.xml"/><Relationship Id="rId17" Type="http://schemas.openxmlformats.org/officeDocument/2006/relationships/slideLayout" Target="../slideLayouts/slideLayout1.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22.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3" Type="http://schemas.openxmlformats.org/officeDocument/2006/relationships/notesSlide" Target="../notesSlides/notesSlide22.xml"/><Relationship Id="rId72" Type="http://schemas.openxmlformats.org/officeDocument/2006/relationships/slideLayout" Target="../slideLayouts/slideLayout1.xml"/><Relationship Id="rId71" Type="http://schemas.openxmlformats.org/officeDocument/2006/relationships/image" Target="../media/image34.png"/><Relationship Id="rId70" Type="http://schemas.openxmlformats.org/officeDocument/2006/relationships/tags" Target="../tags/tag212.xml"/><Relationship Id="rId7" Type="http://schemas.openxmlformats.org/officeDocument/2006/relationships/tags" Target="../tags/tag149.xml"/><Relationship Id="rId69" Type="http://schemas.openxmlformats.org/officeDocument/2006/relationships/tags" Target="../tags/tag211.xml"/><Relationship Id="rId68" Type="http://schemas.openxmlformats.org/officeDocument/2006/relationships/tags" Target="../tags/tag210.xml"/><Relationship Id="rId67" Type="http://schemas.openxmlformats.org/officeDocument/2006/relationships/tags" Target="../tags/tag209.xml"/><Relationship Id="rId66" Type="http://schemas.openxmlformats.org/officeDocument/2006/relationships/tags" Target="../tags/tag208.xml"/><Relationship Id="rId65" Type="http://schemas.openxmlformats.org/officeDocument/2006/relationships/tags" Target="../tags/tag207.xml"/><Relationship Id="rId64" Type="http://schemas.openxmlformats.org/officeDocument/2006/relationships/tags" Target="../tags/tag206.xml"/><Relationship Id="rId63" Type="http://schemas.openxmlformats.org/officeDocument/2006/relationships/tags" Target="../tags/tag205.xml"/><Relationship Id="rId62" Type="http://schemas.openxmlformats.org/officeDocument/2006/relationships/tags" Target="../tags/tag204.xml"/><Relationship Id="rId61" Type="http://schemas.openxmlformats.org/officeDocument/2006/relationships/tags" Target="../tags/tag203.xml"/><Relationship Id="rId60" Type="http://schemas.openxmlformats.org/officeDocument/2006/relationships/tags" Target="../tags/tag202.xml"/><Relationship Id="rId6" Type="http://schemas.openxmlformats.org/officeDocument/2006/relationships/tags" Target="../tags/tag148.xml"/><Relationship Id="rId59" Type="http://schemas.openxmlformats.org/officeDocument/2006/relationships/tags" Target="../tags/tag201.xml"/><Relationship Id="rId58" Type="http://schemas.openxmlformats.org/officeDocument/2006/relationships/tags" Target="../tags/tag200.xml"/><Relationship Id="rId57" Type="http://schemas.openxmlformats.org/officeDocument/2006/relationships/tags" Target="../tags/tag199.xml"/><Relationship Id="rId56" Type="http://schemas.openxmlformats.org/officeDocument/2006/relationships/tags" Target="../tags/tag198.xml"/><Relationship Id="rId55" Type="http://schemas.openxmlformats.org/officeDocument/2006/relationships/tags" Target="../tags/tag197.xml"/><Relationship Id="rId54" Type="http://schemas.openxmlformats.org/officeDocument/2006/relationships/tags" Target="../tags/tag196.xml"/><Relationship Id="rId53" Type="http://schemas.openxmlformats.org/officeDocument/2006/relationships/tags" Target="../tags/tag195.xml"/><Relationship Id="rId52" Type="http://schemas.openxmlformats.org/officeDocument/2006/relationships/tags" Target="../tags/tag194.xml"/><Relationship Id="rId51" Type="http://schemas.openxmlformats.org/officeDocument/2006/relationships/tags" Target="../tags/tag193.xml"/><Relationship Id="rId50" Type="http://schemas.openxmlformats.org/officeDocument/2006/relationships/tags" Target="../tags/tag192.xml"/><Relationship Id="rId5" Type="http://schemas.openxmlformats.org/officeDocument/2006/relationships/tags" Target="../tags/tag147.xml"/><Relationship Id="rId49" Type="http://schemas.openxmlformats.org/officeDocument/2006/relationships/tags" Target="../tags/tag191.xml"/><Relationship Id="rId48" Type="http://schemas.openxmlformats.org/officeDocument/2006/relationships/tags" Target="../tags/tag190.xml"/><Relationship Id="rId47" Type="http://schemas.openxmlformats.org/officeDocument/2006/relationships/tags" Target="../tags/tag189.xml"/><Relationship Id="rId46" Type="http://schemas.openxmlformats.org/officeDocument/2006/relationships/tags" Target="../tags/tag188.xml"/><Relationship Id="rId45" Type="http://schemas.openxmlformats.org/officeDocument/2006/relationships/tags" Target="../tags/tag187.xml"/><Relationship Id="rId44" Type="http://schemas.openxmlformats.org/officeDocument/2006/relationships/tags" Target="../tags/tag186.xml"/><Relationship Id="rId43" Type="http://schemas.openxmlformats.org/officeDocument/2006/relationships/tags" Target="../tags/tag185.xml"/><Relationship Id="rId42" Type="http://schemas.openxmlformats.org/officeDocument/2006/relationships/tags" Target="../tags/tag184.xml"/><Relationship Id="rId41" Type="http://schemas.openxmlformats.org/officeDocument/2006/relationships/tags" Target="../tags/tag183.xml"/><Relationship Id="rId40" Type="http://schemas.openxmlformats.org/officeDocument/2006/relationships/tags" Target="../tags/tag182.xml"/><Relationship Id="rId4" Type="http://schemas.openxmlformats.org/officeDocument/2006/relationships/tags" Target="../tags/tag146.xml"/><Relationship Id="rId39" Type="http://schemas.openxmlformats.org/officeDocument/2006/relationships/tags" Target="../tags/tag181.xml"/><Relationship Id="rId38" Type="http://schemas.openxmlformats.org/officeDocument/2006/relationships/tags" Target="../tags/tag180.xml"/><Relationship Id="rId37" Type="http://schemas.openxmlformats.org/officeDocument/2006/relationships/tags" Target="../tags/tag179.xml"/><Relationship Id="rId36" Type="http://schemas.openxmlformats.org/officeDocument/2006/relationships/tags" Target="../tags/tag178.xml"/><Relationship Id="rId35" Type="http://schemas.openxmlformats.org/officeDocument/2006/relationships/tags" Target="../tags/tag177.xml"/><Relationship Id="rId34" Type="http://schemas.openxmlformats.org/officeDocument/2006/relationships/tags" Target="../tags/tag176.xml"/><Relationship Id="rId33" Type="http://schemas.openxmlformats.org/officeDocument/2006/relationships/tags" Target="../tags/tag175.xml"/><Relationship Id="rId32" Type="http://schemas.openxmlformats.org/officeDocument/2006/relationships/tags" Target="../tags/tag174.xml"/><Relationship Id="rId31" Type="http://schemas.openxmlformats.org/officeDocument/2006/relationships/tags" Target="../tags/tag173.xml"/><Relationship Id="rId30" Type="http://schemas.openxmlformats.org/officeDocument/2006/relationships/tags" Target="../tags/tag172.xml"/><Relationship Id="rId3" Type="http://schemas.openxmlformats.org/officeDocument/2006/relationships/tags" Target="../tags/tag145.xml"/><Relationship Id="rId29" Type="http://schemas.openxmlformats.org/officeDocument/2006/relationships/tags" Target="../tags/tag171.xml"/><Relationship Id="rId28" Type="http://schemas.openxmlformats.org/officeDocument/2006/relationships/tags" Target="../tags/tag170.xml"/><Relationship Id="rId27" Type="http://schemas.openxmlformats.org/officeDocument/2006/relationships/tags" Target="../tags/tag169.xml"/><Relationship Id="rId26" Type="http://schemas.openxmlformats.org/officeDocument/2006/relationships/tags" Target="../tags/tag168.xml"/><Relationship Id="rId25" Type="http://schemas.openxmlformats.org/officeDocument/2006/relationships/tags" Target="../tags/tag167.xml"/><Relationship Id="rId24" Type="http://schemas.openxmlformats.org/officeDocument/2006/relationships/tags" Target="../tags/tag166.xml"/><Relationship Id="rId23" Type="http://schemas.openxmlformats.org/officeDocument/2006/relationships/tags" Target="../tags/tag165.xml"/><Relationship Id="rId22" Type="http://schemas.openxmlformats.org/officeDocument/2006/relationships/tags" Target="../tags/tag164.xml"/><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tags" Target="../tags/tag144.xml"/><Relationship Id="rId19" Type="http://schemas.openxmlformats.org/officeDocument/2006/relationships/tags" Target="../tags/tag161.xml"/><Relationship Id="rId18" Type="http://schemas.openxmlformats.org/officeDocument/2006/relationships/tags" Target="../tags/tag160.xml"/><Relationship Id="rId17" Type="http://schemas.openxmlformats.org/officeDocument/2006/relationships/tags" Target="../tags/tag159.xml"/><Relationship Id="rId16" Type="http://schemas.openxmlformats.org/officeDocument/2006/relationships/tags" Target="../tags/tag158.xml"/><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23.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8" Type="http://schemas.openxmlformats.org/officeDocument/2006/relationships/notesSlide" Target="../notesSlides/notesSlide23.xml"/><Relationship Id="rId27" Type="http://schemas.openxmlformats.org/officeDocument/2006/relationships/slideLayout" Target="../slideLayouts/slideLayout1.xml"/><Relationship Id="rId26" Type="http://schemas.openxmlformats.org/officeDocument/2006/relationships/tags" Target="../tags/tag238.xml"/><Relationship Id="rId25" Type="http://schemas.openxmlformats.org/officeDocument/2006/relationships/tags" Target="../tags/tag237.xml"/><Relationship Id="rId24" Type="http://schemas.openxmlformats.org/officeDocument/2006/relationships/tags" Target="../tags/tag236.xml"/><Relationship Id="rId23" Type="http://schemas.openxmlformats.org/officeDocument/2006/relationships/tags" Target="../tags/tag235.xml"/><Relationship Id="rId22" Type="http://schemas.openxmlformats.org/officeDocument/2006/relationships/tags" Target="../tags/tag234.xml"/><Relationship Id="rId21" Type="http://schemas.openxmlformats.org/officeDocument/2006/relationships/tags" Target="../tags/tag233.xml"/><Relationship Id="rId20" Type="http://schemas.openxmlformats.org/officeDocument/2006/relationships/tags" Target="../tags/tag232.xml"/><Relationship Id="rId2" Type="http://schemas.openxmlformats.org/officeDocument/2006/relationships/tags" Target="../tags/tag214.xml"/><Relationship Id="rId19" Type="http://schemas.openxmlformats.org/officeDocument/2006/relationships/tags" Target="../tags/tag231.xml"/><Relationship Id="rId18" Type="http://schemas.openxmlformats.org/officeDocument/2006/relationships/tags" Target="../tags/tag230.xml"/><Relationship Id="rId17" Type="http://schemas.openxmlformats.org/officeDocument/2006/relationships/tags" Target="../tags/tag229.xml"/><Relationship Id="rId16" Type="http://schemas.openxmlformats.org/officeDocument/2006/relationships/tags" Target="../tags/tag228.xml"/><Relationship Id="rId15" Type="http://schemas.openxmlformats.org/officeDocument/2006/relationships/tags" Target="../tags/tag227.xml"/><Relationship Id="rId14" Type="http://schemas.openxmlformats.org/officeDocument/2006/relationships/tags" Target="../tags/tag226.xml"/><Relationship Id="rId13" Type="http://schemas.openxmlformats.org/officeDocument/2006/relationships/tags" Target="../tags/tag225.xml"/><Relationship Id="rId12" Type="http://schemas.openxmlformats.org/officeDocument/2006/relationships/tags" Target="../tags/tag224.xml"/><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tags" Target="../tags/tag213.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27.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1" Type="http://schemas.openxmlformats.org/officeDocument/2006/relationships/notesSlide" Target="../notesSlides/notesSlide27.xml"/><Relationship Id="rId10" Type="http://schemas.openxmlformats.org/officeDocument/2006/relationships/slideLayout" Target="../slideLayouts/slideLayout1.xml"/><Relationship Id="rId1" Type="http://schemas.openxmlformats.org/officeDocument/2006/relationships/tags" Target="../tags/tag251.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microsoft.com/office/2007/relationships/hdphoto" Target="../media/image42.wdp"/><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52.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chart" Target="../charts/char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image" Target="../media/image15.svg"/><Relationship Id="rId7" Type="http://schemas.openxmlformats.org/officeDocument/2006/relationships/image" Target="../media/image14.png"/><Relationship Id="rId6" Type="http://schemas.openxmlformats.org/officeDocument/2006/relationships/tags" Target="../tags/tag1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6" Type="http://schemas.openxmlformats.org/officeDocument/2006/relationships/notesSlide" Target="../notesSlides/notesSlide6.xml"/><Relationship Id="rId15" Type="http://schemas.openxmlformats.org/officeDocument/2006/relationships/slideLayout" Target="../slideLayouts/slideLayout1.xml"/><Relationship Id="rId14" Type="http://schemas.openxmlformats.org/officeDocument/2006/relationships/image" Target="../media/image18.svg"/><Relationship Id="rId13" Type="http://schemas.openxmlformats.org/officeDocument/2006/relationships/tags" Target="../tags/tag20.xml"/><Relationship Id="rId12" Type="http://schemas.openxmlformats.org/officeDocument/2006/relationships/image" Target="../media/image17.svg"/><Relationship Id="rId11" Type="http://schemas.openxmlformats.org/officeDocument/2006/relationships/tags" Target="../tags/tag19.xml"/><Relationship Id="rId10" Type="http://schemas.openxmlformats.org/officeDocument/2006/relationships/image" Target="../media/image16.svg"/><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5" Type="http://schemas.openxmlformats.org/officeDocument/2006/relationships/notesSlide" Target="../notesSlides/notesSlide8.xml"/><Relationship Id="rId14" Type="http://schemas.openxmlformats.org/officeDocument/2006/relationships/slideLayout" Target="../slideLayouts/slideLayout72.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image" Target="../media/image20.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2.xml"/><Relationship Id="rId2" Type="http://schemas.openxmlformats.org/officeDocument/2006/relationships/image" Target="../media/image21.png"/><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0" y="0"/>
            <a:ext cx="3804285" cy="6858000"/>
          </a:xfrm>
          <a:prstGeom prst="rect">
            <a:avLst/>
          </a:prstGeom>
        </p:spPr>
      </p:pic>
      <p:sp>
        <p:nvSpPr>
          <p:cNvPr id="26" name="任意多边形: 形状 25"/>
          <p:cNvSpPr/>
          <p:nvPr/>
        </p:nvSpPr>
        <p:spPr>
          <a:xfrm>
            <a:off x="3310255" y="1456690"/>
            <a:ext cx="8881745" cy="3329940"/>
          </a:xfrm>
          <a:custGeom>
            <a:avLst/>
            <a:gdLst>
              <a:gd name="connsiteX0" fmla="*/ 1271743 w 8881897"/>
              <a:gd name="connsiteY0" fmla="*/ 0 h 2715491"/>
              <a:gd name="connsiteX1" fmla="*/ 8881897 w 8881897"/>
              <a:gd name="connsiteY1" fmla="*/ 0 h 2715491"/>
              <a:gd name="connsiteX2" fmla="*/ 8881897 w 8881897"/>
              <a:gd name="connsiteY2" fmla="*/ 2715491 h 2715491"/>
              <a:gd name="connsiteX3" fmla="*/ 0 w 8881897"/>
              <a:gd name="connsiteY3" fmla="*/ 2715491 h 2715491"/>
            </a:gdLst>
            <a:ahLst/>
            <a:cxnLst>
              <a:cxn ang="0">
                <a:pos x="connsiteX0" y="connsiteY0"/>
              </a:cxn>
              <a:cxn ang="0">
                <a:pos x="connsiteX1" y="connsiteY1"/>
              </a:cxn>
              <a:cxn ang="0">
                <a:pos x="connsiteX2" y="connsiteY2"/>
              </a:cxn>
              <a:cxn ang="0">
                <a:pos x="connsiteX3" y="connsiteY3"/>
              </a:cxn>
            </a:cxnLst>
            <a:rect l="l" t="t" r="r" b="b"/>
            <a:pathLst>
              <a:path w="8881897" h="2715491">
                <a:moveTo>
                  <a:pt x="1271743" y="0"/>
                </a:moveTo>
                <a:lnTo>
                  <a:pt x="8881897" y="0"/>
                </a:lnTo>
                <a:lnTo>
                  <a:pt x="8881897" y="2715491"/>
                </a:lnTo>
                <a:lnTo>
                  <a:pt x="0" y="2715491"/>
                </a:lnTo>
                <a:close/>
              </a:path>
            </a:pathLst>
          </a:custGeom>
          <a:solidFill>
            <a:srgbClr val="00A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6665"/>
              </a:solidFill>
              <a:cs typeface="+mn-ea"/>
              <a:sym typeface="+mn-lt"/>
            </a:endParaRPr>
          </a:p>
        </p:txBody>
      </p:sp>
      <p:sp>
        <p:nvSpPr>
          <p:cNvPr id="32" name="任意多边形: 形状 31"/>
          <p:cNvSpPr/>
          <p:nvPr/>
        </p:nvSpPr>
        <p:spPr>
          <a:xfrm flipH="1">
            <a:off x="0" y="1868762"/>
            <a:ext cx="2336604" cy="4989238"/>
          </a:xfrm>
          <a:custGeom>
            <a:avLst/>
            <a:gdLst>
              <a:gd name="connsiteX0" fmla="*/ 2336604 w 2336604"/>
              <a:gd name="connsiteY0" fmla="*/ 0 h 4989238"/>
              <a:gd name="connsiteX1" fmla="*/ 0 w 2336604"/>
              <a:gd name="connsiteY1" fmla="*/ 4989238 h 4989238"/>
              <a:gd name="connsiteX2" fmla="*/ 1213889 w 2336604"/>
              <a:gd name="connsiteY2" fmla="*/ 4989238 h 4989238"/>
              <a:gd name="connsiteX3" fmla="*/ 2336604 w 2336604"/>
              <a:gd name="connsiteY3" fmla="*/ 2591959 h 4989238"/>
            </a:gdLst>
            <a:ahLst/>
            <a:cxnLst>
              <a:cxn ang="0">
                <a:pos x="connsiteX0" y="connsiteY0"/>
              </a:cxn>
              <a:cxn ang="0">
                <a:pos x="connsiteX1" y="connsiteY1"/>
              </a:cxn>
              <a:cxn ang="0">
                <a:pos x="connsiteX2" y="connsiteY2"/>
              </a:cxn>
              <a:cxn ang="0">
                <a:pos x="connsiteX3" y="connsiteY3"/>
              </a:cxn>
            </a:cxnLst>
            <a:rect l="l" t="t" r="r" b="b"/>
            <a:pathLst>
              <a:path w="2336604" h="4989238">
                <a:moveTo>
                  <a:pt x="2336604" y="0"/>
                </a:moveTo>
                <a:lnTo>
                  <a:pt x="0" y="4989238"/>
                </a:lnTo>
                <a:lnTo>
                  <a:pt x="1213889" y="4989238"/>
                </a:lnTo>
                <a:lnTo>
                  <a:pt x="2336604" y="2591959"/>
                </a:lnTo>
                <a:close/>
              </a:path>
            </a:pathLst>
          </a:cu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形状 8"/>
          <p:cNvSpPr/>
          <p:nvPr/>
        </p:nvSpPr>
        <p:spPr>
          <a:xfrm>
            <a:off x="1124492" y="0"/>
            <a:ext cx="4427382" cy="6858000"/>
          </a:xfrm>
          <a:custGeom>
            <a:avLst/>
            <a:gdLst>
              <a:gd name="connsiteX0" fmla="*/ 3211799 w 4427382"/>
              <a:gd name="connsiteY0" fmla="*/ 0 h 6858000"/>
              <a:gd name="connsiteX1" fmla="*/ 4427382 w 4427382"/>
              <a:gd name="connsiteY1" fmla="*/ 0 h 6858000"/>
              <a:gd name="connsiteX2" fmla="*/ 1215583 w 4427382"/>
              <a:gd name="connsiteY2" fmla="*/ 6858000 h 6858000"/>
              <a:gd name="connsiteX3" fmla="*/ 0 w 442738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27382" h="6858000">
                <a:moveTo>
                  <a:pt x="3211799" y="0"/>
                </a:moveTo>
                <a:lnTo>
                  <a:pt x="4427382" y="0"/>
                </a:lnTo>
                <a:lnTo>
                  <a:pt x="1215583" y="6858000"/>
                </a:lnTo>
                <a:lnTo>
                  <a:pt x="0" y="6858000"/>
                </a:lnTo>
                <a:close/>
              </a:path>
            </a:pathLst>
          </a:cu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任意多边形: 形状 34"/>
          <p:cNvSpPr/>
          <p:nvPr/>
        </p:nvSpPr>
        <p:spPr>
          <a:xfrm>
            <a:off x="1" y="2071255"/>
            <a:ext cx="3366263" cy="2715491"/>
          </a:xfrm>
          <a:custGeom>
            <a:avLst/>
            <a:gdLst>
              <a:gd name="connsiteX0" fmla="*/ 0 w 3366263"/>
              <a:gd name="connsiteY0" fmla="*/ 0 h 2715491"/>
              <a:gd name="connsiteX1" fmla="*/ 3366263 w 3366263"/>
              <a:gd name="connsiteY1" fmla="*/ 0 h 2715491"/>
              <a:gd name="connsiteX2" fmla="*/ 2094520 w 3366263"/>
              <a:gd name="connsiteY2" fmla="*/ 2715491 h 2715491"/>
              <a:gd name="connsiteX3" fmla="*/ 0 w 3366263"/>
              <a:gd name="connsiteY3" fmla="*/ 2715491 h 2715491"/>
            </a:gdLst>
            <a:ahLst/>
            <a:cxnLst>
              <a:cxn ang="0">
                <a:pos x="connsiteX0" y="connsiteY0"/>
              </a:cxn>
              <a:cxn ang="0">
                <a:pos x="connsiteX1" y="connsiteY1"/>
              </a:cxn>
              <a:cxn ang="0">
                <a:pos x="connsiteX2" y="connsiteY2"/>
              </a:cxn>
              <a:cxn ang="0">
                <a:pos x="connsiteX3" y="connsiteY3"/>
              </a:cxn>
            </a:cxnLst>
            <a:rect l="l" t="t" r="r" b="b"/>
            <a:pathLst>
              <a:path w="3366263" h="2715491">
                <a:moveTo>
                  <a:pt x="0" y="0"/>
                </a:moveTo>
                <a:lnTo>
                  <a:pt x="3366263" y="0"/>
                </a:lnTo>
                <a:lnTo>
                  <a:pt x="2094520" y="2715491"/>
                </a:lnTo>
                <a:lnTo>
                  <a:pt x="0" y="2715491"/>
                </a:lnTo>
                <a:close/>
              </a:path>
            </a:pathLst>
          </a:custGeom>
          <a:solidFill>
            <a:srgbClr val="56524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9"/>
          <p:cNvSpPr txBox="1"/>
          <p:nvPr/>
        </p:nvSpPr>
        <p:spPr>
          <a:xfrm>
            <a:off x="7859395" y="3620135"/>
            <a:ext cx="4796790" cy="110680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dirty="0">
                <a:solidFill>
                  <a:schemeClr val="bg1"/>
                </a:solidFill>
                <a:cs typeface="+mn-ea"/>
                <a:sym typeface="+mn-lt"/>
              </a:rPr>
              <a:t>商业计划书</a:t>
            </a:r>
            <a:endParaRPr lang="zh-CN" altLang="en-US" sz="6600" b="1" dirty="0">
              <a:solidFill>
                <a:schemeClr val="bg1"/>
              </a:solidFill>
              <a:cs typeface="+mn-ea"/>
              <a:sym typeface="+mn-lt"/>
            </a:endParaRPr>
          </a:p>
        </p:txBody>
      </p:sp>
      <p:sp>
        <p:nvSpPr>
          <p:cNvPr id="3" name="矩形 2"/>
          <p:cNvSpPr/>
          <p:nvPr/>
        </p:nvSpPr>
        <p:spPr>
          <a:xfrm>
            <a:off x="3959860" y="2917825"/>
            <a:ext cx="12151360" cy="1260475"/>
          </a:xfrm>
          <a:prstGeom prst="rect">
            <a:avLst/>
          </a:prstGeom>
        </p:spPr>
        <p:txBody>
          <a:bodyPr wrap="none">
            <a:noAutofit/>
          </a:bodyPr>
          <a:lstStyle/>
          <a:p>
            <a:pPr algn="l"/>
            <a:r>
              <a:rPr lang="zh-CN" altLang="en-US" sz="4400" b="1" dirty="0">
                <a:solidFill>
                  <a:schemeClr val="bg1"/>
                </a:solidFill>
                <a:cs typeface="+mn-ea"/>
                <a:sym typeface="+mn-lt"/>
              </a:rPr>
              <a:t>城</a:t>
            </a:r>
            <a:r>
              <a:rPr lang="en-US" altLang="zh-CN" sz="4400" b="1" dirty="0">
                <a:solidFill>
                  <a:schemeClr val="bg1"/>
                </a:solidFill>
                <a:cs typeface="+mn-ea"/>
                <a:sym typeface="+mn-lt"/>
              </a:rPr>
              <a:t>/</a:t>
            </a:r>
            <a:r>
              <a:rPr lang="zh-CN" altLang="en-US" sz="4400" b="1" dirty="0">
                <a:solidFill>
                  <a:schemeClr val="bg1"/>
                </a:solidFill>
                <a:cs typeface="+mn-ea"/>
                <a:sym typeface="+mn-lt"/>
              </a:rPr>
              <a:t>园区燃气漏损监测与应急平台</a:t>
            </a:r>
            <a:endParaRPr lang="zh-CN" altLang="en-US" sz="4400" b="1" dirty="0">
              <a:solidFill>
                <a:schemeClr val="bg1"/>
              </a:solidFill>
              <a:cs typeface="+mn-ea"/>
              <a:sym typeface="+mn-lt"/>
            </a:endParaRPr>
          </a:p>
        </p:txBody>
      </p:sp>
      <p:sp>
        <p:nvSpPr>
          <p:cNvPr id="20" name="任意多边形: 形状 19"/>
          <p:cNvSpPr/>
          <p:nvPr/>
        </p:nvSpPr>
        <p:spPr>
          <a:xfrm flipH="1">
            <a:off x="0" y="1868762"/>
            <a:ext cx="2336604" cy="4989238"/>
          </a:xfrm>
          <a:custGeom>
            <a:avLst/>
            <a:gdLst>
              <a:gd name="connsiteX0" fmla="*/ 2336604 w 2336604"/>
              <a:gd name="connsiteY0" fmla="*/ 0 h 4989238"/>
              <a:gd name="connsiteX1" fmla="*/ 0 w 2336604"/>
              <a:gd name="connsiteY1" fmla="*/ 4989238 h 4989238"/>
              <a:gd name="connsiteX2" fmla="*/ 1213889 w 2336604"/>
              <a:gd name="connsiteY2" fmla="*/ 4989238 h 4989238"/>
              <a:gd name="connsiteX3" fmla="*/ 2336604 w 2336604"/>
              <a:gd name="connsiteY3" fmla="*/ 2591959 h 4989238"/>
            </a:gdLst>
            <a:ahLst/>
            <a:cxnLst>
              <a:cxn ang="0">
                <a:pos x="connsiteX0" y="connsiteY0"/>
              </a:cxn>
              <a:cxn ang="0">
                <a:pos x="connsiteX1" y="connsiteY1"/>
              </a:cxn>
              <a:cxn ang="0">
                <a:pos x="connsiteX2" y="connsiteY2"/>
              </a:cxn>
              <a:cxn ang="0">
                <a:pos x="connsiteX3" y="connsiteY3"/>
              </a:cxn>
            </a:cxnLst>
            <a:rect l="l" t="t" r="r" b="b"/>
            <a:pathLst>
              <a:path w="2336604" h="4989238">
                <a:moveTo>
                  <a:pt x="2336604" y="0"/>
                </a:moveTo>
                <a:lnTo>
                  <a:pt x="0" y="4989238"/>
                </a:lnTo>
                <a:lnTo>
                  <a:pt x="1213889" y="4989238"/>
                </a:lnTo>
                <a:lnTo>
                  <a:pt x="2336604" y="2591959"/>
                </a:lnTo>
                <a:close/>
              </a:path>
            </a:pathLst>
          </a:cu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36"/>
          <p:cNvSpPr/>
          <p:nvPr/>
        </p:nvSpPr>
        <p:spPr>
          <a:xfrm>
            <a:off x="7769225" y="5431790"/>
            <a:ext cx="1539875" cy="407670"/>
          </a:xfrm>
          <a:prstGeom prst="rect">
            <a:avLst/>
          </a:prstGeom>
          <a:no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262626"/>
                </a:solidFill>
                <a:cs typeface="+mn-ea"/>
                <a:sym typeface="+mn-lt"/>
              </a:rPr>
              <a:t>2025.11.15</a:t>
            </a:r>
            <a:endParaRPr lang="zh-CN" altLang="en-US" dirty="0">
              <a:solidFill>
                <a:srgbClr val="262626"/>
              </a:solidFill>
              <a:cs typeface="+mn-ea"/>
              <a:sym typeface="+mn-lt"/>
            </a:endParaRPr>
          </a:p>
        </p:txBody>
      </p:sp>
      <p:sp>
        <p:nvSpPr>
          <p:cNvPr id="14" name="矩形 13"/>
          <p:cNvSpPr/>
          <p:nvPr/>
        </p:nvSpPr>
        <p:spPr>
          <a:xfrm>
            <a:off x="4425950" y="5245100"/>
            <a:ext cx="2850515" cy="781050"/>
          </a:xfrm>
          <a:prstGeom prst="rect">
            <a:avLst/>
          </a:prstGeom>
          <a:no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262626"/>
                </a:solidFill>
                <a:cs typeface="+mn-ea"/>
                <a:sym typeface="+mn-lt"/>
              </a:rPr>
              <a:t>李星阳</a:t>
            </a:r>
            <a:r>
              <a:rPr lang="en-US" altLang="zh-CN" sz="2400" dirty="0">
                <a:solidFill>
                  <a:srgbClr val="262626"/>
                </a:solidFill>
                <a:cs typeface="+mn-ea"/>
                <a:sym typeface="+mn-lt"/>
              </a:rPr>
              <a:t> </a:t>
            </a:r>
            <a:r>
              <a:rPr lang="zh-CN" altLang="en-US" sz="2400" dirty="0">
                <a:solidFill>
                  <a:srgbClr val="262626"/>
                </a:solidFill>
                <a:cs typeface="+mn-ea"/>
                <a:sym typeface="+mn-lt"/>
              </a:rPr>
              <a:t>杨修</a:t>
            </a:r>
            <a:r>
              <a:rPr lang="en-US" altLang="zh-CN" sz="2400" dirty="0">
                <a:solidFill>
                  <a:srgbClr val="262626"/>
                </a:solidFill>
                <a:cs typeface="+mn-ea"/>
                <a:sym typeface="+mn-lt"/>
              </a:rPr>
              <a:t> </a:t>
            </a:r>
            <a:r>
              <a:rPr lang="zh-CN" altLang="en-US" sz="2400" dirty="0">
                <a:solidFill>
                  <a:srgbClr val="262626"/>
                </a:solidFill>
                <a:cs typeface="+mn-ea"/>
                <a:sym typeface="+mn-lt"/>
              </a:rPr>
              <a:t>黄红洲</a:t>
            </a:r>
            <a:endParaRPr lang="zh-CN" altLang="en-US" sz="2400" dirty="0">
              <a:solidFill>
                <a:srgbClr val="262626"/>
              </a:solidFill>
              <a:cs typeface="+mn-ea"/>
              <a:sym typeface="+mn-lt"/>
            </a:endParaRPr>
          </a:p>
        </p:txBody>
      </p:sp>
      <p:pic>
        <p:nvPicPr>
          <p:cNvPr id="2" name="图片 1" descr="logo"/>
          <p:cNvPicPr>
            <a:picLocks noChangeAspect="1"/>
          </p:cNvPicPr>
          <p:nvPr/>
        </p:nvPicPr>
        <p:blipFill>
          <a:blip r:embed="rId2"/>
          <a:srcRect l="18049" t="8405" r="19427" b="40252"/>
          <a:stretch>
            <a:fillRect/>
          </a:stretch>
        </p:blipFill>
        <p:spPr>
          <a:xfrm>
            <a:off x="10651490" y="79375"/>
            <a:ext cx="1440815" cy="1183005"/>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3360" y="79375"/>
            <a:ext cx="3804920" cy="956310"/>
          </a:xfrm>
          <a:prstGeom prst="rect">
            <a:avLst/>
          </a:prstGeom>
        </p:spPr>
      </p:pic>
      <p:pic>
        <p:nvPicPr>
          <p:cNvPr id="101" name="图片 100"/>
          <p:cNvPicPr>
            <a:picLocks noChangeAspect="1"/>
          </p:cNvPicPr>
          <p:nvPr/>
        </p:nvPicPr>
        <p:blipFill>
          <a:blip r:embed="rId4" cstate="print">
            <a:extLst>
              <a:ext uri="{BEBA8EAE-BF5A-486C-A8C5-ECC9F3942E4B}">
                <a14:imgProps xmlns:a14="http://schemas.microsoft.com/office/drawing/2010/main">
                  <a14:imgLayer r:embed="rId5">
                    <a14:imgEffect>
                      <a14:backgroundRemoval t="1786" b="100000" l="9294" r="89963"/>
                    </a14:imgEffect>
                  </a14:imgLayer>
                </a14:imgProps>
              </a:ext>
              <a:ext uri="{28A0092B-C50C-407E-A947-70E740481C1C}">
                <a14:useLocalDpi xmlns:a14="http://schemas.microsoft.com/office/drawing/2010/main" val="0"/>
              </a:ext>
            </a:extLst>
          </a:blip>
          <a:stretch>
            <a:fillRect/>
          </a:stretch>
        </p:blipFill>
        <p:spPr>
          <a:xfrm>
            <a:off x="5596890" y="104775"/>
            <a:ext cx="1071880" cy="894080"/>
          </a:xfrm>
          <a:prstGeom prst="rect">
            <a:avLst/>
          </a:prstGeom>
        </p:spPr>
      </p:pic>
      <p:sp>
        <p:nvSpPr>
          <p:cNvPr id="6" name="文本框 5"/>
          <p:cNvSpPr txBox="1"/>
          <p:nvPr/>
        </p:nvSpPr>
        <p:spPr>
          <a:xfrm>
            <a:off x="3570299" y="366800"/>
            <a:ext cx="2527300" cy="3061970"/>
          </a:xfrm>
          <a:prstGeom prst="rect">
            <a:avLst/>
          </a:prstGeom>
          <a:noFill/>
        </p:spPr>
        <p:txBody>
          <a:bodyPr wrap="none" lIns="0" tIns="0" rIns="0" bIns="0" rtlCol="0">
            <a:spAutoFit/>
          </a:bodyPr>
          <a:lstStyle>
            <a:defPPr>
              <a:defRPr lang="zh-CN"/>
            </a:defPPr>
            <a:lvl1pPr>
              <a:defRPr sz="11500">
                <a:gradFill>
                  <a:gsLst>
                    <a:gs pos="36000">
                      <a:schemeClr val="accent2">
                        <a:lumMod val="40000"/>
                        <a:lumOff val="60000"/>
                      </a:schemeClr>
                    </a:gs>
                    <a:gs pos="72000">
                      <a:schemeClr val="accent2">
                        <a:lumMod val="20000"/>
                        <a:lumOff val="80000"/>
                      </a:schemeClr>
                    </a:gs>
                    <a:gs pos="100000">
                      <a:schemeClr val="accent2">
                        <a:lumMod val="40000"/>
                        <a:lumOff val="60000"/>
                      </a:schemeClr>
                    </a:gs>
                  </a:gsLst>
                  <a:lin ang="9780000" scaled="0"/>
                </a:gradFill>
                <a:latin typeface="云峰飞云体" panose="02000500000000000000" pitchFamily="2" charset="-122"/>
                <a:ea typeface="云峰飞云体" panose="02000500000000000000" pitchFamily="2" charset="-122"/>
              </a:defRPr>
            </a:lvl1pPr>
          </a:lstStyle>
          <a:p>
            <a:r>
              <a:rPr lang="zh-CN" altLang="en-US" sz="19900" dirty="0">
                <a:ln>
                  <a:noFill/>
                </a:ln>
                <a:gradFill>
                  <a:gsLst>
                    <a:gs pos="50000">
                      <a:schemeClr val="tx1"/>
                    </a:gs>
                    <a:gs pos="0">
                      <a:schemeClr val="tx1">
                        <a:lumMod val="25000"/>
                        <a:lumOff val="75000"/>
                      </a:schemeClr>
                    </a:gs>
                    <a:gs pos="100000">
                      <a:schemeClr val="tx1">
                        <a:lumMod val="85000"/>
                      </a:schemeClr>
                    </a:gs>
                  </a:gsLst>
                  <a:lin ang="5400000" scaled="1"/>
                </a:gradFill>
                <a:latin typeface="汉仪尚巍手书W" panose="00020600040101010101" pitchFamily="18" charset="-122"/>
                <a:ea typeface="汉仪尚巍手书W" panose="00020600040101010101" pitchFamily="18" charset="-122"/>
              </a:rPr>
              <a:t>安</a:t>
            </a:r>
            <a:endParaRPr lang="zh-CN" altLang="en-US" sz="19900" dirty="0">
              <a:ln>
                <a:noFill/>
              </a:ln>
              <a:gradFill>
                <a:gsLst>
                  <a:gs pos="50000">
                    <a:schemeClr val="tx1"/>
                  </a:gs>
                  <a:gs pos="0">
                    <a:schemeClr val="tx1">
                      <a:lumMod val="25000"/>
                      <a:lumOff val="75000"/>
                    </a:schemeClr>
                  </a:gs>
                  <a:gs pos="100000">
                    <a:schemeClr val="tx1">
                      <a:lumMod val="85000"/>
                    </a:schemeClr>
                  </a:gs>
                </a:gsLst>
                <a:lin ang="5400000" scaled="1"/>
              </a:gradFill>
              <a:latin typeface="汉仪尚巍手书W" panose="00020600040101010101" pitchFamily="18" charset="-122"/>
              <a:ea typeface="汉仪尚巍手书W" panose="00020600040101010101" pitchFamily="18" charset="-122"/>
            </a:endParaRPr>
          </a:p>
        </p:txBody>
      </p:sp>
      <p:sp>
        <p:nvSpPr>
          <p:cNvPr id="7" name="文本框 6"/>
          <p:cNvSpPr txBox="1"/>
          <p:nvPr/>
        </p:nvSpPr>
        <p:spPr>
          <a:xfrm>
            <a:off x="5823914" y="1666010"/>
            <a:ext cx="1219200" cy="1477010"/>
          </a:xfrm>
          <a:prstGeom prst="rect">
            <a:avLst/>
          </a:prstGeom>
          <a:noFill/>
        </p:spPr>
        <p:txBody>
          <a:bodyPr wrap="none" lIns="0" tIns="0" rIns="0" bIns="0" rtlCol="0">
            <a:spAutoFit/>
          </a:bodyPr>
          <a:lstStyle>
            <a:defPPr>
              <a:defRPr lang="zh-CN"/>
            </a:defPPr>
            <a:lvl1pPr>
              <a:defRPr sz="11500">
                <a:gradFill>
                  <a:gsLst>
                    <a:gs pos="36000">
                      <a:schemeClr val="accent2">
                        <a:lumMod val="40000"/>
                        <a:lumOff val="60000"/>
                      </a:schemeClr>
                    </a:gs>
                    <a:gs pos="72000">
                      <a:schemeClr val="accent2">
                        <a:lumMod val="20000"/>
                        <a:lumOff val="80000"/>
                      </a:schemeClr>
                    </a:gs>
                    <a:gs pos="100000">
                      <a:schemeClr val="accent2">
                        <a:lumMod val="40000"/>
                        <a:lumOff val="60000"/>
                      </a:schemeClr>
                    </a:gs>
                  </a:gsLst>
                  <a:lin ang="9780000" scaled="0"/>
                </a:gradFill>
                <a:latin typeface="云峰飞云体" panose="02000500000000000000" pitchFamily="2" charset="-122"/>
                <a:ea typeface="云峰飞云体" panose="02000500000000000000" pitchFamily="2" charset="-122"/>
              </a:defRPr>
            </a:lvl1pPr>
          </a:lstStyle>
          <a:p>
            <a:r>
              <a:rPr lang="zh-CN" altLang="en-US" sz="9600" dirty="0">
                <a:ln>
                  <a:noFill/>
                </a:ln>
                <a:gradFill>
                  <a:gsLst>
                    <a:gs pos="50000">
                      <a:schemeClr val="tx1"/>
                    </a:gs>
                    <a:gs pos="0">
                      <a:schemeClr val="tx1">
                        <a:lumMod val="25000"/>
                        <a:lumOff val="75000"/>
                      </a:schemeClr>
                    </a:gs>
                    <a:gs pos="100000">
                      <a:schemeClr val="tx1">
                        <a:lumMod val="85000"/>
                      </a:schemeClr>
                    </a:gs>
                  </a:gsLst>
                  <a:lin ang="5400000" scaled="1"/>
                </a:gradFill>
                <a:latin typeface="汉仪尚巍手书W" panose="00020600040101010101" pitchFamily="18" charset="-122"/>
                <a:ea typeface="汉仪尚巍手书W" panose="00020600040101010101" pitchFamily="18" charset="-122"/>
              </a:rPr>
              <a:t>燃</a:t>
            </a:r>
            <a:endParaRPr lang="zh-CN" altLang="en-US" sz="9600" dirty="0">
              <a:ln>
                <a:noFill/>
              </a:ln>
              <a:gradFill>
                <a:gsLst>
                  <a:gs pos="50000">
                    <a:schemeClr val="tx1"/>
                  </a:gs>
                  <a:gs pos="0">
                    <a:schemeClr val="tx1">
                      <a:lumMod val="25000"/>
                      <a:lumOff val="75000"/>
                    </a:schemeClr>
                  </a:gs>
                  <a:gs pos="100000">
                    <a:schemeClr val="tx1">
                      <a:lumMod val="85000"/>
                    </a:schemeClr>
                  </a:gs>
                </a:gsLst>
                <a:lin ang="5400000" scaled="1"/>
              </a:gradFill>
              <a:latin typeface="汉仪尚巍手书W" panose="00020600040101010101" pitchFamily="18" charset="-122"/>
              <a:ea typeface="汉仪尚巍手书W" panose="00020600040101010101" pitchFamily="18" charset="-122"/>
            </a:endParaRPr>
          </a:p>
        </p:txBody>
      </p:sp>
      <p:sp>
        <p:nvSpPr>
          <p:cNvPr id="10" name="文本框 9"/>
          <p:cNvSpPr txBox="1"/>
          <p:nvPr/>
        </p:nvSpPr>
        <p:spPr>
          <a:xfrm>
            <a:off x="6908800" y="725170"/>
            <a:ext cx="2108200" cy="2703830"/>
          </a:xfrm>
          <a:prstGeom prst="rect">
            <a:avLst/>
          </a:prstGeom>
          <a:noFill/>
        </p:spPr>
        <p:txBody>
          <a:bodyPr wrap="none" lIns="0" tIns="0" rIns="0" bIns="0" rtlCol="0">
            <a:noAutofit/>
          </a:bodyPr>
          <a:lstStyle>
            <a:defPPr>
              <a:defRPr lang="zh-CN"/>
            </a:defPPr>
            <a:lvl1pPr>
              <a:defRPr sz="11500">
                <a:gradFill>
                  <a:gsLst>
                    <a:gs pos="36000">
                      <a:schemeClr val="accent2">
                        <a:lumMod val="40000"/>
                        <a:lumOff val="60000"/>
                      </a:schemeClr>
                    </a:gs>
                    <a:gs pos="72000">
                      <a:schemeClr val="accent2">
                        <a:lumMod val="20000"/>
                        <a:lumOff val="80000"/>
                      </a:schemeClr>
                    </a:gs>
                    <a:gs pos="100000">
                      <a:schemeClr val="accent2">
                        <a:lumMod val="40000"/>
                        <a:lumOff val="60000"/>
                      </a:schemeClr>
                    </a:gs>
                  </a:gsLst>
                  <a:lin ang="9780000" scaled="0"/>
                </a:gradFill>
                <a:latin typeface="云峰飞云体" panose="02000500000000000000" pitchFamily="2" charset="-122"/>
                <a:ea typeface="云峰飞云体" panose="02000500000000000000" pitchFamily="2" charset="-122"/>
              </a:defRPr>
            </a:lvl1pPr>
          </a:lstStyle>
          <a:p>
            <a:r>
              <a:rPr lang="zh-CN" altLang="en-US" sz="16600" dirty="0">
                <a:ln>
                  <a:noFill/>
                </a:ln>
                <a:gradFill>
                  <a:gsLst>
                    <a:gs pos="50000">
                      <a:schemeClr val="tx1"/>
                    </a:gs>
                    <a:gs pos="0">
                      <a:schemeClr val="tx1">
                        <a:lumMod val="25000"/>
                        <a:lumOff val="75000"/>
                      </a:schemeClr>
                    </a:gs>
                    <a:gs pos="100000">
                      <a:schemeClr val="tx1">
                        <a:lumMod val="85000"/>
                      </a:schemeClr>
                    </a:gs>
                  </a:gsLst>
                  <a:lin ang="5400000" scaled="1"/>
                </a:gradFill>
                <a:latin typeface="汉仪尚巍手书W" panose="00020600040101010101" pitchFamily="18" charset="-122"/>
                <a:ea typeface="汉仪尚巍手书W" panose="00020600040101010101" pitchFamily="18" charset="-122"/>
              </a:rPr>
              <a:t>云</a:t>
            </a:r>
            <a:endParaRPr lang="zh-CN" altLang="en-US" sz="16600" dirty="0">
              <a:ln>
                <a:noFill/>
              </a:ln>
              <a:gradFill>
                <a:gsLst>
                  <a:gs pos="50000">
                    <a:schemeClr val="tx1"/>
                  </a:gs>
                  <a:gs pos="0">
                    <a:schemeClr val="tx1">
                      <a:lumMod val="25000"/>
                      <a:lumOff val="75000"/>
                    </a:schemeClr>
                  </a:gs>
                  <a:gs pos="100000">
                    <a:schemeClr val="tx1">
                      <a:lumMod val="85000"/>
                    </a:schemeClr>
                  </a:gs>
                </a:gsLst>
                <a:lin ang="5400000" scaled="1"/>
              </a:gradFill>
              <a:latin typeface="汉仪尚巍手书W" panose="00020600040101010101" pitchFamily="18" charset="-122"/>
              <a:ea typeface="汉仪尚巍手书W" panose="00020600040101010101" pitchFamily="18" charset="-122"/>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500"/>
                            </p:stCondLst>
                            <p:childTnLst>
                              <p:par>
                                <p:cTn id="25" presetID="17" presetClass="entr" presetSubtype="10" fill="hold" grpId="0" nodeType="after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strVal val="#ppt_h"/>
                                          </p:val>
                                        </p:tav>
                                        <p:tav tm="100000">
                                          <p:val>
                                            <p:strVal val="#ppt_h"/>
                                          </p:val>
                                        </p:tav>
                                      </p:tavLst>
                                    </p:anim>
                                  </p:childTnLst>
                                </p:cTn>
                              </p:par>
                            </p:childTnLst>
                          </p:cTn>
                        </p:par>
                        <p:par>
                          <p:cTn id="29" fill="hold">
                            <p:stCondLst>
                              <p:cond delay="3200"/>
                            </p:stCondLst>
                            <p:childTnLst>
                              <p:par>
                                <p:cTn id="30" presetID="53" presetClass="entr" presetSubtype="16"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par>
                          <p:cTn id="35" fill="hold">
                            <p:stCondLst>
                              <p:cond delay="3700"/>
                            </p:stCondLst>
                            <p:childTnLst>
                              <p:par>
                                <p:cTn id="36" presetID="53" presetClass="entr" presetSubtype="16"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9" grpId="0" bldLvl="0" animBg="1"/>
      <p:bldP spid="35" grpId="0" bldLvl="0" animBg="1"/>
      <p:bldP spid="13" grpId="0" bldLvl="0" animBg="1"/>
      <p:bldP spid="3" grpId="0"/>
      <p:bldP spid="20" grpId="0" bldLvl="0" animBg="1"/>
      <p:bldP spid="37" grpId="0" bldLvl="0" animBg="1"/>
      <p:bldP spid="1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31"/>
          <p:cNvSpPr/>
          <p:nvPr>
            <p:custDataLst>
              <p:tags r:id="rId1"/>
            </p:custDataLst>
          </p:nvPr>
        </p:nvSpPr>
        <p:spPr>
          <a:xfrm flipH="1">
            <a:off x="970025" y="2315774"/>
            <a:ext cx="10358120"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00"/>
              </a:solidFill>
              <a:cs typeface="+mn-ea"/>
              <a:sym typeface="+mn-lt"/>
            </a:endParaRPr>
          </a:p>
        </p:txBody>
      </p:sp>
      <p:sp>
        <p:nvSpPr>
          <p:cNvPr id="70" name="圆角矩形 10"/>
          <p:cNvSpPr/>
          <p:nvPr>
            <p:custDataLst>
              <p:tags r:id="rId2"/>
            </p:custDataLst>
          </p:nvPr>
        </p:nvSpPr>
        <p:spPr>
          <a:xfrm>
            <a:off x="1704975" y="3038475"/>
            <a:ext cx="2118995" cy="344805"/>
          </a:xfrm>
          <a:prstGeom prst="round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cs typeface="+mn-ea"/>
                <a:sym typeface="+mn-lt"/>
              </a:rPr>
              <a:t>调度指挥中心团队</a:t>
            </a:r>
            <a:endParaRPr lang="zh-CN" altLang="en-US" sz="1600" b="1" dirty="0">
              <a:solidFill>
                <a:schemeClr val="bg1"/>
              </a:solidFill>
              <a:cs typeface="+mn-ea"/>
              <a:sym typeface="+mn-lt"/>
            </a:endParaRPr>
          </a:p>
        </p:txBody>
      </p:sp>
      <p:sp>
        <p:nvSpPr>
          <p:cNvPr id="71" name="圆角矩形 11"/>
          <p:cNvSpPr/>
          <p:nvPr>
            <p:custDataLst>
              <p:tags r:id="rId3"/>
            </p:custDataLst>
          </p:nvPr>
        </p:nvSpPr>
        <p:spPr>
          <a:xfrm>
            <a:off x="4251325" y="3039110"/>
            <a:ext cx="1759585" cy="344805"/>
          </a:xfrm>
          <a:prstGeom prst="roundRect">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cs typeface="+mn-ea"/>
                <a:sym typeface="+mn-lt"/>
              </a:rPr>
              <a:t>现场抢修人员</a:t>
            </a:r>
            <a:endParaRPr lang="zh-CN" altLang="en-US" sz="2000" b="1" dirty="0">
              <a:solidFill>
                <a:schemeClr val="bg1"/>
              </a:solidFill>
              <a:cs typeface="+mn-ea"/>
              <a:sym typeface="+mn-lt"/>
            </a:endParaRPr>
          </a:p>
        </p:txBody>
      </p:sp>
      <p:sp>
        <p:nvSpPr>
          <p:cNvPr id="72" name="圆角矩形 12"/>
          <p:cNvSpPr/>
          <p:nvPr>
            <p:custDataLst>
              <p:tags r:id="rId4"/>
            </p:custDataLst>
          </p:nvPr>
        </p:nvSpPr>
        <p:spPr>
          <a:xfrm>
            <a:off x="6545580" y="3039110"/>
            <a:ext cx="1758950" cy="344805"/>
          </a:xfrm>
          <a:prstGeom prst="round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cs typeface="+mn-ea"/>
                <a:sym typeface="+mn-lt"/>
              </a:rPr>
              <a:t>物业管理人员</a:t>
            </a:r>
            <a:endParaRPr lang="zh-CN" altLang="en-US" sz="2000" b="1" dirty="0">
              <a:solidFill>
                <a:schemeClr val="bg1"/>
              </a:solidFill>
              <a:cs typeface="+mn-ea"/>
              <a:sym typeface="+mn-lt"/>
            </a:endParaRPr>
          </a:p>
        </p:txBody>
      </p:sp>
      <p:grpSp>
        <p:nvGrpSpPr>
          <p:cNvPr id="92" name="组合 91"/>
          <p:cNvGrpSpPr/>
          <p:nvPr>
            <p:custDataLst>
              <p:tags r:id="rId5"/>
            </p:custDataLst>
          </p:nvPr>
        </p:nvGrpSpPr>
        <p:grpSpPr>
          <a:xfrm>
            <a:off x="7091680" y="1595755"/>
            <a:ext cx="520700" cy="520700"/>
            <a:chOff x="11195" y="2724"/>
            <a:chExt cx="820" cy="820"/>
          </a:xfrm>
        </p:grpSpPr>
        <p:sp>
          <p:nvSpPr>
            <p:cNvPr id="73" name="Sev01"/>
            <p:cNvSpPr>
              <a:spLocks noChangeAspect="1"/>
            </p:cNvSpPr>
            <p:nvPr>
              <p:custDataLst>
                <p:tags r:id="rId6"/>
              </p:custDataLst>
            </p:nvPr>
          </p:nvSpPr>
          <p:spPr>
            <a:xfrm>
              <a:off x="11195" y="2724"/>
              <a:ext cx="820" cy="820"/>
            </a:xfrm>
            <a:prstGeom prst="ellipse">
              <a:avLst/>
            </a:prstGeom>
            <a:solidFill>
              <a:srgbClr val="00666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cs typeface="+mn-ea"/>
                <a:sym typeface="+mn-lt"/>
              </a:endParaRPr>
            </a:p>
          </p:txBody>
        </p:sp>
        <p:sp>
          <p:nvSpPr>
            <p:cNvPr id="74" name="Freeform 105"/>
            <p:cNvSpPr>
              <a:spLocks noEditPoints="1"/>
            </p:cNvSpPr>
            <p:nvPr>
              <p:custDataLst>
                <p:tags r:id="rId7"/>
              </p:custDataLst>
            </p:nvPr>
          </p:nvSpPr>
          <p:spPr bwMode="auto">
            <a:xfrm>
              <a:off x="11377" y="2909"/>
              <a:ext cx="458" cy="450"/>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a:lstStyle/>
            <a:p>
              <a:pPr>
                <a:defRPr/>
              </a:pPr>
              <a:endParaRPr lang="en-US" dirty="0">
                <a:solidFill>
                  <a:srgbClr val="000000"/>
                </a:solidFill>
                <a:cs typeface="+mn-ea"/>
                <a:sym typeface="+mn-lt"/>
              </a:endParaRPr>
            </a:p>
          </p:txBody>
        </p:sp>
      </p:grpSp>
      <p:grpSp>
        <p:nvGrpSpPr>
          <p:cNvPr id="94" name="组合 93"/>
          <p:cNvGrpSpPr/>
          <p:nvPr>
            <p:custDataLst>
              <p:tags r:id="rId8"/>
            </p:custDataLst>
          </p:nvPr>
        </p:nvGrpSpPr>
        <p:grpSpPr>
          <a:xfrm>
            <a:off x="2508250" y="1595755"/>
            <a:ext cx="519430" cy="520700"/>
            <a:chOff x="3977" y="2724"/>
            <a:chExt cx="818" cy="820"/>
          </a:xfrm>
        </p:grpSpPr>
        <p:sp>
          <p:nvSpPr>
            <p:cNvPr id="75" name="Sev01"/>
            <p:cNvSpPr>
              <a:spLocks noChangeAspect="1"/>
            </p:cNvSpPr>
            <p:nvPr>
              <p:custDataLst>
                <p:tags r:id="rId9"/>
              </p:custDataLst>
            </p:nvPr>
          </p:nvSpPr>
          <p:spPr>
            <a:xfrm>
              <a:off x="3977" y="2724"/>
              <a:ext cx="818" cy="820"/>
            </a:xfrm>
            <a:prstGeom prst="ellipse">
              <a:avLst/>
            </a:prstGeom>
            <a:solidFill>
              <a:srgbClr val="00666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cs typeface="+mn-ea"/>
                <a:sym typeface="+mn-lt"/>
              </a:endParaRPr>
            </a:p>
          </p:txBody>
        </p:sp>
        <p:sp>
          <p:nvSpPr>
            <p:cNvPr id="76" name="Freeform 62"/>
            <p:cNvSpPr>
              <a:spLocks noEditPoints="1"/>
            </p:cNvSpPr>
            <p:nvPr>
              <p:custDataLst>
                <p:tags r:id="rId10"/>
              </p:custDataLst>
            </p:nvPr>
          </p:nvSpPr>
          <p:spPr bwMode="auto">
            <a:xfrm>
              <a:off x="4155" y="2902"/>
              <a:ext cx="462" cy="465"/>
            </a:xfrm>
            <a:custGeom>
              <a:avLst/>
              <a:gdLst>
                <a:gd name="T0" fmla="*/ 58 w 58"/>
                <a:gd name="T1" fmla="*/ 33 h 58"/>
                <a:gd name="T2" fmla="*/ 57 w 58"/>
                <a:gd name="T3" fmla="*/ 34 h 58"/>
                <a:gd name="T4" fmla="*/ 50 w 58"/>
                <a:gd name="T5" fmla="*/ 35 h 58"/>
                <a:gd name="T6" fmla="*/ 49 w 58"/>
                <a:gd name="T7" fmla="*/ 39 h 58"/>
                <a:gd name="T8" fmla="*/ 53 w 58"/>
                <a:gd name="T9" fmla="*/ 44 h 58"/>
                <a:gd name="T10" fmla="*/ 53 w 58"/>
                <a:gd name="T11" fmla="*/ 45 h 58"/>
                <a:gd name="T12" fmla="*/ 53 w 58"/>
                <a:gd name="T13" fmla="*/ 46 h 58"/>
                <a:gd name="T14" fmla="*/ 45 w 58"/>
                <a:gd name="T15" fmla="*/ 53 h 58"/>
                <a:gd name="T16" fmla="*/ 44 w 58"/>
                <a:gd name="T17" fmla="*/ 52 h 58"/>
                <a:gd name="T18" fmla="*/ 39 w 58"/>
                <a:gd name="T19" fmla="*/ 48 h 58"/>
                <a:gd name="T20" fmla="*/ 36 w 58"/>
                <a:gd name="T21" fmla="*/ 50 h 58"/>
                <a:gd name="T22" fmla="*/ 34 w 58"/>
                <a:gd name="T23" fmla="*/ 57 h 58"/>
                <a:gd name="T24" fmla="*/ 33 w 58"/>
                <a:gd name="T25" fmla="*/ 58 h 58"/>
                <a:gd name="T26" fmla="*/ 25 w 58"/>
                <a:gd name="T27" fmla="*/ 58 h 58"/>
                <a:gd name="T28" fmla="*/ 23 w 58"/>
                <a:gd name="T29" fmla="*/ 57 h 58"/>
                <a:gd name="T30" fmla="*/ 22 w 58"/>
                <a:gd name="T31" fmla="*/ 50 h 58"/>
                <a:gd name="T32" fmla="*/ 19 w 58"/>
                <a:gd name="T33" fmla="*/ 48 h 58"/>
                <a:gd name="T34" fmla="*/ 14 w 58"/>
                <a:gd name="T35" fmla="*/ 52 h 58"/>
                <a:gd name="T36" fmla="*/ 13 w 58"/>
                <a:gd name="T37" fmla="*/ 53 h 58"/>
                <a:gd name="T38" fmla="*/ 12 w 58"/>
                <a:gd name="T39" fmla="*/ 52 h 58"/>
                <a:gd name="T40" fmla="*/ 5 w 58"/>
                <a:gd name="T41" fmla="*/ 46 h 58"/>
                <a:gd name="T42" fmla="*/ 5 w 58"/>
                <a:gd name="T43" fmla="*/ 45 h 58"/>
                <a:gd name="T44" fmla="*/ 5 w 58"/>
                <a:gd name="T45" fmla="*/ 44 h 58"/>
                <a:gd name="T46" fmla="*/ 9 w 58"/>
                <a:gd name="T47" fmla="*/ 39 h 58"/>
                <a:gd name="T48" fmla="*/ 8 w 58"/>
                <a:gd name="T49" fmla="*/ 35 h 58"/>
                <a:gd name="T50" fmla="*/ 1 w 58"/>
                <a:gd name="T51" fmla="*/ 34 h 58"/>
                <a:gd name="T52" fmla="*/ 0 w 58"/>
                <a:gd name="T53" fmla="*/ 33 h 58"/>
                <a:gd name="T54" fmla="*/ 0 w 58"/>
                <a:gd name="T55" fmla="*/ 24 h 58"/>
                <a:gd name="T56" fmla="*/ 1 w 58"/>
                <a:gd name="T57" fmla="*/ 23 h 58"/>
                <a:gd name="T58" fmla="*/ 8 w 58"/>
                <a:gd name="T59" fmla="*/ 22 h 58"/>
                <a:gd name="T60" fmla="*/ 9 w 58"/>
                <a:gd name="T61" fmla="*/ 18 h 58"/>
                <a:gd name="T62" fmla="*/ 5 w 58"/>
                <a:gd name="T63" fmla="*/ 13 h 58"/>
                <a:gd name="T64" fmla="*/ 5 w 58"/>
                <a:gd name="T65" fmla="*/ 12 h 58"/>
                <a:gd name="T66" fmla="*/ 5 w 58"/>
                <a:gd name="T67" fmla="*/ 11 h 58"/>
                <a:gd name="T68" fmla="*/ 13 w 58"/>
                <a:gd name="T69" fmla="*/ 5 h 58"/>
                <a:gd name="T70" fmla="*/ 14 w 58"/>
                <a:gd name="T71" fmla="*/ 5 h 58"/>
                <a:gd name="T72" fmla="*/ 19 w 58"/>
                <a:gd name="T73" fmla="*/ 9 h 58"/>
                <a:gd name="T74" fmla="*/ 22 w 58"/>
                <a:gd name="T75" fmla="*/ 8 h 58"/>
                <a:gd name="T76" fmla="*/ 23 w 58"/>
                <a:gd name="T77" fmla="*/ 1 h 58"/>
                <a:gd name="T78" fmla="*/ 25 w 58"/>
                <a:gd name="T79" fmla="*/ 0 h 58"/>
                <a:gd name="T80" fmla="*/ 33 w 58"/>
                <a:gd name="T81" fmla="*/ 0 h 58"/>
                <a:gd name="T82" fmla="*/ 34 w 58"/>
                <a:gd name="T83" fmla="*/ 1 h 58"/>
                <a:gd name="T84" fmla="*/ 36 w 58"/>
                <a:gd name="T85" fmla="*/ 8 h 58"/>
                <a:gd name="T86" fmla="*/ 39 w 58"/>
                <a:gd name="T87" fmla="*/ 9 h 58"/>
                <a:gd name="T88" fmla="*/ 44 w 58"/>
                <a:gd name="T89" fmla="*/ 5 h 58"/>
                <a:gd name="T90" fmla="*/ 45 w 58"/>
                <a:gd name="T91" fmla="*/ 5 h 58"/>
                <a:gd name="T92" fmla="*/ 46 w 58"/>
                <a:gd name="T93" fmla="*/ 5 h 58"/>
                <a:gd name="T94" fmla="*/ 52 w 58"/>
                <a:gd name="T95" fmla="*/ 12 h 58"/>
                <a:gd name="T96" fmla="*/ 53 w 58"/>
                <a:gd name="T97" fmla="*/ 12 h 58"/>
                <a:gd name="T98" fmla="*/ 52 w 58"/>
                <a:gd name="T99" fmla="*/ 13 h 58"/>
                <a:gd name="T100" fmla="*/ 48 w 58"/>
                <a:gd name="T101" fmla="*/ 18 h 58"/>
                <a:gd name="T102" fmla="*/ 50 w 58"/>
                <a:gd name="T103" fmla="*/ 22 h 58"/>
                <a:gd name="T104" fmla="*/ 57 w 58"/>
                <a:gd name="T105" fmla="*/ 23 h 58"/>
                <a:gd name="T106" fmla="*/ 58 w 58"/>
                <a:gd name="T107" fmla="*/ 25 h 58"/>
                <a:gd name="T108" fmla="*/ 58 w 58"/>
                <a:gd name="T109" fmla="*/ 33 h 58"/>
                <a:gd name="T110" fmla="*/ 29 w 58"/>
                <a:gd name="T111" fmla="*/ 19 h 58"/>
                <a:gd name="T112" fmla="*/ 19 w 58"/>
                <a:gd name="T113" fmla="*/ 29 h 58"/>
                <a:gd name="T114" fmla="*/ 29 w 58"/>
                <a:gd name="T115" fmla="*/ 38 h 58"/>
                <a:gd name="T116" fmla="*/ 39 w 58"/>
                <a:gd name="T117" fmla="*/ 29 h 58"/>
                <a:gd name="T118" fmla="*/ 29 w 58"/>
                <a:gd name="T119" fmla="*/ 19 h 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a:noFill/>
            </a:ln>
          </p:spPr>
          <p:txBody>
            <a:bodyPr/>
            <a:lstStyle/>
            <a:p>
              <a:endParaRPr lang="zh-CN" altLang="en-US">
                <a:solidFill>
                  <a:srgbClr val="000000"/>
                </a:solidFill>
                <a:cs typeface="+mn-ea"/>
                <a:sym typeface="+mn-lt"/>
              </a:endParaRPr>
            </a:p>
          </p:txBody>
        </p:sp>
      </p:grpSp>
      <p:grpSp>
        <p:nvGrpSpPr>
          <p:cNvPr id="93" name="组合 92"/>
          <p:cNvGrpSpPr/>
          <p:nvPr>
            <p:custDataLst>
              <p:tags r:id="rId11"/>
            </p:custDataLst>
          </p:nvPr>
        </p:nvGrpSpPr>
        <p:grpSpPr>
          <a:xfrm>
            <a:off x="4799330" y="1595755"/>
            <a:ext cx="520700" cy="520700"/>
            <a:chOff x="7585" y="2724"/>
            <a:chExt cx="820" cy="820"/>
          </a:xfrm>
        </p:grpSpPr>
        <p:sp>
          <p:nvSpPr>
            <p:cNvPr id="77" name="Sev01"/>
            <p:cNvSpPr>
              <a:spLocks noChangeAspect="1"/>
            </p:cNvSpPr>
            <p:nvPr>
              <p:custDataLst>
                <p:tags r:id="rId12"/>
              </p:custDataLst>
            </p:nvPr>
          </p:nvSpPr>
          <p:spPr>
            <a:xfrm>
              <a:off x="7585" y="2724"/>
              <a:ext cx="820" cy="820"/>
            </a:xfrm>
            <a:prstGeom prst="ellipse">
              <a:avLst/>
            </a:prstGeom>
            <a:solidFill>
              <a:srgbClr val="0098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cs typeface="+mn-ea"/>
                <a:sym typeface="+mn-lt"/>
              </a:endParaRPr>
            </a:p>
          </p:txBody>
        </p:sp>
        <p:sp>
          <p:nvSpPr>
            <p:cNvPr id="78" name="Freeform 135"/>
            <p:cNvSpPr>
              <a:spLocks noEditPoints="1"/>
            </p:cNvSpPr>
            <p:nvPr>
              <p:custDataLst>
                <p:tags r:id="rId13"/>
              </p:custDataLst>
            </p:nvPr>
          </p:nvSpPr>
          <p:spPr bwMode="auto">
            <a:xfrm>
              <a:off x="7750" y="2904"/>
              <a:ext cx="490" cy="460"/>
            </a:xfrm>
            <a:custGeom>
              <a:avLst/>
              <a:gdLst>
                <a:gd name="T0" fmla="*/ 13 w 73"/>
                <a:gd name="T1" fmla="*/ 39 h 68"/>
                <a:gd name="T2" fmla="*/ 8 w 73"/>
                <a:gd name="T3" fmla="*/ 39 h 68"/>
                <a:gd name="T4" fmla="*/ 0 w 73"/>
                <a:gd name="T5" fmla="*/ 33 h 68"/>
                <a:gd name="T6" fmla="*/ 5 w 73"/>
                <a:gd name="T7" fmla="*/ 19 h 68"/>
                <a:gd name="T8" fmla="*/ 15 w 73"/>
                <a:gd name="T9" fmla="*/ 22 h 68"/>
                <a:gd name="T10" fmla="*/ 20 w 73"/>
                <a:gd name="T11" fmla="*/ 21 h 68"/>
                <a:gd name="T12" fmla="*/ 20 w 73"/>
                <a:gd name="T13" fmla="*/ 24 h 68"/>
                <a:gd name="T14" fmla="*/ 23 w 73"/>
                <a:gd name="T15" fmla="*/ 34 h 68"/>
                <a:gd name="T16" fmla="*/ 13 w 73"/>
                <a:gd name="T17" fmla="*/ 39 h 68"/>
                <a:gd name="T18" fmla="*/ 15 w 73"/>
                <a:gd name="T19" fmla="*/ 19 h 68"/>
                <a:gd name="T20" fmla="*/ 5 w 73"/>
                <a:gd name="T21" fmla="*/ 9 h 68"/>
                <a:gd name="T22" fmla="*/ 15 w 73"/>
                <a:gd name="T23" fmla="*/ 0 h 68"/>
                <a:gd name="T24" fmla="*/ 25 w 73"/>
                <a:gd name="T25" fmla="*/ 9 h 68"/>
                <a:gd name="T26" fmla="*/ 15 w 73"/>
                <a:gd name="T27" fmla="*/ 19 h 68"/>
                <a:gd name="T28" fmla="*/ 53 w 73"/>
                <a:gd name="T29" fmla="*/ 68 h 68"/>
                <a:gd name="T30" fmla="*/ 20 w 73"/>
                <a:gd name="T31" fmla="*/ 68 h 68"/>
                <a:gd name="T32" fmla="*/ 10 w 73"/>
                <a:gd name="T33" fmla="*/ 58 h 68"/>
                <a:gd name="T34" fmla="*/ 23 w 73"/>
                <a:gd name="T35" fmla="*/ 36 h 68"/>
                <a:gd name="T36" fmla="*/ 37 w 73"/>
                <a:gd name="T37" fmla="*/ 41 h 68"/>
                <a:gd name="T38" fmla="*/ 50 w 73"/>
                <a:gd name="T39" fmla="*/ 36 h 68"/>
                <a:gd name="T40" fmla="*/ 64 w 73"/>
                <a:gd name="T41" fmla="*/ 58 h 68"/>
                <a:gd name="T42" fmla="*/ 53 w 73"/>
                <a:gd name="T43" fmla="*/ 68 h 68"/>
                <a:gd name="T44" fmla="*/ 37 w 73"/>
                <a:gd name="T45" fmla="*/ 39 h 68"/>
                <a:gd name="T46" fmla="*/ 22 w 73"/>
                <a:gd name="T47" fmla="*/ 24 h 68"/>
                <a:gd name="T48" fmla="*/ 37 w 73"/>
                <a:gd name="T49" fmla="*/ 9 h 68"/>
                <a:gd name="T50" fmla="*/ 51 w 73"/>
                <a:gd name="T51" fmla="*/ 24 h 68"/>
                <a:gd name="T52" fmla="*/ 37 w 73"/>
                <a:gd name="T53" fmla="*/ 39 h 68"/>
                <a:gd name="T54" fmla="*/ 59 w 73"/>
                <a:gd name="T55" fmla="*/ 19 h 68"/>
                <a:gd name="T56" fmla="*/ 49 w 73"/>
                <a:gd name="T57" fmla="*/ 9 h 68"/>
                <a:gd name="T58" fmla="*/ 59 w 73"/>
                <a:gd name="T59" fmla="*/ 0 h 68"/>
                <a:gd name="T60" fmla="*/ 68 w 73"/>
                <a:gd name="T61" fmla="*/ 9 h 68"/>
                <a:gd name="T62" fmla="*/ 59 w 73"/>
                <a:gd name="T63" fmla="*/ 19 h 68"/>
                <a:gd name="T64" fmla="*/ 66 w 73"/>
                <a:gd name="T65" fmla="*/ 39 h 68"/>
                <a:gd name="T66" fmla="*/ 61 w 73"/>
                <a:gd name="T67" fmla="*/ 39 h 68"/>
                <a:gd name="T68" fmla="*/ 51 w 73"/>
                <a:gd name="T69" fmla="*/ 34 h 68"/>
                <a:gd name="T70" fmla="*/ 54 w 73"/>
                <a:gd name="T71" fmla="*/ 24 h 68"/>
                <a:gd name="T72" fmla="*/ 54 w 73"/>
                <a:gd name="T73" fmla="*/ 21 h 68"/>
                <a:gd name="T74" fmla="*/ 59 w 73"/>
                <a:gd name="T75" fmla="*/ 22 h 68"/>
                <a:gd name="T76" fmla="*/ 69 w 73"/>
                <a:gd name="T77" fmla="*/ 19 h 68"/>
                <a:gd name="T78" fmla="*/ 73 w 73"/>
                <a:gd name="T79" fmla="*/ 33 h 68"/>
                <a:gd name="T80" fmla="*/ 66 w 73"/>
                <a:gd name="T81" fmla="*/ 39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a:noFill/>
            </a:ln>
          </p:spPr>
          <p:txBody>
            <a:bodyPr/>
            <a:lstStyle/>
            <a:p>
              <a:endParaRPr lang="zh-CN" altLang="en-US">
                <a:solidFill>
                  <a:srgbClr val="000000"/>
                </a:solidFill>
                <a:cs typeface="+mn-ea"/>
                <a:sym typeface="+mn-lt"/>
              </a:endParaRPr>
            </a:p>
          </p:txBody>
        </p:sp>
      </p:grpSp>
      <p:sp>
        <p:nvSpPr>
          <p:cNvPr id="80" name="圆角矩形 25"/>
          <p:cNvSpPr/>
          <p:nvPr>
            <p:custDataLst>
              <p:tags r:id="rId14"/>
            </p:custDataLst>
          </p:nvPr>
        </p:nvSpPr>
        <p:spPr>
          <a:xfrm>
            <a:off x="8890000" y="3039078"/>
            <a:ext cx="1612900" cy="344488"/>
          </a:xfrm>
          <a:prstGeom prst="roundRect">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cs typeface="+mn-ea"/>
                <a:sym typeface="+mn-lt"/>
              </a:rPr>
              <a:t>居民用户</a:t>
            </a:r>
            <a:endParaRPr lang="zh-CN" altLang="en-US" sz="2000" b="1" dirty="0">
              <a:solidFill>
                <a:schemeClr val="bg1"/>
              </a:solidFill>
              <a:cs typeface="+mn-ea"/>
              <a:sym typeface="+mn-lt"/>
            </a:endParaRPr>
          </a:p>
        </p:txBody>
      </p:sp>
      <p:sp>
        <p:nvSpPr>
          <p:cNvPr id="82" name="TextBox 15"/>
          <p:cNvSpPr txBox="1"/>
          <p:nvPr>
            <p:custDataLst>
              <p:tags r:id="rId15"/>
            </p:custDataLst>
          </p:nvPr>
        </p:nvSpPr>
        <p:spPr>
          <a:xfrm>
            <a:off x="1823085" y="3524885"/>
            <a:ext cx="1883410" cy="1706880"/>
          </a:xfrm>
          <a:prstGeom prst="rect">
            <a:avLst/>
          </a:prstGeom>
          <a:noFill/>
        </p:spPr>
        <p:txBody>
          <a:bodyPr wrap="square" rtlCol="0">
            <a:spAutoFit/>
          </a:bodyPr>
          <a:lstStyle/>
          <a:p>
            <a:pPr algn="ctr">
              <a:lnSpc>
                <a:spcPct val="150000"/>
              </a:lnSpc>
              <a:spcBef>
                <a:spcPts val="0"/>
              </a:spcBef>
              <a:buFont typeface="Arial" panose="020B0604020202020204" pitchFamily="34" charset="0"/>
            </a:pPr>
            <a:r>
              <a:rPr lang="en-US" altLang="zh-CN" sz="1400" dirty="0">
                <a:solidFill>
                  <a:schemeClr val="tx1">
                    <a:lumMod val="65000"/>
                    <a:lumOff val="35000"/>
                  </a:schemeClr>
                </a:solidFill>
                <a:cs typeface="+mn-ea"/>
                <a:sym typeface="+mn-lt"/>
              </a:rPr>
              <a:t>30-50</a:t>
            </a:r>
            <a:r>
              <a:rPr lang="zh-CN" altLang="en-US" sz="1400" dirty="0">
                <a:solidFill>
                  <a:schemeClr val="tx1">
                    <a:lumMod val="65000"/>
                    <a:lumOff val="35000"/>
                  </a:schemeClr>
                </a:solidFill>
                <a:cs typeface="+mn-ea"/>
                <a:sym typeface="+mn-lt"/>
              </a:rPr>
              <a:t>岁专业人员</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需要智能融合多源数据、精准定位泄漏、标准化应急流程</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缩短研判时间减少误报</a:t>
            </a:r>
            <a:endParaRPr lang="zh-CN" altLang="en-US" sz="1400" dirty="0">
              <a:solidFill>
                <a:schemeClr val="tx1">
                  <a:lumMod val="65000"/>
                  <a:lumOff val="35000"/>
                </a:schemeClr>
              </a:solidFill>
              <a:cs typeface="+mn-ea"/>
              <a:sym typeface="+mn-lt"/>
            </a:endParaRPr>
          </a:p>
        </p:txBody>
      </p:sp>
      <p:grpSp>
        <p:nvGrpSpPr>
          <p:cNvPr id="98" name="组合 97"/>
          <p:cNvGrpSpPr/>
          <p:nvPr>
            <p:custDataLst>
              <p:tags r:id="rId16"/>
            </p:custDataLst>
          </p:nvPr>
        </p:nvGrpSpPr>
        <p:grpSpPr>
          <a:xfrm>
            <a:off x="9615170" y="2214880"/>
            <a:ext cx="234950" cy="718185"/>
            <a:chOff x="15169" y="3699"/>
            <a:chExt cx="370" cy="1131"/>
          </a:xfrm>
          <a:solidFill>
            <a:srgbClr val="262626"/>
          </a:solidFill>
        </p:grpSpPr>
        <p:cxnSp>
          <p:nvCxnSpPr>
            <p:cNvPr id="79" name="Straight Connector 32"/>
            <p:cNvCxnSpPr/>
            <p:nvPr>
              <p:custDataLst>
                <p:tags r:id="rId17"/>
              </p:custDataLst>
            </p:nvPr>
          </p:nvCxnSpPr>
          <p:spPr>
            <a:xfrm flipV="1">
              <a:off x="15337" y="3882"/>
              <a:ext cx="0" cy="948"/>
            </a:xfrm>
            <a:prstGeom prst="line">
              <a:avLst/>
            </a:prstGeom>
            <a:grpFill/>
            <a:ln w="19050">
              <a:solidFill>
                <a:srgbClr val="009899"/>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6" name="流程图: 联系 13"/>
            <p:cNvSpPr/>
            <p:nvPr>
              <p:custDataLst>
                <p:tags r:id="rId18"/>
              </p:custDataLst>
            </p:nvPr>
          </p:nvSpPr>
          <p:spPr>
            <a:xfrm>
              <a:off x="15169" y="3699"/>
              <a:ext cx="370" cy="370"/>
            </a:xfrm>
            <a:prstGeom prst="flowChartConnector">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cs typeface="+mn-ea"/>
                <a:sym typeface="+mn-lt"/>
              </a:endParaRPr>
            </a:p>
          </p:txBody>
        </p:sp>
      </p:grpSp>
      <p:grpSp>
        <p:nvGrpSpPr>
          <p:cNvPr id="97" name="组合 96"/>
          <p:cNvGrpSpPr/>
          <p:nvPr>
            <p:custDataLst>
              <p:tags r:id="rId19"/>
            </p:custDataLst>
          </p:nvPr>
        </p:nvGrpSpPr>
        <p:grpSpPr>
          <a:xfrm>
            <a:off x="7256780" y="2214880"/>
            <a:ext cx="234950" cy="718185"/>
            <a:chOff x="11455" y="3699"/>
            <a:chExt cx="370" cy="1131"/>
          </a:xfrm>
          <a:solidFill>
            <a:srgbClr val="262626"/>
          </a:solidFill>
        </p:grpSpPr>
        <p:cxnSp>
          <p:nvCxnSpPr>
            <p:cNvPr id="69" name="Straight Connector 32"/>
            <p:cNvCxnSpPr/>
            <p:nvPr>
              <p:custDataLst>
                <p:tags r:id="rId20"/>
              </p:custDataLst>
            </p:nvPr>
          </p:nvCxnSpPr>
          <p:spPr>
            <a:xfrm flipV="1">
              <a:off x="11645" y="3882"/>
              <a:ext cx="0" cy="948"/>
            </a:xfrm>
            <a:prstGeom prst="line">
              <a:avLst/>
            </a:prstGeom>
            <a:grpFill/>
            <a:ln w="19050">
              <a:solidFill>
                <a:srgbClr val="00666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7" name="流程图: 联系 35"/>
            <p:cNvSpPr/>
            <p:nvPr>
              <p:custDataLst>
                <p:tags r:id="rId21"/>
              </p:custDataLst>
            </p:nvPr>
          </p:nvSpPr>
          <p:spPr>
            <a:xfrm>
              <a:off x="11455" y="3699"/>
              <a:ext cx="370" cy="370"/>
            </a:xfrm>
            <a:prstGeom prst="flowChartConnector">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cs typeface="+mn-ea"/>
                <a:sym typeface="+mn-lt"/>
              </a:endParaRPr>
            </a:p>
          </p:txBody>
        </p:sp>
      </p:grpSp>
      <p:grpSp>
        <p:nvGrpSpPr>
          <p:cNvPr id="96" name="组合 95"/>
          <p:cNvGrpSpPr/>
          <p:nvPr>
            <p:custDataLst>
              <p:tags r:id="rId22"/>
            </p:custDataLst>
          </p:nvPr>
        </p:nvGrpSpPr>
        <p:grpSpPr>
          <a:xfrm>
            <a:off x="4951730" y="2214880"/>
            <a:ext cx="234950" cy="718185"/>
            <a:chOff x="7825" y="3699"/>
            <a:chExt cx="370" cy="1131"/>
          </a:xfrm>
          <a:solidFill>
            <a:srgbClr val="262626"/>
          </a:solidFill>
        </p:grpSpPr>
        <p:cxnSp>
          <p:nvCxnSpPr>
            <p:cNvPr id="68" name="Straight Connector 32"/>
            <p:cNvCxnSpPr/>
            <p:nvPr>
              <p:custDataLst>
                <p:tags r:id="rId23"/>
              </p:custDataLst>
            </p:nvPr>
          </p:nvCxnSpPr>
          <p:spPr>
            <a:xfrm flipV="1">
              <a:off x="7992" y="3882"/>
              <a:ext cx="0" cy="948"/>
            </a:xfrm>
            <a:prstGeom prst="line">
              <a:avLst/>
            </a:prstGeom>
            <a:grpFill/>
            <a:ln w="19050">
              <a:solidFill>
                <a:srgbClr val="009899"/>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8" name="流程图: 联系 36"/>
            <p:cNvSpPr/>
            <p:nvPr>
              <p:custDataLst>
                <p:tags r:id="rId24"/>
              </p:custDataLst>
            </p:nvPr>
          </p:nvSpPr>
          <p:spPr>
            <a:xfrm>
              <a:off x="7825" y="3699"/>
              <a:ext cx="370" cy="370"/>
            </a:xfrm>
            <a:prstGeom prst="flowChartConnector">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cs typeface="+mn-ea"/>
                <a:sym typeface="+mn-lt"/>
              </a:endParaRPr>
            </a:p>
          </p:txBody>
        </p:sp>
      </p:grpSp>
      <p:grpSp>
        <p:nvGrpSpPr>
          <p:cNvPr id="95" name="组合 94"/>
          <p:cNvGrpSpPr/>
          <p:nvPr>
            <p:custDataLst>
              <p:tags r:id="rId25"/>
            </p:custDataLst>
          </p:nvPr>
        </p:nvGrpSpPr>
        <p:grpSpPr>
          <a:xfrm>
            <a:off x="2668270" y="2230755"/>
            <a:ext cx="234950" cy="702310"/>
            <a:chOff x="4229" y="3724"/>
            <a:chExt cx="370" cy="1106"/>
          </a:xfrm>
          <a:solidFill>
            <a:srgbClr val="262626"/>
          </a:solidFill>
        </p:grpSpPr>
        <p:cxnSp>
          <p:nvCxnSpPr>
            <p:cNvPr id="67" name="Straight Connector 32"/>
            <p:cNvCxnSpPr/>
            <p:nvPr>
              <p:custDataLst>
                <p:tags r:id="rId26"/>
              </p:custDataLst>
            </p:nvPr>
          </p:nvCxnSpPr>
          <p:spPr>
            <a:xfrm flipV="1">
              <a:off x="4387" y="3882"/>
              <a:ext cx="0" cy="948"/>
            </a:xfrm>
            <a:prstGeom prst="line">
              <a:avLst/>
            </a:prstGeom>
            <a:grpFill/>
            <a:ln w="19050">
              <a:solidFill>
                <a:srgbClr val="00666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9" name="流程图: 联系 37"/>
            <p:cNvSpPr/>
            <p:nvPr>
              <p:custDataLst>
                <p:tags r:id="rId27"/>
              </p:custDataLst>
            </p:nvPr>
          </p:nvSpPr>
          <p:spPr>
            <a:xfrm>
              <a:off x="4229" y="3724"/>
              <a:ext cx="370" cy="370"/>
            </a:xfrm>
            <a:prstGeom prst="flowChartConnector">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cs typeface="+mn-ea"/>
                <a:sym typeface="+mn-lt"/>
              </a:endParaRPr>
            </a:p>
          </p:txBody>
        </p:sp>
      </p:grpSp>
      <p:grpSp>
        <p:nvGrpSpPr>
          <p:cNvPr id="91" name="组合 90"/>
          <p:cNvGrpSpPr/>
          <p:nvPr>
            <p:custDataLst>
              <p:tags r:id="rId28"/>
            </p:custDataLst>
          </p:nvPr>
        </p:nvGrpSpPr>
        <p:grpSpPr>
          <a:xfrm>
            <a:off x="9436100" y="1595755"/>
            <a:ext cx="520700" cy="520700"/>
            <a:chOff x="14887" y="2724"/>
            <a:chExt cx="820" cy="820"/>
          </a:xfrm>
        </p:grpSpPr>
        <p:sp>
          <p:nvSpPr>
            <p:cNvPr id="81" name="Sev01"/>
            <p:cNvSpPr>
              <a:spLocks noChangeAspect="1"/>
            </p:cNvSpPr>
            <p:nvPr>
              <p:custDataLst>
                <p:tags r:id="rId29"/>
              </p:custDataLst>
            </p:nvPr>
          </p:nvSpPr>
          <p:spPr>
            <a:xfrm>
              <a:off x="14887" y="2724"/>
              <a:ext cx="820" cy="820"/>
            </a:xfrm>
            <a:prstGeom prst="ellipse">
              <a:avLst/>
            </a:prstGeom>
            <a:solidFill>
              <a:srgbClr val="0098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cs typeface="+mn-ea"/>
                <a:sym typeface="+mn-lt"/>
              </a:endParaRPr>
            </a:p>
          </p:txBody>
        </p:sp>
        <p:sp>
          <p:nvSpPr>
            <p:cNvPr id="90" name="KSO_Shape"/>
            <p:cNvSpPr/>
            <p:nvPr>
              <p:custDataLst>
                <p:tags r:id="rId30"/>
              </p:custDataLst>
            </p:nvPr>
          </p:nvSpPr>
          <p:spPr bwMode="auto">
            <a:xfrm>
              <a:off x="15093" y="2863"/>
              <a:ext cx="408" cy="556"/>
            </a:xfrm>
            <a:custGeom>
              <a:avLst/>
              <a:gdLst>
                <a:gd name="T0" fmla="*/ 924118 w 4423"/>
                <a:gd name="T1" fmla="*/ 36732 h 6016"/>
                <a:gd name="T2" fmla="*/ 1145021 w 4423"/>
                <a:gd name="T3" fmla="*/ 159911 h 6016"/>
                <a:gd name="T4" fmla="*/ 1298196 w 4423"/>
                <a:gd name="T5" fmla="*/ 337238 h 6016"/>
                <a:gd name="T6" fmla="*/ 1388709 w 4423"/>
                <a:gd name="T7" fmla="*/ 576313 h 6016"/>
                <a:gd name="T8" fmla="*/ 1388709 w 4423"/>
                <a:gd name="T9" fmla="*/ 824571 h 6016"/>
                <a:gd name="T10" fmla="*/ 1298196 w 4423"/>
                <a:gd name="T11" fmla="*/ 1063646 h 6016"/>
                <a:gd name="T12" fmla="*/ 1145021 w 4423"/>
                <a:gd name="T13" fmla="*/ 1240973 h 6016"/>
                <a:gd name="T14" fmla="*/ 924118 w 4423"/>
                <a:gd name="T15" fmla="*/ 1364152 h 6016"/>
                <a:gd name="T16" fmla="*/ 681695 w 4423"/>
                <a:gd name="T17" fmla="*/ 1400568 h 6016"/>
                <a:gd name="T18" fmla="*/ 427246 w 4423"/>
                <a:gd name="T19" fmla="*/ 1345786 h 6016"/>
                <a:gd name="T20" fmla="*/ 216788 w 4423"/>
                <a:gd name="T21" fmla="*/ 1207408 h 6016"/>
                <a:gd name="T22" fmla="*/ 76271 w 4423"/>
                <a:gd name="T23" fmla="*/ 1019314 h 6016"/>
                <a:gd name="T24" fmla="*/ 3165 w 4423"/>
                <a:gd name="T25" fmla="*/ 772006 h 6016"/>
                <a:gd name="T26" fmla="*/ 21837 w 4423"/>
                <a:gd name="T27" fmla="*/ 525648 h 6016"/>
                <a:gd name="T28" fmla="*/ 128807 w 4423"/>
                <a:gd name="T29" fmla="*/ 295123 h 6016"/>
                <a:gd name="T30" fmla="*/ 294642 w 4423"/>
                <a:gd name="T31" fmla="*/ 129195 h 6016"/>
                <a:gd name="T32" fmla="*/ 524722 w 4423"/>
                <a:gd name="T33" fmla="*/ 22166 h 6016"/>
                <a:gd name="T34" fmla="*/ 562066 w 4423"/>
                <a:gd name="T35" fmla="*/ 756490 h 6016"/>
                <a:gd name="T36" fmla="*/ 647199 w 4423"/>
                <a:gd name="T37" fmla="*/ 616528 h 6016"/>
                <a:gd name="T38" fmla="*/ 744675 w 4423"/>
                <a:gd name="T39" fmla="*/ 527232 h 6016"/>
                <a:gd name="T40" fmla="*/ 654795 w 4423"/>
                <a:gd name="T41" fmla="*/ 535781 h 6016"/>
                <a:gd name="T42" fmla="*/ 563016 w 4423"/>
                <a:gd name="T43" fmla="*/ 609245 h 6016"/>
                <a:gd name="T44" fmla="*/ 531052 w 4423"/>
                <a:gd name="T45" fmla="*/ 702025 h 6016"/>
                <a:gd name="T46" fmla="*/ 825693 w 4423"/>
                <a:gd name="T47" fmla="*/ 1480682 h 6016"/>
                <a:gd name="T48" fmla="*/ 683594 w 4423"/>
                <a:gd name="T49" fmla="*/ 1494614 h 6016"/>
                <a:gd name="T50" fmla="*/ 683278 w 4423"/>
                <a:gd name="T51" fmla="*/ 380620 h 6016"/>
                <a:gd name="T52" fmla="*/ 495922 w 4423"/>
                <a:gd name="T53" fmla="*/ 453451 h 6016"/>
                <a:gd name="T54" fmla="*/ 386104 w 4423"/>
                <a:gd name="T55" fmla="*/ 636161 h 6016"/>
                <a:gd name="T56" fmla="*/ 386104 w 4423"/>
                <a:gd name="T57" fmla="*/ 764723 h 6016"/>
                <a:gd name="T58" fmla="*/ 495922 w 4423"/>
                <a:gd name="T59" fmla="*/ 947434 h 6016"/>
                <a:gd name="T60" fmla="*/ 683278 w 4423"/>
                <a:gd name="T61" fmla="*/ 1020264 h 6016"/>
                <a:gd name="T62" fmla="*/ 838669 w 4423"/>
                <a:gd name="T63" fmla="*/ 988915 h 6016"/>
                <a:gd name="T64" fmla="*/ 988047 w 4423"/>
                <a:gd name="T65" fmla="*/ 839454 h 6016"/>
                <a:gd name="T66" fmla="*/ 1019378 w 4423"/>
                <a:gd name="T67" fmla="*/ 683976 h 6016"/>
                <a:gd name="T68" fmla="*/ 946588 w 4423"/>
                <a:gd name="T69" fmla="*/ 496833 h 6016"/>
                <a:gd name="T70" fmla="*/ 764296 w 4423"/>
                <a:gd name="T71" fmla="*/ 386636 h 6016"/>
                <a:gd name="T72" fmla="*/ 814617 w 4423"/>
                <a:gd name="T73" fmla="*/ 511082 h 6016"/>
                <a:gd name="T74" fmla="*/ 666188 w 4423"/>
                <a:gd name="T75" fmla="*/ 481316 h 6016"/>
                <a:gd name="T76" fmla="*/ 535799 w 4423"/>
                <a:gd name="T77" fmla="*/ 551614 h 6016"/>
                <a:gd name="T78" fmla="*/ 478200 w 4423"/>
                <a:gd name="T79" fmla="*/ 700442 h 6016"/>
                <a:gd name="T80" fmla="*/ 528836 w 4423"/>
                <a:gd name="T81" fmla="*/ 841354 h 6016"/>
                <a:gd name="T82" fmla="*/ 655111 w 4423"/>
                <a:gd name="T83" fmla="*/ 917351 h 6016"/>
                <a:gd name="T84" fmla="*/ 805122 w 4423"/>
                <a:gd name="T85" fmla="*/ 895185 h 6016"/>
                <a:gd name="T86" fmla="*/ 903864 w 4423"/>
                <a:gd name="T87" fmla="*/ 786889 h 6016"/>
                <a:gd name="T88" fmla="*/ 911459 w 4423"/>
                <a:gd name="T89" fmla="*/ 634261 h 6016"/>
                <a:gd name="T90" fmla="*/ 993427 w 4423"/>
                <a:gd name="T91" fmla="*/ 376503 h 6016"/>
                <a:gd name="T92" fmla="*/ 860190 w 4423"/>
                <a:gd name="T93" fmla="*/ 293223 h 6016"/>
                <a:gd name="T94" fmla="*/ 699735 w 4423"/>
                <a:gd name="T95" fmla="*/ 263141 h 6016"/>
                <a:gd name="T96" fmla="*/ 549724 w 4423"/>
                <a:gd name="T97" fmla="*/ 289740 h 6016"/>
                <a:gd name="T98" fmla="*/ 413638 w 4423"/>
                <a:gd name="T99" fmla="*/ 369854 h 6016"/>
                <a:gd name="T100" fmla="*/ 320593 w 4423"/>
                <a:gd name="T101" fmla="*/ 482583 h 6016"/>
                <a:gd name="T102" fmla="*/ 267741 w 4423"/>
                <a:gd name="T103" fmla="*/ 633628 h 6016"/>
                <a:gd name="T104" fmla="*/ 271855 w 4423"/>
                <a:gd name="T105" fmla="*/ 788789 h 6016"/>
                <a:gd name="T106" fmla="*/ 331670 w 4423"/>
                <a:gd name="T107" fmla="*/ 936034 h 6016"/>
                <a:gd name="T108" fmla="*/ 430095 w 4423"/>
                <a:gd name="T109" fmla="*/ 1044647 h 6016"/>
                <a:gd name="T110" fmla="*/ 569662 w 4423"/>
                <a:gd name="T111" fmla="*/ 1118111 h 6016"/>
                <a:gd name="T112" fmla="*/ 722521 w 4423"/>
                <a:gd name="T113" fmla="*/ 1137110 h 6016"/>
                <a:gd name="T114" fmla="*/ 879811 w 4423"/>
                <a:gd name="T115" fmla="*/ 1099112 h 6016"/>
                <a:gd name="T116" fmla="*/ 1008618 w 4423"/>
                <a:gd name="T117" fmla="*/ 1009815 h 6016"/>
                <a:gd name="T118" fmla="*/ 1093434 w 4423"/>
                <a:gd name="T119" fmla="*/ 890119 h 6016"/>
                <a:gd name="T120" fmla="*/ 1135526 w 4423"/>
                <a:gd name="T121" fmla="*/ 734008 h 6016"/>
                <a:gd name="T122" fmla="*/ 1120019 w 4423"/>
                <a:gd name="T123" fmla="*/ 580746 h 6016"/>
                <a:gd name="T124" fmla="*/ 1050077 w 4423"/>
                <a:gd name="T125" fmla="*/ 438885 h 60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423" h="6016">
                  <a:moveTo>
                    <a:pt x="2211" y="0"/>
                  </a:moveTo>
                  <a:lnTo>
                    <a:pt x="2211" y="0"/>
                  </a:lnTo>
                  <a:lnTo>
                    <a:pt x="2268" y="1"/>
                  </a:lnTo>
                  <a:lnTo>
                    <a:pt x="2325" y="4"/>
                  </a:lnTo>
                  <a:lnTo>
                    <a:pt x="2382" y="7"/>
                  </a:lnTo>
                  <a:lnTo>
                    <a:pt x="2437" y="12"/>
                  </a:lnTo>
                  <a:lnTo>
                    <a:pt x="2492" y="18"/>
                  </a:lnTo>
                  <a:lnTo>
                    <a:pt x="2548" y="26"/>
                  </a:lnTo>
                  <a:lnTo>
                    <a:pt x="2603" y="34"/>
                  </a:lnTo>
                  <a:lnTo>
                    <a:pt x="2657" y="45"/>
                  </a:lnTo>
                  <a:lnTo>
                    <a:pt x="2710" y="57"/>
                  </a:lnTo>
                  <a:lnTo>
                    <a:pt x="2764" y="70"/>
                  </a:lnTo>
                  <a:lnTo>
                    <a:pt x="2817" y="84"/>
                  </a:lnTo>
                  <a:lnTo>
                    <a:pt x="2869" y="99"/>
                  </a:lnTo>
                  <a:lnTo>
                    <a:pt x="2920" y="116"/>
                  </a:lnTo>
                  <a:lnTo>
                    <a:pt x="2971" y="134"/>
                  </a:lnTo>
                  <a:lnTo>
                    <a:pt x="3022" y="154"/>
                  </a:lnTo>
                  <a:lnTo>
                    <a:pt x="3072" y="174"/>
                  </a:lnTo>
                  <a:lnTo>
                    <a:pt x="3121" y="195"/>
                  </a:lnTo>
                  <a:lnTo>
                    <a:pt x="3170" y="219"/>
                  </a:lnTo>
                  <a:lnTo>
                    <a:pt x="3218" y="242"/>
                  </a:lnTo>
                  <a:lnTo>
                    <a:pt x="3265" y="267"/>
                  </a:lnTo>
                  <a:lnTo>
                    <a:pt x="3312" y="293"/>
                  </a:lnTo>
                  <a:lnTo>
                    <a:pt x="3357" y="321"/>
                  </a:lnTo>
                  <a:lnTo>
                    <a:pt x="3403" y="348"/>
                  </a:lnTo>
                  <a:lnTo>
                    <a:pt x="3448" y="378"/>
                  </a:lnTo>
                  <a:lnTo>
                    <a:pt x="3492" y="408"/>
                  </a:lnTo>
                  <a:lnTo>
                    <a:pt x="3534" y="440"/>
                  </a:lnTo>
                  <a:lnTo>
                    <a:pt x="3577" y="472"/>
                  </a:lnTo>
                  <a:lnTo>
                    <a:pt x="3618" y="505"/>
                  </a:lnTo>
                  <a:lnTo>
                    <a:pt x="3659" y="540"/>
                  </a:lnTo>
                  <a:lnTo>
                    <a:pt x="3698" y="575"/>
                  </a:lnTo>
                  <a:lnTo>
                    <a:pt x="3736" y="611"/>
                  </a:lnTo>
                  <a:lnTo>
                    <a:pt x="3775" y="649"/>
                  </a:lnTo>
                  <a:lnTo>
                    <a:pt x="3812" y="686"/>
                  </a:lnTo>
                  <a:lnTo>
                    <a:pt x="3848" y="725"/>
                  </a:lnTo>
                  <a:lnTo>
                    <a:pt x="3883" y="765"/>
                  </a:lnTo>
                  <a:lnTo>
                    <a:pt x="3917" y="805"/>
                  </a:lnTo>
                  <a:lnTo>
                    <a:pt x="3951" y="846"/>
                  </a:lnTo>
                  <a:lnTo>
                    <a:pt x="3983" y="889"/>
                  </a:lnTo>
                  <a:lnTo>
                    <a:pt x="4014" y="932"/>
                  </a:lnTo>
                  <a:lnTo>
                    <a:pt x="4045" y="975"/>
                  </a:lnTo>
                  <a:lnTo>
                    <a:pt x="4074" y="1020"/>
                  </a:lnTo>
                  <a:lnTo>
                    <a:pt x="4102" y="1065"/>
                  </a:lnTo>
                  <a:lnTo>
                    <a:pt x="4130" y="1111"/>
                  </a:lnTo>
                  <a:lnTo>
                    <a:pt x="4156" y="1157"/>
                  </a:lnTo>
                  <a:lnTo>
                    <a:pt x="4181" y="1205"/>
                  </a:lnTo>
                  <a:lnTo>
                    <a:pt x="4205" y="1253"/>
                  </a:lnTo>
                  <a:lnTo>
                    <a:pt x="4227" y="1302"/>
                  </a:lnTo>
                  <a:lnTo>
                    <a:pt x="4249" y="1351"/>
                  </a:lnTo>
                  <a:lnTo>
                    <a:pt x="4270" y="1401"/>
                  </a:lnTo>
                  <a:lnTo>
                    <a:pt x="4289" y="1451"/>
                  </a:lnTo>
                  <a:lnTo>
                    <a:pt x="4307" y="1502"/>
                  </a:lnTo>
                  <a:lnTo>
                    <a:pt x="4323" y="1554"/>
                  </a:lnTo>
                  <a:lnTo>
                    <a:pt x="4339" y="1606"/>
                  </a:lnTo>
                  <a:lnTo>
                    <a:pt x="4353" y="1660"/>
                  </a:lnTo>
                  <a:lnTo>
                    <a:pt x="4366" y="1713"/>
                  </a:lnTo>
                  <a:lnTo>
                    <a:pt x="4378" y="1766"/>
                  </a:lnTo>
                  <a:lnTo>
                    <a:pt x="4388" y="1820"/>
                  </a:lnTo>
                  <a:lnTo>
                    <a:pt x="4397" y="1875"/>
                  </a:lnTo>
                  <a:lnTo>
                    <a:pt x="4405" y="1930"/>
                  </a:lnTo>
                  <a:lnTo>
                    <a:pt x="4411" y="1985"/>
                  </a:lnTo>
                  <a:lnTo>
                    <a:pt x="4416" y="2042"/>
                  </a:lnTo>
                  <a:lnTo>
                    <a:pt x="4420" y="2098"/>
                  </a:lnTo>
                  <a:lnTo>
                    <a:pt x="4422" y="2155"/>
                  </a:lnTo>
                  <a:lnTo>
                    <a:pt x="4423" y="2212"/>
                  </a:lnTo>
                  <a:lnTo>
                    <a:pt x="4422" y="2270"/>
                  </a:lnTo>
                  <a:lnTo>
                    <a:pt x="4420" y="2326"/>
                  </a:lnTo>
                  <a:lnTo>
                    <a:pt x="4416" y="2382"/>
                  </a:lnTo>
                  <a:lnTo>
                    <a:pt x="4411" y="2438"/>
                  </a:lnTo>
                  <a:lnTo>
                    <a:pt x="4405" y="2494"/>
                  </a:lnTo>
                  <a:lnTo>
                    <a:pt x="4397" y="2548"/>
                  </a:lnTo>
                  <a:lnTo>
                    <a:pt x="4388" y="2604"/>
                  </a:lnTo>
                  <a:lnTo>
                    <a:pt x="4378" y="2658"/>
                  </a:lnTo>
                  <a:lnTo>
                    <a:pt x="4366" y="2711"/>
                  </a:lnTo>
                  <a:lnTo>
                    <a:pt x="4353" y="2764"/>
                  </a:lnTo>
                  <a:lnTo>
                    <a:pt x="4339" y="2818"/>
                  </a:lnTo>
                  <a:lnTo>
                    <a:pt x="4323" y="2870"/>
                  </a:lnTo>
                  <a:lnTo>
                    <a:pt x="4307" y="2921"/>
                  </a:lnTo>
                  <a:lnTo>
                    <a:pt x="4289" y="2972"/>
                  </a:lnTo>
                  <a:lnTo>
                    <a:pt x="4270" y="3023"/>
                  </a:lnTo>
                  <a:lnTo>
                    <a:pt x="4249" y="3073"/>
                  </a:lnTo>
                  <a:lnTo>
                    <a:pt x="4227" y="3122"/>
                  </a:lnTo>
                  <a:lnTo>
                    <a:pt x="4205" y="3171"/>
                  </a:lnTo>
                  <a:lnTo>
                    <a:pt x="4181" y="3219"/>
                  </a:lnTo>
                  <a:lnTo>
                    <a:pt x="4156" y="3267"/>
                  </a:lnTo>
                  <a:lnTo>
                    <a:pt x="4130" y="3313"/>
                  </a:lnTo>
                  <a:lnTo>
                    <a:pt x="4102" y="3359"/>
                  </a:lnTo>
                  <a:lnTo>
                    <a:pt x="4074" y="3404"/>
                  </a:lnTo>
                  <a:lnTo>
                    <a:pt x="4045" y="3449"/>
                  </a:lnTo>
                  <a:lnTo>
                    <a:pt x="4014" y="3492"/>
                  </a:lnTo>
                  <a:lnTo>
                    <a:pt x="3983" y="3535"/>
                  </a:lnTo>
                  <a:lnTo>
                    <a:pt x="3951" y="3578"/>
                  </a:lnTo>
                  <a:lnTo>
                    <a:pt x="3917" y="3619"/>
                  </a:lnTo>
                  <a:lnTo>
                    <a:pt x="3883" y="3660"/>
                  </a:lnTo>
                  <a:lnTo>
                    <a:pt x="3848" y="3699"/>
                  </a:lnTo>
                  <a:lnTo>
                    <a:pt x="3812" y="3738"/>
                  </a:lnTo>
                  <a:lnTo>
                    <a:pt x="3775" y="3776"/>
                  </a:lnTo>
                  <a:lnTo>
                    <a:pt x="3736" y="3813"/>
                  </a:lnTo>
                  <a:lnTo>
                    <a:pt x="3698" y="3849"/>
                  </a:lnTo>
                  <a:lnTo>
                    <a:pt x="3659" y="3884"/>
                  </a:lnTo>
                  <a:lnTo>
                    <a:pt x="3618" y="3919"/>
                  </a:lnTo>
                  <a:lnTo>
                    <a:pt x="3577" y="3952"/>
                  </a:lnTo>
                  <a:lnTo>
                    <a:pt x="3534" y="3984"/>
                  </a:lnTo>
                  <a:lnTo>
                    <a:pt x="3492" y="4016"/>
                  </a:lnTo>
                  <a:lnTo>
                    <a:pt x="3448" y="4046"/>
                  </a:lnTo>
                  <a:lnTo>
                    <a:pt x="3403" y="4076"/>
                  </a:lnTo>
                  <a:lnTo>
                    <a:pt x="3357" y="4103"/>
                  </a:lnTo>
                  <a:lnTo>
                    <a:pt x="3312" y="4131"/>
                  </a:lnTo>
                  <a:lnTo>
                    <a:pt x="3265" y="4157"/>
                  </a:lnTo>
                  <a:lnTo>
                    <a:pt x="3218" y="4182"/>
                  </a:lnTo>
                  <a:lnTo>
                    <a:pt x="3170" y="4206"/>
                  </a:lnTo>
                  <a:lnTo>
                    <a:pt x="3121" y="4229"/>
                  </a:lnTo>
                  <a:lnTo>
                    <a:pt x="3072" y="4250"/>
                  </a:lnTo>
                  <a:lnTo>
                    <a:pt x="3022" y="4270"/>
                  </a:lnTo>
                  <a:lnTo>
                    <a:pt x="2971" y="4290"/>
                  </a:lnTo>
                  <a:lnTo>
                    <a:pt x="2920" y="4308"/>
                  </a:lnTo>
                  <a:lnTo>
                    <a:pt x="2869" y="4325"/>
                  </a:lnTo>
                  <a:lnTo>
                    <a:pt x="2817" y="4340"/>
                  </a:lnTo>
                  <a:lnTo>
                    <a:pt x="2764" y="4355"/>
                  </a:lnTo>
                  <a:lnTo>
                    <a:pt x="2710" y="4367"/>
                  </a:lnTo>
                  <a:lnTo>
                    <a:pt x="2657" y="4379"/>
                  </a:lnTo>
                  <a:lnTo>
                    <a:pt x="2603" y="4390"/>
                  </a:lnTo>
                  <a:lnTo>
                    <a:pt x="2548" y="4398"/>
                  </a:lnTo>
                  <a:lnTo>
                    <a:pt x="2492" y="4406"/>
                  </a:lnTo>
                  <a:lnTo>
                    <a:pt x="2437" y="4412"/>
                  </a:lnTo>
                  <a:lnTo>
                    <a:pt x="2382" y="4417"/>
                  </a:lnTo>
                  <a:lnTo>
                    <a:pt x="2325" y="4421"/>
                  </a:lnTo>
                  <a:lnTo>
                    <a:pt x="2268" y="4423"/>
                  </a:lnTo>
                  <a:lnTo>
                    <a:pt x="2211" y="4424"/>
                  </a:lnTo>
                  <a:lnTo>
                    <a:pt x="2154" y="4423"/>
                  </a:lnTo>
                  <a:lnTo>
                    <a:pt x="2097" y="4421"/>
                  </a:lnTo>
                  <a:lnTo>
                    <a:pt x="2041" y="4417"/>
                  </a:lnTo>
                  <a:lnTo>
                    <a:pt x="1985" y="4412"/>
                  </a:lnTo>
                  <a:lnTo>
                    <a:pt x="1929" y="4406"/>
                  </a:lnTo>
                  <a:lnTo>
                    <a:pt x="1874" y="4398"/>
                  </a:lnTo>
                  <a:lnTo>
                    <a:pt x="1820" y="4390"/>
                  </a:lnTo>
                  <a:lnTo>
                    <a:pt x="1765" y="4379"/>
                  </a:lnTo>
                  <a:lnTo>
                    <a:pt x="1711" y="4367"/>
                  </a:lnTo>
                  <a:lnTo>
                    <a:pt x="1658" y="4355"/>
                  </a:lnTo>
                  <a:lnTo>
                    <a:pt x="1606" y="4340"/>
                  </a:lnTo>
                  <a:lnTo>
                    <a:pt x="1554" y="4325"/>
                  </a:lnTo>
                  <a:lnTo>
                    <a:pt x="1501" y="4308"/>
                  </a:lnTo>
                  <a:lnTo>
                    <a:pt x="1450" y="4290"/>
                  </a:lnTo>
                  <a:lnTo>
                    <a:pt x="1400" y="4270"/>
                  </a:lnTo>
                  <a:lnTo>
                    <a:pt x="1350" y="4250"/>
                  </a:lnTo>
                  <a:lnTo>
                    <a:pt x="1301" y="4229"/>
                  </a:lnTo>
                  <a:lnTo>
                    <a:pt x="1252" y="4206"/>
                  </a:lnTo>
                  <a:lnTo>
                    <a:pt x="1204" y="4182"/>
                  </a:lnTo>
                  <a:lnTo>
                    <a:pt x="1157" y="4157"/>
                  </a:lnTo>
                  <a:lnTo>
                    <a:pt x="1110" y="4131"/>
                  </a:lnTo>
                  <a:lnTo>
                    <a:pt x="1064" y="4103"/>
                  </a:lnTo>
                  <a:lnTo>
                    <a:pt x="1019" y="4076"/>
                  </a:lnTo>
                  <a:lnTo>
                    <a:pt x="975" y="4046"/>
                  </a:lnTo>
                  <a:lnTo>
                    <a:pt x="931" y="4016"/>
                  </a:lnTo>
                  <a:lnTo>
                    <a:pt x="887" y="3984"/>
                  </a:lnTo>
                  <a:lnTo>
                    <a:pt x="846" y="3952"/>
                  </a:lnTo>
                  <a:lnTo>
                    <a:pt x="804" y="3919"/>
                  </a:lnTo>
                  <a:lnTo>
                    <a:pt x="764" y="3884"/>
                  </a:lnTo>
                  <a:lnTo>
                    <a:pt x="725" y="3849"/>
                  </a:lnTo>
                  <a:lnTo>
                    <a:pt x="685" y="3813"/>
                  </a:lnTo>
                  <a:lnTo>
                    <a:pt x="647" y="3776"/>
                  </a:lnTo>
                  <a:lnTo>
                    <a:pt x="611" y="3738"/>
                  </a:lnTo>
                  <a:lnTo>
                    <a:pt x="574" y="3699"/>
                  </a:lnTo>
                  <a:lnTo>
                    <a:pt x="538" y="3660"/>
                  </a:lnTo>
                  <a:lnTo>
                    <a:pt x="504" y="3619"/>
                  </a:lnTo>
                  <a:lnTo>
                    <a:pt x="471" y="3578"/>
                  </a:lnTo>
                  <a:lnTo>
                    <a:pt x="439" y="3535"/>
                  </a:lnTo>
                  <a:lnTo>
                    <a:pt x="407" y="3492"/>
                  </a:lnTo>
                  <a:lnTo>
                    <a:pt x="378" y="3449"/>
                  </a:lnTo>
                  <a:lnTo>
                    <a:pt x="348" y="3404"/>
                  </a:lnTo>
                  <a:lnTo>
                    <a:pt x="320" y="3359"/>
                  </a:lnTo>
                  <a:lnTo>
                    <a:pt x="292" y="3313"/>
                  </a:lnTo>
                  <a:lnTo>
                    <a:pt x="267" y="3267"/>
                  </a:lnTo>
                  <a:lnTo>
                    <a:pt x="241" y="3219"/>
                  </a:lnTo>
                  <a:lnTo>
                    <a:pt x="218" y="3171"/>
                  </a:lnTo>
                  <a:lnTo>
                    <a:pt x="195" y="3122"/>
                  </a:lnTo>
                  <a:lnTo>
                    <a:pt x="173" y="3073"/>
                  </a:lnTo>
                  <a:lnTo>
                    <a:pt x="153" y="3023"/>
                  </a:lnTo>
                  <a:lnTo>
                    <a:pt x="134" y="2972"/>
                  </a:lnTo>
                  <a:lnTo>
                    <a:pt x="116" y="2921"/>
                  </a:lnTo>
                  <a:lnTo>
                    <a:pt x="99" y="2870"/>
                  </a:lnTo>
                  <a:lnTo>
                    <a:pt x="84" y="2818"/>
                  </a:lnTo>
                  <a:lnTo>
                    <a:pt x="69" y="2764"/>
                  </a:lnTo>
                  <a:lnTo>
                    <a:pt x="56" y="2711"/>
                  </a:lnTo>
                  <a:lnTo>
                    <a:pt x="44" y="2658"/>
                  </a:lnTo>
                  <a:lnTo>
                    <a:pt x="34" y="2604"/>
                  </a:lnTo>
                  <a:lnTo>
                    <a:pt x="25" y="2548"/>
                  </a:lnTo>
                  <a:lnTo>
                    <a:pt x="17" y="2494"/>
                  </a:lnTo>
                  <a:lnTo>
                    <a:pt x="10" y="2438"/>
                  </a:lnTo>
                  <a:lnTo>
                    <a:pt x="6" y="2382"/>
                  </a:lnTo>
                  <a:lnTo>
                    <a:pt x="2" y="2326"/>
                  </a:lnTo>
                  <a:lnTo>
                    <a:pt x="0" y="2270"/>
                  </a:lnTo>
                  <a:lnTo>
                    <a:pt x="0" y="2212"/>
                  </a:lnTo>
                  <a:lnTo>
                    <a:pt x="0" y="2155"/>
                  </a:lnTo>
                  <a:lnTo>
                    <a:pt x="2" y="2098"/>
                  </a:lnTo>
                  <a:lnTo>
                    <a:pt x="6" y="2042"/>
                  </a:lnTo>
                  <a:lnTo>
                    <a:pt x="10" y="1985"/>
                  </a:lnTo>
                  <a:lnTo>
                    <a:pt x="17" y="1930"/>
                  </a:lnTo>
                  <a:lnTo>
                    <a:pt x="25" y="1875"/>
                  </a:lnTo>
                  <a:lnTo>
                    <a:pt x="34" y="1820"/>
                  </a:lnTo>
                  <a:lnTo>
                    <a:pt x="44" y="1766"/>
                  </a:lnTo>
                  <a:lnTo>
                    <a:pt x="56" y="1713"/>
                  </a:lnTo>
                  <a:lnTo>
                    <a:pt x="69" y="1660"/>
                  </a:lnTo>
                  <a:lnTo>
                    <a:pt x="84" y="1606"/>
                  </a:lnTo>
                  <a:lnTo>
                    <a:pt x="99" y="1554"/>
                  </a:lnTo>
                  <a:lnTo>
                    <a:pt x="116" y="1502"/>
                  </a:lnTo>
                  <a:lnTo>
                    <a:pt x="134" y="1451"/>
                  </a:lnTo>
                  <a:lnTo>
                    <a:pt x="153" y="1401"/>
                  </a:lnTo>
                  <a:lnTo>
                    <a:pt x="173" y="1351"/>
                  </a:lnTo>
                  <a:lnTo>
                    <a:pt x="195" y="1302"/>
                  </a:lnTo>
                  <a:lnTo>
                    <a:pt x="218" y="1253"/>
                  </a:lnTo>
                  <a:lnTo>
                    <a:pt x="241" y="1205"/>
                  </a:lnTo>
                  <a:lnTo>
                    <a:pt x="267" y="1157"/>
                  </a:lnTo>
                  <a:lnTo>
                    <a:pt x="292" y="1111"/>
                  </a:lnTo>
                  <a:lnTo>
                    <a:pt x="320" y="1065"/>
                  </a:lnTo>
                  <a:lnTo>
                    <a:pt x="348" y="1020"/>
                  </a:lnTo>
                  <a:lnTo>
                    <a:pt x="378" y="975"/>
                  </a:lnTo>
                  <a:lnTo>
                    <a:pt x="407" y="932"/>
                  </a:lnTo>
                  <a:lnTo>
                    <a:pt x="439" y="889"/>
                  </a:lnTo>
                  <a:lnTo>
                    <a:pt x="471" y="846"/>
                  </a:lnTo>
                  <a:lnTo>
                    <a:pt x="504" y="805"/>
                  </a:lnTo>
                  <a:lnTo>
                    <a:pt x="538" y="765"/>
                  </a:lnTo>
                  <a:lnTo>
                    <a:pt x="574" y="725"/>
                  </a:lnTo>
                  <a:lnTo>
                    <a:pt x="611" y="686"/>
                  </a:lnTo>
                  <a:lnTo>
                    <a:pt x="647" y="649"/>
                  </a:lnTo>
                  <a:lnTo>
                    <a:pt x="685" y="611"/>
                  </a:lnTo>
                  <a:lnTo>
                    <a:pt x="725" y="575"/>
                  </a:lnTo>
                  <a:lnTo>
                    <a:pt x="764" y="540"/>
                  </a:lnTo>
                  <a:lnTo>
                    <a:pt x="804" y="505"/>
                  </a:lnTo>
                  <a:lnTo>
                    <a:pt x="846" y="472"/>
                  </a:lnTo>
                  <a:lnTo>
                    <a:pt x="887" y="440"/>
                  </a:lnTo>
                  <a:lnTo>
                    <a:pt x="931" y="408"/>
                  </a:lnTo>
                  <a:lnTo>
                    <a:pt x="975" y="378"/>
                  </a:lnTo>
                  <a:lnTo>
                    <a:pt x="1019" y="348"/>
                  </a:lnTo>
                  <a:lnTo>
                    <a:pt x="1064" y="321"/>
                  </a:lnTo>
                  <a:lnTo>
                    <a:pt x="1110" y="293"/>
                  </a:lnTo>
                  <a:lnTo>
                    <a:pt x="1157" y="267"/>
                  </a:lnTo>
                  <a:lnTo>
                    <a:pt x="1204" y="242"/>
                  </a:lnTo>
                  <a:lnTo>
                    <a:pt x="1252" y="219"/>
                  </a:lnTo>
                  <a:lnTo>
                    <a:pt x="1301" y="195"/>
                  </a:lnTo>
                  <a:lnTo>
                    <a:pt x="1350" y="174"/>
                  </a:lnTo>
                  <a:lnTo>
                    <a:pt x="1400" y="154"/>
                  </a:lnTo>
                  <a:lnTo>
                    <a:pt x="1450" y="134"/>
                  </a:lnTo>
                  <a:lnTo>
                    <a:pt x="1501" y="116"/>
                  </a:lnTo>
                  <a:lnTo>
                    <a:pt x="1554" y="99"/>
                  </a:lnTo>
                  <a:lnTo>
                    <a:pt x="1606" y="84"/>
                  </a:lnTo>
                  <a:lnTo>
                    <a:pt x="1658" y="70"/>
                  </a:lnTo>
                  <a:lnTo>
                    <a:pt x="1711" y="57"/>
                  </a:lnTo>
                  <a:lnTo>
                    <a:pt x="1765" y="45"/>
                  </a:lnTo>
                  <a:lnTo>
                    <a:pt x="1820" y="34"/>
                  </a:lnTo>
                  <a:lnTo>
                    <a:pt x="1874" y="26"/>
                  </a:lnTo>
                  <a:lnTo>
                    <a:pt x="1929" y="18"/>
                  </a:lnTo>
                  <a:lnTo>
                    <a:pt x="1985" y="12"/>
                  </a:lnTo>
                  <a:lnTo>
                    <a:pt x="2041" y="7"/>
                  </a:lnTo>
                  <a:lnTo>
                    <a:pt x="2097" y="4"/>
                  </a:lnTo>
                  <a:lnTo>
                    <a:pt x="2154" y="1"/>
                  </a:lnTo>
                  <a:lnTo>
                    <a:pt x="2211" y="0"/>
                  </a:lnTo>
                  <a:close/>
                  <a:moveTo>
                    <a:pt x="1730" y="2519"/>
                  </a:moveTo>
                  <a:lnTo>
                    <a:pt x="1730" y="2519"/>
                  </a:lnTo>
                  <a:lnTo>
                    <a:pt x="1753" y="2453"/>
                  </a:lnTo>
                  <a:lnTo>
                    <a:pt x="1776" y="2389"/>
                  </a:lnTo>
                  <a:lnTo>
                    <a:pt x="1802" y="2327"/>
                  </a:lnTo>
                  <a:lnTo>
                    <a:pt x="1814" y="2297"/>
                  </a:lnTo>
                  <a:lnTo>
                    <a:pt x="1828" y="2267"/>
                  </a:lnTo>
                  <a:lnTo>
                    <a:pt x="1843" y="2238"/>
                  </a:lnTo>
                  <a:lnTo>
                    <a:pt x="1858" y="2210"/>
                  </a:lnTo>
                  <a:lnTo>
                    <a:pt x="1874" y="2181"/>
                  </a:lnTo>
                  <a:lnTo>
                    <a:pt x="1890" y="2153"/>
                  </a:lnTo>
                  <a:lnTo>
                    <a:pt x="1907" y="2126"/>
                  </a:lnTo>
                  <a:lnTo>
                    <a:pt x="1924" y="2099"/>
                  </a:lnTo>
                  <a:lnTo>
                    <a:pt x="1942" y="2073"/>
                  </a:lnTo>
                  <a:lnTo>
                    <a:pt x="1961" y="2047"/>
                  </a:lnTo>
                  <a:lnTo>
                    <a:pt x="1981" y="2022"/>
                  </a:lnTo>
                  <a:lnTo>
                    <a:pt x="2002" y="1996"/>
                  </a:lnTo>
                  <a:lnTo>
                    <a:pt x="2023" y="1971"/>
                  </a:lnTo>
                  <a:lnTo>
                    <a:pt x="2045" y="1947"/>
                  </a:lnTo>
                  <a:lnTo>
                    <a:pt x="2069" y="1923"/>
                  </a:lnTo>
                  <a:lnTo>
                    <a:pt x="2093" y="1899"/>
                  </a:lnTo>
                  <a:lnTo>
                    <a:pt x="2118" y="1875"/>
                  </a:lnTo>
                  <a:lnTo>
                    <a:pt x="2144" y="1852"/>
                  </a:lnTo>
                  <a:lnTo>
                    <a:pt x="2171" y="1829"/>
                  </a:lnTo>
                  <a:lnTo>
                    <a:pt x="2198" y="1807"/>
                  </a:lnTo>
                  <a:lnTo>
                    <a:pt x="2228" y="1784"/>
                  </a:lnTo>
                  <a:lnTo>
                    <a:pt x="2258" y="1762"/>
                  </a:lnTo>
                  <a:lnTo>
                    <a:pt x="2290" y="1739"/>
                  </a:lnTo>
                  <a:lnTo>
                    <a:pt x="2322" y="1718"/>
                  </a:lnTo>
                  <a:lnTo>
                    <a:pt x="2356" y="1696"/>
                  </a:lnTo>
                  <a:lnTo>
                    <a:pt x="2391" y="1675"/>
                  </a:lnTo>
                  <a:lnTo>
                    <a:pt x="2372" y="1669"/>
                  </a:lnTo>
                  <a:lnTo>
                    <a:pt x="2353" y="1665"/>
                  </a:lnTo>
                  <a:lnTo>
                    <a:pt x="2334" y="1662"/>
                  </a:lnTo>
                  <a:lnTo>
                    <a:pt x="2314" y="1660"/>
                  </a:lnTo>
                  <a:lnTo>
                    <a:pt x="2295" y="1658"/>
                  </a:lnTo>
                  <a:lnTo>
                    <a:pt x="2276" y="1656"/>
                  </a:lnTo>
                  <a:lnTo>
                    <a:pt x="2256" y="1655"/>
                  </a:lnTo>
                  <a:lnTo>
                    <a:pt x="2237" y="1656"/>
                  </a:lnTo>
                  <a:lnTo>
                    <a:pt x="2218" y="1658"/>
                  </a:lnTo>
                  <a:lnTo>
                    <a:pt x="2198" y="1659"/>
                  </a:lnTo>
                  <a:lnTo>
                    <a:pt x="2180" y="1662"/>
                  </a:lnTo>
                  <a:lnTo>
                    <a:pt x="2161" y="1665"/>
                  </a:lnTo>
                  <a:lnTo>
                    <a:pt x="2142" y="1669"/>
                  </a:lnTo>
                  <a:lnTo>
                    <a:pt x="2124" y="1673"/>
                  </a:lnTo>
                  <a:lnTo>
                    <a:pt x="2105" y="1679"/>
                  </a:lnTo>
                  <a:lnTo>
                    <a:pt x="2087" y="1684"/>
                  </a:lnTo>
                  <a:lnTo>
                    <a:pt x="2069" y="1692"/>
                  </a:lnTo>
                  <a:lnTo>
                    <a:pt x="2051" y="1698"/>
                  </a:lnTo>
                  <a:lnTo>
                    <a:pt x="2032" y="1706"/>
                  </a:lnTo>
                  <a:lnTo>
                    <a:pt x="2015" y="1715"/>
                  </a:lnTo>
                  <a:lnTo>
                    <a:pt x="1997" y="1723"/>
                  </a:lnTo>
                  <a:lnTo>
                    <a:pt x="1980" y="1733"/>
                  </a:lnTo>
                  <a:lnTo>
                    <a:pt x="1947" y="1754"/>
                  </a:lnTo>
                  <a:lnTo>
                    <a:pt x="1915" y="1778"/>
                  </a:lnTo>
                  <a:lnTo>
                    <a:pt x="1885" y="1802"/>
                  </a:lnTo>
                  <a:lnTo>
                    <a:pt x="1856" y="1830"/>
                  </a:lnTo>
                  <a:lnTo>
                    <a:pt x="1842" y="1845"/>
                  </a:lnTo>
                  <a:lnTo>
                    <a:pt x="1828" y="1860"/>
                  </a:lnTo>
                  <a:lnTo>
                    <a:pt x="1815" y="1875"/>
                  </a:lnTo>
                  <a:lnTo>
                    <a:pt x="1803" y="1891"/>
                  </a:lnTo>
                  <a:lnTo>
                    <a:pt x="1791" y="1907"/>
                  </a:lnTo>
                  <a:lnTo>
                    <a:pt x="1779" y="1924"/>
                  </a:lnTo>
                  <a:lnTo>
                    <a:pt x="1769" y="1941"/>
                  </a:lnTo>
                  <a:lnTo>
                    <a:pt x="1758" y="1958"/>
                  </a:lnTo>
                  <a:lnTo>
                    <a:pt x="1748" y="1976"/>
                  </a:lnTo>
                  <a:lnTo>
                    <a:pt x="1739" y="1994"/>
                  </a:lnTo>
                  <a:lnTo>
                    <a:pt x="1730" y="2013"/>
                  </a:lnTo>
                  <a:lnTo>
                    <a:pt x="1722" y="2032"/>
                  </a:lnTo>
                  <a:lnTo>
                    <a:pt x="1714" y="2051"/>
                  </a:lnTo>
                  <a:lnTo>
                    <a:pt x="1708" y="2070"/>
                  </a:lnTo>
                  <a:lnTo>
                    <a:pt x="1701" y="2091"/>
                  </a:lnTo>
                  <a:lnTo>
                    <a:pt x="1695" y="2111"/>
                  </a:lnTo>
                  <a:lnTo>
                    <a:pt x="1691" y="2132"/>
                  </a:lnTo>
                  <a:lnTo>
                    <a:pt x="1687" y="2152"/>
                  </a:lnTo>
                  <a:lnTo>
                    <a:pt x="1683" y="2174"/>
                  </a:lnTo>
                  <a:lnTo>
                    <a:pt x="1680" y="2195"/>
                  </a:lnTo>
                  <a:lnTo>
                    <a:pt x="1678" y="2217"/>
                  </a:lnTo>
                  <a:lnTo>
                    <a:pt x="1677" y="2240"/>
                  </a:lnTo>
                  <a:lnTo>
                    <a:pt x="1677" y="2261"/>
                  </a:lnTo>
                  <a:lnTo>
                    <a:pt x="1677" y="2284"/>
                  </a:lnTo>
                  <a:lnTo>
                    <a:pt x="1679" y="2307"/>
                  </a:lnTo>
                  <a:lnTo>
                    <a:pt x="1680" y="2329"/>
                  </a:lnTo>
                  <a:lnTo>
                    <a:pt x="1683" y="2353"/>
                  </a:lnTo>
                  <a:lnTo>
                    <a:pt x="1688" y="2376"/>
                  </a:lnTo>
                  <a:lnTo>
                    <a:pt x="1692" y="2399"/>
                  </a:lnTo>
                  <a:lnTo>
                    <a:pt x="1698" y="2423"/>
                  </a:lnTo>
                  <a:lnTo>
                    <a:pt x="1705" y="2446"/>
                  </a:lnTo>
                  <a:lnTo>
                    <a:pt x="1712" y="2471"/>
                  </a:lnTo>
                  <a:lnTo>
                    <a:pt x="1721" y="2494"/>
                  </a:lnTo>
                  <a:lnTo>
                    <a:pt x="1730" y="2519"/>
                  </a:lnTo>
                  <a:close/>
                  <a:moveTo>
                    <a:pt x="2609" y="4676"/>
                  </a:moveTo>
                  <a:lnTo>
                    <a:pt x="2609" y="5036"/>
                  </a:lnTo>
                  <a:lnTo>
                    <a:pt x="3991" y="5281"/>
                  </a:lnTo>
                  <a:lnTo>
                    <a:pt x="3991" y="6016"/>
                  </a:lnTo>
                  <a:lnTo>
                    <a:pt x="501" y="6016"/>
                  </a:lnTo>
                  <a:lnTo>
                    <a:pt x="501" y="5281"/>
                  </a:lnTo>
                  <a:lnTo>
                    <a:pt x="1813" y="5036"/>
                  </a:lnTo>
                  <a:lnTo>
                    <a:pt x="1813" y="4676"/>
                  </a:lnTo>
                  <a:lnTo>
                    <a:pt x="1861" y="4686"/>
                  </a:lnTo>
                  <a:lnTo>
                    <a:pt x="1910" y="4695"/>
                  </a:lnTo>
                  <a:lnTo>
                    <a:pt x="1959" y="4703"/>
                  </a:lnTo>
                  <a:lnTo>
                    <a:pt x="2009" y="4709"/>
                  </a:lnTo>
                  <a:lnTo>
                    <a:pt x="2059" y="4713"/>
                  </a:lnTo>
                  <a:lnTo>
                    <a:pt x="2109" y="4717"/>
                  </a:lnTo>
                  <a:lnTo>
                    <a:pt x="2160" y="4720"/>
                  </a:lnTo>
                  <a:lnTo>
                    <a:pt x="2211" y="4720"/>
                  </a:lnTo>
                  <a:lnTo>
                    <a:pt x="2262" y="4720"/>
                  </a:lnTo>
                  <a:lnTo>
                    <a:pt x="2312" y="4717"/>
                  </a:lnTo>
                  <a:lnTo>
                    <a:pt x="2363" y="4713"/>
                  </a:lnTo>
                  <a:lnTo>
                    <a:pt x="2413" y="4709"/>
                  </a:lnTo>
                  <a:lnTo>
                    <a:pt x="2462" y="4703"/>
                  </a:lnTo>
                  <a:lnTo>
                    <a:pt x="2511" y="4695"/>
                  </a:lnTo>
                  <a:lnTo>
                    <a:pt x="2560" y="4686"/>
                  </a:lnTo>
                  <a:lnTo>
                    <a:pt x="2609" y="4676"/>
                  </a:lnTo>
                  <a:close/>
                  <a:moveTo>
                    <a:pt x="2211" y="1201"/>
                  </a:moveTo>
                  <a:lnTo>
                    <a:pt x="2211" y="1201"/>
                  </a:lnTo>
                  <a:lnTo>
                    <a:pt x="2185" y="1201"/>
                  </a:lnTo>
                  <a:lnTo>
                    <a:pt x="2159" y="1202"/>
                  </a:lnTo>
                  <a:lnTo>
                    <a:pt x="2134" y="1204"/>
                  </a:lnTo>
                  <a:lnTo>
                    <a:pt x="2108" y="1206"/>
                  </a:lnTo>
                  <a:lnTo>
                    <a:pt x="2082" y="1209"/>
                  </a:lnTo>
                  <a:lnTo>
                    <a:pt x="2057" y="1213"/>
                  </a:lnTo>
                  <a:lnTo>
                    <a:pt x="2007" y="1221"/>
                  </a:lnTo>
                  <a:lnTo>
                    <a:pt x="1958" y="1233"/>
                  </a:lnTo>
                  <a:lnTo>
                    <a:pt x="1910" y="1247"/>
                  </a:lnTo>
                  <a:lnTo>
                    <a:pt x="1863" y="1263"/>
                  </a:lnTo>
                  <a:lnTo>
                    <a:pt x="1817" y="1281"/>
                  </a:lnTo>
                  <a:lnTo>
                    <a:pt x="1773" y="1301"/>
                  </a:lnTo>
                  <a:lnTo>
                    <a:pt x="1729" y="1323"/>
                  </a:lnTo>
                  <a:lnTo>
                    <a:pt x="1687" y="1347"/>
                  </a:lnTo>
                  <a:lnTo>
                    <a:pt x="1646" y="1373"/>
                  </a:lnTo>
                  <a:lnTo>
                    <a:pt x="1606" y="1402"/>
                  </a:lnTo>
                  <a:lnTo>
                    <a:pt x="1567" y="1432"/>
                  </a:lnTo>
                  <a:lnTo>
                    <a:pt x="1531" y="1464"/>
                  </a:lnTo>
                  <a:lnTo>
                    <a:pt x="1496" y="1497"/>
                  </a:lnTo>
                  <a:lnTo>
                    <a:pt x="1463" y="1532"/>
                  </a:lnTo>
                  <a:lnTo>
                    <a:pt x="1431" y="1569"/>
                  </a:lnTo>
                  <a:lnTo>
                    <a:pt x="1400" y="1607"/>
                  </a:lnTo>
                  <a:lnTo>
                    <a:pt x="1373" y="1647"/>
                  </a:lnTo>
                  <a:lnTo>
                    <a:pt x="1346" y="1687"/>
                  </a:lnTo>
                  <a:lnTo>
                    <a:pt x="1322" y="1730"/>
                  </a:lnTo>
                  <a:lnTo>
                    <a:pt x="1299" y="1774"/>
                  </a:lnTo>
                  <a:lnTo>
                    <a:pt x="1279" y="1818"/>
                  </a:lnTo>
                  <a:lnTo>
                    <a:pt x="1261" y="1864"/>
                  </a:lnTo>
                  <a:lnTo>
                    <a:pt x="1245" y="1911"/>
                  </a:lnTo>
                  <a:lnTo>
                    <a:pt x="1232" y="1960"/>
                  </a:lnTo>
                  <a:lnTo>
                    <a:pt x="1220" y="2009"/>
                  </a:lnTo>
                  <a:lnTo>
                    <a:pt x="1212" y="2058"/>
                  </a:lnTo>
                  <a:lnTo>
                    <a:pt x="1208" y="2083"/>
                  </a:lnTo>
                  <a:lnTo>
                    <a:pt x="1206" y="2109"/>
                  </a:lnTo>
                  <a:lnTo>
                    <a:pt x="1202" y="2134"/>
                  </a:lnTo>
                  <a:lnTo>
                    <a:pt x="1201" y="2160"/>
                  </a:lnTo>
                  <a:lnTo>
                    <a:pt x="1200" y="2185"/>
                  </a:lnTo>
                  <a:lnTo>
                    <a:pt x="1200" y="2212"/>
                  </a:lnTo>
                  <a:lnTo>
                    <a:pt x="1200" y="2238"/>
                  </a:lnTo>
                  <a:lnTo>
                    <a:pt x="1201" y="2264"/>
                  </a:lnTo>
                  <a:lnTo>
                    <a:pt x="1202" y="2290"/>
                  </a:lnTo>
                  <a:lnTo>
                    <a:pt x="1206" y="2315"/>
                  </a:lnTo>
                  <a:lnTo>
                    <a:pt x="1208" y="2341"/>
                  </a:lnTo>
                  <a:lnTo>
                    <a:pt x="1212" y="2366"/>
                  </a:lnTo>
                  <a:lnTo>
                    <a:pt x="1220" y="2415"/>
                  </a:lnTo>
                  <a:lnTo>
                    <a:pt x="1232" y="2464"/>
                  </a:lnTo>
                  <a:lnTo>
                    <a:pt x="1245" y="2512"/>
                  </a:lnTo>
                  <a:lnTo>
                    <a:pt x="1261" y="2560"/>
                  </a:lnTo>
                  <a:lnTo>
                    <a:pt x="1279" y="2606"/>
                  </a:lnTo>
                  <a:lnTo>
                    <a:pt x="1299" y="2651"/>
                  </a:lnTo>
                  <a:lnTo>
                    <a:pt x="1322" y="2694"/>
                  </a:lnTo>
                  <a:lnTo>
                    <a:pt x="1346" y="2737"/>
                  </a:lnTo>
                  <a:lnTo>
                    <a:pt x="1373" y="2777"/>
                  </a:lnTo>
                  <a:lnTo>
                    <a:pt x="1400" y="2817"/>
                  </a:lnTo>
                  <a:lnTo>
                    <a:pt x="1431" y="2855"/>
                  </a:lnTo>
                  <a:lnTo>
                    <a:pt x="1463" y="2892"/>
                  </a:lnTo>
                  <a:lnTo>
                    <a:pt x="1496" y="2927"/>
                  </a:lnTo>
                  <a:lnTo>
                    <a:pt x="1531" y="2960"/>
                  </a:lnTo>
                  <a:lnTo>
                    <a:pt x="1567" y="2992"/>
                  </a:lnTo>
                  <a:lnTo>
                    <a:pt x="1606" y="3022"/>
                  </a:lnTo>
                  <a:lnTo>
                    <a:pt x="1646" y="3051"/>
                  </a:lnTo>
                  <a:lnTo>
                    <a:pt x="1687" y="3077"/>
                  </a:lnTo>
                  <a:lnTo>
                    <a:pt x="1729" y="3101"/>
                  </a:lnTo>
                  <a:lnTo>
                    <a:pt x="1773" y="3123"/>
                  </a:lnTo>
                  <a:lnTo>
                    <a:pt x="1817" y="3143"/>
                  </a:lnTo>
                  <a:lnTo>
                    <a:pt x="1863" y="3161"/>
                  </a:lnTo>
                  <a:lnTo>
                    <a:pt x="1910" y="3177"/>
                  </a:lnTo>
                  <a:lnTo>
                    <a:pt x="1958" y="3191"/>
                  </a:lnTo>
                  <a:lnTo>
                    <a:pt x="2007" y="3203"/>
                  </a:lnTo>
                  <a:lnTo>
                    <a:pt x="2057" y="3211"/>
                  </a:lnTo>
                  <a:lnTo>
                    <a:pt x="2082" y="3215"/>
                  </a:lnTo>
                  <a:lnTo>
                    <a:pt x="2108" y="3218"/>
                  </a:lnTo>
                  <a:lnTo>
                    <a:pt x="2134" y="3220"/>
                  </a:lnTo>
                  <a:lnTo>
                    <a:pt x="2159" y="3222"/>
                  </a:lnTo>
                  <a:lnTo>
                    <a:pt x="2185" y="3223"/>
                  </a:lnTo>
                  <a:lnTo>
                    <a:pt x="2211" y="3223"/>
                  </a:lnTo>
                  <a:lnTo>
                    <a:pt x="2237" y="3223"/>
                  </a:lnTo>
                  <a:lnTo>
                    <a:pt x="2263" y="3222"/>
                  </a:lnTo>
                  <a:lnTo>
                    <a:pt x="2289" y="3220"/>
                  </a:lnTo>
                  <a:lnTo>
                    <a:pt x="2314" y="3218"/>
                  </a:lnTo>
                  <a:lnTo>
                    <a:pt x="2340" y="3215"/>
                  </a:lnTo>
                  <a:lnTo>
                    <a:pt x="2365" y="3211"/>
                  </a:lnTo>
                  <a:lnTo>
                    <a:pt x="2415" y="3203"/>
                  </a:lnTo>
                  <a:lnTo>
                    <a:pt x="2463" y="3191"/>
                  </a:lnTo>
                  <a:lnTo>
                    <a:pt x="2511" y="3177"/>
                  </a:lnTo>
                  <a:lnTo>
                    <a:pt x="2558" y="3161"/>
                  </a:lnTo>
                  <a:lnTo>
                    <a:pt x="2605" y="3143"/>
                  </a:lnTo>
                  <a:lnTo>
                    <a:pt x="2650" y="3123"/>
                  </a:lnTo>
                  <a:lnTo>
                    <a:pt x="2693" y="3101"/>
                  </a:lnTo>
                  <a:lnTo>
                    <a:pt x="2735" y="3077"/>
                  </a:lnTo>
                  <a:lnTo>
                    <a:pt x="2776" y="3051"/>
                  </a:lnTo>
                  <a:lnTo>
                    <a:pt x="2816" y="3022"/>
                  </a:lnTo>
                  <a:lnTo>
                    <a:pt x="2854" y="2992"/>
                  </a:lnTo>
                  <a:lnTo>
                    <a:pt x="2891" y="2960"/>
                  </a:lnTo>
                  <a:lnTo>
                    <a:pt x="2926" y="2927"/>
                  </a:lnTo>
                  <a:lnTo>
                    <a:pt x="2959" y="2892"/>
                  </a:lnTo>
                  <a:lnTo>
                    <a:pt x="2991" y="2855"/>
                  </a:lnTo>
                  <a:lnTo>
                    <a:pt x="3021" y="2817"/>
                  </a:lnTo>
                  <a:lnTo>
                    <a:pt x="3050" y="2777"/>
                  </a:lnTo>
                  <a:lnTo>
                    <a:pt x="3075" y="2737"/>
                  </a:lnTo>
                  <a:lnTo>
                    <a:pt x="3100" y="2694"/>
                  </a:lnTo>
                  <a:lnTo>
                    <a:pt x="3122" y="2651"/>
                  </a:lnTo>
                  <a:lnTo>
                    <a:pt x="3142" y="2606"/>
                  </a:lnTo>
                  <a:lnTo>
                    <a:pt x="3161" y="2560"/>
                  </a:lnTo>
                  <a:lnTo>
                    <a:pt x="3177" y="2512"/>
                  </a:lnTo>
                  <a:lnTo>
                    <a:pt x="3190" y="2464"/>
                  </a:lnTo>
                  <a:lnTo>
                    <a:pt x="3202" y="2415"/>
                  </a:lnTo>
                  <a:lnTo>
                    <a:pt x="3211" y="2366"/>
                  </a:lnTo>
                  <a:lnTo>
                    <a:pt x="3214" y="2341"/>
                  </a:lnTo>
                  <a:lnTo>
                    <a:pt x="3217" y="2315"/>
                  </a:lnTo>
                  <a:lnTo>
                    <a:pt x="3219" y="2290"/>
                  </a:lnTo>
                  <a:lnTo>
                    <a:pt x="3221" y="2264"/>
                  </a:lnTo>
                  <a:lnTo>
                    <a:pt x="3221" y="2238"/>
                  </a:lnTo>
                  <a:lnTo>
                    <a:pt x="3222" y="2212"/>
                  </a:lnTo>
                  <a:lnTo>
                    <a:pt x="3221" y="2185"/>
                  </a:lnTo>
                  <a:lnTo>
                    <a:pt x="3221" y="2160"/>
                  </a:lnTo>
                  <a:lnTo>
                    <a:pt x="3219" y="2134"/>
                  </a:lnTo>
                  <a:lnTo>
                    <a:pt x="3217" y="2109"/>
                  </a:lnTo>
                  <a:lnTo>
                    <a:pt x="3214" y="2083"/>
                  </a:lnTo>
                  <a:lnTo>
                    <a:pt x="3211" y="2058"/>
                  </a:lnTo>
                  <a:lnTo>
                    <a:pt x="3202" y="2009"/>
                  </a:lnTo>
                  <a:lnTo>
                    <a:pt x="3190" y="1960"/>
                  </a:lnTo>
                  <a:lnTo>
                    <a:pt x="3177" y="1911"/>
                  </a:lnTo>
                  <a:lnTo>
                    <a:pt x="3161" y="1864"/>
                  </a:lnTo>
                  <a:lnTo>
                    <a:pt x="3142" y="1818"/>
                  </a:lnTo>
                  <a:lnTo>
                    <a:pt x="3122" y="1774"/>
                  </a:lnTo>
                  <a:lnTo>
                    <a:pt x="3100" y="1730"/>
                  </a:lnTo>
                  <a:lnTo>
                    <a:pt x="3075" y="1687"/>
                  </a:lnTo>
                  <a:lnTo>
                    <a:pt x="3050" y="1647"/>
                  </a:lnTo>
                  <a:lnTo>
                    <a:pt x="3021" y="1607"/>
                  </a:lnTo>
                  <a:lnTo>
                    <a:pt x="2991" y="1569"/>
                  </a:lnTo>
                  <a:lnTo>
                    <a:pt x="2959" y="1532"/>
                  </a:lnTo>
                  <a:lnTo>
                    <a:pt x="2926" y="1497"/>
                  </a:lnTo>
                  <a:lnTo>
                    <a:pt x="2891" y="1464"/>
                  </a:lnTo>
                  <a:lnTo>
                    <a:pt x="2854" y="1432"/>
                  </a:lnTo>
                  <a:lnTo>
                    <a:pt x="2816" y="1402"/>
                  </a:lnTo>
                  <a:lnTo>
                    <a:pt x="2776" y="1373"/>
                  </a:lnTo>
                  <a:lnTo>
                    <a:pt x="2735" y="1347"/>
                  </a:lnTo>
                  <a:lnTo>
                    <a:pt x="2693" y="1323"/>
                  </a:lnTo>
                  <a:lnTo>
                    <a:pt x="2650" y="1301"/>
                  </a:lnTo>
                  <a:lnTo>
                    <a:pt x="2605" y="1281"/>
                  </a:lnTo>
                  <a:lnTo>
                    <a:pt x="2558" y="1263"/>
                  </a:lnTo>
                  <a:lnTo>
                    <a:pt x="2511" y="1247"/>
                  </a:lnTo>
                  <a:lnTo>
                    <a:pt x="2463" y="1233"/>
                  </a:lnTo>
                  <a:lnTo>
                    <a:pt x="2415" y="1221"/>
                  </a:lnTo>
                  <a:lnTo>
                    <a:pt x="2365" y="1213"/>
                  </a:lnTo>
                  <a:lnTo>
                    <a:pt x="2340" y="1209"/>
                  </a:lnTo>
                  <a:lnTo>
                    <a:pt x="2314" y="1206"/>
                  </a:lnTo>
                  <a:lnTo>
                    <a:pt x="2289" y="1204"/>
                  </a:lnTo>
                  <a:lnTo>
                    <a:pt x="2263" y="1202"/>
                  </a:lnTo>
                  <a:lnTo>
                    <a:pt x="2237" y="1201"/>
                  </a:lnTo>
                  <a:lnTo>
                    <a:pt x="2211" y="1201"/>
                  </a:lnTo>
                  <a:close/>
                  <a:moveTo>
                    <a:pt x="2706" y="1717"/>
                  </a:moveTo>
                  <a:lnTo>
                    <a:pt x="2706" y="1717"/>
                  </a:lnTo>
                  <a:lnTo>
                    <a:pt x="2682" y="1694"/>
                  </a:lnTo>
                  <a:lnTo>
                    <a:pt x="2656" y="1672"/>
                  </a:lnTo>
                  <a:lnTo>
                    <a:pt x="2630" y="1651"/>
                  </a:lnTo>
                  <a:lnTo>
                    <a:pt x="2602" y="1632"/>
                  </a:lnTo>
                  <a:lnTo>
                    <a:pt x="2574" y="1614"/>
                  </a:lnTo>
                  <a:lnTo>
                    <a:pt x="2544" y="1597"/>
                  </a:lnTo>
                  <a:lnTo>
                    <a:pt x="2515" y="1581"/>
                  </a:lnTo>
                  <a:lnTo>
                    <a:pt x="2484" y="1567"/>
                  </a:lnTo>
                  <a:lnTo>
                    <a:pt x="2452" y="1554"/>
                  </a:lnTo>
                  <a:lnTo>
                    <a:pt x="2419" y="1544"/>
                  </a:lnTo>
                  <a:lnTo>
                    <a:pt x="2386" y="1534"/>
                  </a:lnTo>
                  <a:lnTo>
                    <a:pt x="2352" y="1527"/>
                  </a:lnTo>
                  <a:lnTo>
                    <a:pt x="2318" y="1520"/>
                  </a:lnTo>
                  <a:lnTo>
                    <a:pt x="2283" y="1516"/>
                  </a:lnTo>
                  <a:lnTo>
                    <a:pt x="2247" y="1513"/>
                  </a:lnTo>
                  <a:lnTo>
                    <a:pt x="2211" y="1513"/>
                  </a:lnTo>
                  <a:lnTo>
                    <a:pt x="2175" y="1513"/>
                  </a:lnTo>
                  <a:lnTo>
                    <a:pt x="2140" y="1516"/>
                  </a:lnTo>
                  <a:lnTo>
                    <a:pt x="2105" y="1520"/>
                  </a:lnTo>
                  <a:lnTo>
                    <a:pt x="2070" y="1527"/>
                  </a:lnTo>
                  <a:lnTo>
                    <a:pt x="2036" y="1534"/>
                  </a:lnTo>
                  <a:lnTo>
                    <a:pt x="2003" y="1544"/>
                  </a:lnTo>
                  <a:lnTo>
                    <a:pt x="1971" y="1554"/>
                  </a:lnTo>
                  <a:lnTo>
                    <a:pt x="1939" y="1567"/>
                  </a:lnTo>
                  <a:lnTo>
                    <a:pt x="1908" y="1581"/>
                  </a:lnTo>
                  <a:lnTo>
                    <a:pt x="1877" y="1597"/>
                  </a:lnTo>
                  <a:lnTo>
                    <a:pt x="1848" y="1614"/>
                  </a:lnTo>
                  <a:lnTo>
                    <a:pt x="1820" y="1632"/>
                  </a:lnTo>
                  <a:lnTo>
                    <a:pt x="1792" y="1651"/>
                  </a:lnTo>
                  <a:lnTo>
                    <a:pt x="1766" y="1672"/>
                  </a:lnTo>
                  <a:lnTo>
                    <a:pt x="1741" y="1694"/>
                  </a:lnTo>
                  <a:lnTo>
                    <a:pt x="1716" y="1717"/>
                  </a:lnTo>
                  <a:lnTo>
                    <a:pt x="1693" y="1742"/>
                  </a:lnTo>
                  <a:lnTo>
                    <a:pt x="1671" y="1767"/>
                  </a:lnTo>
                  <a:lnTo>
                    <a:pt x="1650" y="1794"/>
                  </a:lnTo>
                  <a:lnTo>
                    <a:pt x="1631" y="1820"/>
                  </a:lnTo>
                  <a:lnTo>
                    <a:pt x="1613" y="1849"/>
                  </a:lnTo>
                  <a:lnTo>
                    <a:pt x="1596" y="1879"/>
                  </a:lnTo>
                  <a:lnTo>
                    <a:pt x="1580" y="1909"/>
                  </a:lnTo>
                  <a:lnTo>
                    <a:pt x="1566" y="1940"/>
                  </a:lnTo>
                  <a:lnTo>
                    <a:pt x="1554" y="1971"/>
                  </a:lnTo>
                  <a:lnTo>
                    <a:pt x="1543" y="2003"/>
                  </a:lnTo>
                  <a:lnTo>
                    <a:pt x="1533" y="2037"/>
                  </a:lnTo>
                  <a:lnTo>
                    <a:pt x="1526" y="2070"/>
                  </a:lnTo>
                  <a:lnTo>
                    <a:pt x="1520" y="2106"/>
                  </a:lnTo>
                  <a:lnTo>
                    <a:pt x="1515" y="2141"/>
                  </a:lnTo>
                  <a:lnTo>
                    <a:pt x="1512" y="2176"/>
                  </a:lnTo>
                  <a:lnTo>
                    <a:pt x="1511" y="2212"/>
                  </a:lnTo>
                  <a:lnTo>
                    <a:pt x="1512" y="2248"/>
                  </a:lnTo>
                  <a:lnTo>
                    <a:pt x="1515" y="2283"/>
                  </a:lnTo>
                  <a:lnTo>
                    <a:pt x="1520" y="2318"/>
                  </a:lnTo>
                  <a:lnTo>
                    <a:pt x="1526" y="2353"/>
                  </a:lnTo>
                  <a:lnTo>
                    <a:pt x="1533" y="2387"/>
                  </a:lnTo>
                  <a:lnTo>
                    <a:pt x="1543" y="2420"/>
                  </a:lnTo>
                  <a:lnTo>
                    <a:pt x="1554" y="2453"/>
                  </a:lnTo>
                  <a:lnTo>
                    <a:pt x="1566" y="2485"/>
                  </a:lnTo>
                  <a:lnTo>
                    <a:pt x="1580" y="2515"/>
                  </a:lnTo>
                  <a:lnTo>
                    <a:pt x="1596" y="2545"/>
                  </a:lnTo>
                  <a:lnTo>
                    <a:pt x="1613" y="2575"/>
                  </a:lnTo>
                  <a:lnTo>
                    <a:pt x="1631" y="2604"/>
                  </a:lnTo>
                  <a:lnTo>
                    <a:pt x="1650" y="2630"/>
                  </a:lnTo>
                  <a:lnTo>
                    <a:pt x="1671" y="2657"/>
                  </a:lnTo>
                  <a:lnTo>
                    <a:pt x="1693" y="2682"/>
                  </a:lnTo>
                  <a:lnTo>
                    <a:pt x="1716" y="2707"/>
                  </a:lnTo>
                  <a:lnTo>
                    <a:pt x="1741" y="2730"/>
                  </a:lnTo>
                  <a:lnTo>
                    <a:pt x="1766" y="2752"/>
                  </a:lnTo>
                  <a:lnTo>
                    <a:pt x="1792" y="2773"/>
                  </a:lnTo>
                  <a:lnTo>
                    <a:pt x="1820" y="2792"/>
                  </a:lnTo>
                  <a:lnTo>
                    <a:pt x="1848" y="2810"/>
                  </a:lnTo>
                  <a:lnTo>
                    <a:pt x="1877" y="2827"/>
                  </a:lnTo>
                  <a:lnTo>
                    <a:pt x="1908" y="2843"/>
                  </a:lnTo>
                  <a:lnTo>
                    <a:pt x="1939" y="2857"/>
                  </a:lnTo>
                  <a:lnTo>
                    <a:pt x="1971" y="2870"/>
                  </a:lnTo>
                  <a:lnTo>
                    <a:pt x="2003" y="2880"/>
                  </a:lnTo>
                  <a:lnTo>
                    <a:pt x="2036" y="2890"/>
                  </a:lnTo>
                  <a:lnTo>
                    <a:pt x="2070" y="2897"/>
                  </a:lnTo>
                  <a:lnTo>
                    <a:pt x="2105" y="2904"/>
                  </a:lnTo>
                  <a:lnTo>
                    <a:pt x="2140" y="2908"/>
                  </a:lnTo>
                  <a:lnTo>
                    <a:pt x="2175" y="2911"/>
                  </a:lnTo>
                  <a:lnTo>
                    <a:pt x="2211" y="2911"/>
                  </a:lnTo>
                  <a:lnTo>
                    <a:pt x="2247" y="2911"/>
                  </a:lnTo>
                  <a:lnTo>
                    <a:pt x="2283" y="2908"/>
                  </a:lnTo>
                  <a:lnTo>
                    <a:pt x="2318" y="2904"/>
                  </a:lnTo>
                  <a:lnTo>
                    <a:pt x="2352" y="2897"/>
                  </a:lnTo>
                  <a:lnTo>
                    <a:pt x="2386" y="2890"/>
                  </a:lnTo>
                  <a:lnTo>
                    <a:pt x="2419" y="2880"/>
                  </a:lnTo>
                  <a:lnTo>
                    <a:pt x="2452" y="2870"/>
                  </a:lnTo>
                  <a:lnTo>
                    <a:pt x="2484" y="2857"/>
                  </a:lnTo>
                  <a:lnTo>
                    <a:pt x="2515" y="2843"/>
                  </a:lnTo>
                  <a:lnTo>
                    <a:pt x="2544" y="2827"/>
                  </a:lnTo>
                  <a:lnTo>
                    <a:pt x="2574" y="2810"/>
                  </a:lnTo>
                  <a:lnTo>
                    <a:pt x="2602" y="2792"/>
                  </a:lnTo>
                  <a:lnTo>
                    <a:pt x="2630" y="2773"/>
                  </a:lnTo>
                  <a:lnTo>
                    <a:pt x="2656" y="2752"/>
                  </a:lnTo>
                  <a:lnTo>
                    <a:pt x="2682" y="2730"/>
                  </a:lnTo>
                  <a:lnTo>
                    <a:pt x="2706" y="2707"/>
                  </a:lnTo>
                  <a:lnTo>
                    <a:pt x="2728" y="2682"/>
                  </a:lnTo>
                  <a:lnTo>
                    <a:pt x="2751" y="2657"/>
                  </a:lnTo>
                  <a:lnTo>
                    <a:pt x="2772" y="2630"/>
                  </a:lnTo>
                  <a:lnTo>
                    <a:pt x="2791" y="2604"/>
                  </a:lnTo>
                  <a:lnTo>
                    <a:pt x="2809" y="2575"/>
                  </a:lnTo>
                  <a:lnTo>
                    <a:pt x="2826" y="2545"/>
                  </a:lnTo>
                  <a:lnTo>
                    <a:pt x="2841" y="2515"/>
                  </a:lnTo>
                  <a:lnTo>
                    <a:pt x="2856" y="2485"/>
                  </a:lnTo>
                  <a:lnTo>
                    <a:pt x="2868" y="2453"/>
                  </a:lnTo>
                  <a:lnTo>
                    <a:pt x="2880" y="2420"/>
                  </a:lnTo>
                  <a:lnTo>
                    <a:pt x="2888" y="2387"/>
                  </a:lnTo>
                  <a:lnTo>
                    <a:pt x="2897" y="2353"/>
                  </a:lnTo>
                  <a:lnTo>
                    <a:pt x="2903" y="2318"/>
                  </a:lnTo>
                  <a:lnTo>
                    <a:pt x="2907" y="2283"/>
                  </a:lnTo>
                  <a:lnTo>
                    <a:pt x="2909" y="2248"/>
                  </a:lnTo>
                  <a:lnTo>
                    <a:pt x="2910" y="2212"/>
                  </a:lnTo>
                  <a:lnTo>
                    <a:pt x="2909" y="2176"/>
                  </a:lnTo>
                  <a:lnTo>
                    <a:pt x="2907" y="2141"/>
                  </a:lnTo>
                  <a:lnTo>
                    <a:pt x="2903" y="2106"/>
                  </a:lnTo>
                  <a:lnTo>
                    <a:pt x="2897" y="2070"/>
                  </a:lnTo>
                  <a:lnTo>
                    <a:pt x="2888" y="2037"/>
                  </a:lnTo>
                  <a:lnTo>
                    <a:pt x="2880" y="2003"/>
                  </a:lnTo>
                  <a:lnTo>
                    <a:pt x="2868" y="1971"/>
                  </a:lnTo>
                  <a:lnTo>
                    <a:pt x="2856" y="1940"/>
                  </a:lnTo>
                  <a:lnTo>
                    <a:pt x="2841" y="1909"/>
                  </a:lnTo>
                  <a:lnTo>
                    <a:pt x="2826" y="1879"/>
                  </a:lnTo>
                  <a:lnTo>
                    <a:pt x="2809" y="1849"/>
                  </a:lnTo>
                  <a:lnTo>
                    <a:pt x="2791" y="1820"/>
                  </a:lnTo>
                  <a:lnTo>
                    <a:pt x="2772" y="1794"/>
                  </a:lnTo>
                  <a:lnTo>
                    <a:pt x="2751" y="1767"/>
                  </a:lnTo>
                  <a:lnTo>
                    <a:pt x="2728" y="1742"/>
                  </a:lnTo>
                  <a:lnTo>
                    <a:pt x="2706" y="1717"/>
                  </a:lnTo>
                  <a:close/>
                  <a:moveTo>
                    <a:pt x="3187" y="1235"/>
                  </a:moveTo>
                  <a:lnTo>
                    <a:pt x="3187" y="1235"/>
                  </a:lnTo>
                  <a:lnTo>
                    <a:pt x="3164" y="1213"/>
                  </a:lnTo>
                  <a:lnTo>
                    <a:pt x="3139" y="1189"/>
                  </a:lnTo>
                  <a:lnTo>
                    <a:pt x="3115" y="1168"/>
                  </a:lnTo>
                  <a:lnTo>
                    <a:pt x="3089" y="1147"/>
                  </a:lnTo>
                  <a:lnTo>
                    <a:pt x="3064" y="1125"/>
                  </a:lnTo>
                  <a:lnTo>
                    <a:pt x="3037" y="1105"/>
                  </a:lnTo>
                  <a:lnTo>
                    <a:pt x="3011" y="1086"/>
                  </a:lnTo>
                  <a:lnTo>
                    <a:pt x="2983" y="1067"/>
                  </a:lnTo>
                  <a:lnTo>
                    <a:pt x="2955" y="1049"/>
                  </a:lnTo>
                  <a:lnTo>
                    <a:pt x="2927" y="1031"/>
                  </a:lnTo>
                  <a:lnTo>
                    <a:pt x="2899" y="1014"/>
                  </a:lnTo>
                  <a:lnTo>
                    <a:pt x="2869" y="998"/>
                  </a:lnTo>
                  <a:lnTo>
                    <a:pt x="2840" y="982"/>
                  </a:lnTo>
                  <a:lnTo>
                    <a:pt x="2809" y="967"/>
                  </a:lnTo>
                  <a:lnTo>
                    <a:pt x="2780" y="953"/>
                  </a:lnTo>
                  <a:lnTo>
                    <a:pt x="2749" y="939"/>
                  </a:lnTo>
                  <a:lnTo>
                    <a:pt x="2718" y="926"/>
                  </a:lnTo>
                  <a:lnTo>
                    <a:pt x="2686" y="915"/>
                  </a:lnTo>
                  <a:lnTo>
                    <a:pt x="2654" y="904"/>
                  </a:lnTo>
                  <a:lnTo>
                    <a:pt x="2622" y="893"/>
                  </a:lnTo>
                  <a:lnTo>
                    <a:pt x="2589" y="884"/>
                  </a:lnTo>
                  <a:lnTo>
                    <a:pt x="2556" y="874"/>
                  </a:lnTo>
                  <a:lnTo>
                    <a:pt x="2523" y="867"/>
                  </a:lnTo>
                  <a:lnTo>
                    <a:pt x="2489" y="859"/>
                  </a:lnTo>
                  <a:lnTo>
                    <a:pt x="2455" y="853"/>
                  </a:lnTo>
                  <a:lnTo>
                    <a:pt x="2421" y="846"/>
                  </a:lnTo>
                  <a:lnTo>
                    <a:pt x="2387" y="842"/>
                  </a:lnTo>
                  <a:lnTo>
                    <a:pt x="2352" y="838"/>
                  </a:lnTo>
                  <a:lnTo>
                    <a:pt x="2318" y="835"/>
                  </a:lnTo>
                  <a:lnTo>
                    <a:pt x="2283" y="833"/>
                  </a:lnTo>
                  <a:lnTo>
                    <a:pt x="2246" y="832"/>
                  </a:lnTo>
                  <a:lnTo>
                    <a:pt x="2211" y="831"/>
                  </a:lnTo>
                  <a:lnTo>
                    <a:pt x="2175" y="832"/>
                  </a:lnTo>
                  <a:lnTo>
                    <a:pt x="2140" y="833"/>
                  </a:lnTo>
                  <a:lnTo>
                    <a:pt x="2105" y="835"/>
                  </a:lnTo>
                  <a:lnTo>
                    <a:pt x="2070" y="838"/>
                  </a:lnTo>
                  <a:lnTo>
                    <a:pt x="2035" y="842"/>
                  </a:lnTo>
                  <a:lnTo>
                    <a:pt x="2001" y="846"/>
                  </a:lnTo>
                  <a:lnTo>
                    <a:pt x="1966" y="853"/>
                  </a:lnTo>
                  <a:lnTo>
                    <a:pt x="1932" y="859"/>
                  </a:lnTo>
                  <a:lnTo>
                    <a:pt x="1899" y="867"/>
                  </a:lnTo>
                  <a:lnTo>
                    <a:pt x="1865" y="874"/>
                  </a:lnTo>
                  <a:lnTo>
                    <a:pt x="1832" y="884"/>
                  </a:lnTo>
                  <a:lnTo>
                    <a:pt x="1800" y="893"/>
                  </a:lnTo>
                  <a:lnTo>
                    <a:pt x="1769" y="904"/>
                  </a:lnTo>
                  <a:lnTo>
                    <a:pt x="1737" y="915"/>
                  </a:lnTo>
                  <a:lnTo>
                    <a:pt x="1705" y="926"/>
                  </a:lnTo>
                  <a:lnTo>
                    <a:pt x="1674" y="939"/>
                  </a:lnTo>
                  <a:lnTo>
                    <a:pt x="1643" y="953"/>
                  </a:lnTo>
                  <a:lnTo>
                    <a:pt x="1612" y="967"/>
                  </a:lnTo>
                  <a:lnTo>
                    <a:pt x="1582" y="982"/>
                  </a:lnTo>
                  <a:lnTo>
                    <a:pt x="1552" y="998"/>
                  </a:lnTo>
                  <a:lnTo>
                    <a:pt x="1524" y="1014"/>
                  </a:lnTo>
                  <a:lnTo>
                    <a:pt x="1495" y="1031"/>
                  </a:lnTo>
                  <a:lnTo>
                    <a:pt x="1466" y="1049"/>
                  </a:lnTo>
                  <a:lnTo>
                    <a:pt x="1439" y="1067"/>
                  </a:lnTo>
                  <a:lnTo>
                    <a:pt x="1411" y="1086"/>
                  </a:lnTo>
                  <a:lnTo>
                    <a:pt x="1384" y="1105"/>
                  </a:lnTo>
                  <a:lnTo>
                    <a:pt x="1359" y="1125"/>
                  </a:lnTo>
                  <a:lnTo>
                    <a:pt x="1332" y="1147"/>
                  </a:lnTo>
                  <a:lnTo>
                    <a:pt x="1307" y="1168"/>
                  </a:lnTo>
                  <a:lnTo>
                    <a:pt x="1282" y="1189"/>
                  </a:lnTo>
                  <a:lnTo>
                    <a:pt x="1258" y="1213"/>
                  </a:lnTo>
                  <a:lnTo>
                    <a:pt x="1234" y="1235"/>
                  </a:lnTo>
                  <a:lnTo>
                    <a:pt x="1211" y="1259"/>
                  </a:lnTo>
                  <a:lnTo>
                    <a:pt x="1189" y="1283"/>
                  </a:lnTo>
                  <a:lnTo>
                    <a:pt x="1167" y="1308"/>
                  </a:lnTo>
                  <a:lnTo>
                    <a:pt x="1145" y="1334"/>
                  </a:lnTo>
                  <a:lnTo>
                    <a:pt x="1125" y="1359"/>
                  </a:lnTo>
                  <a:lnTo>
                    <a:pt x="1104" y="1386"/>
                  </a:lnTo>
                  <a:lnTo>
                    <a:pt x="1084" y="1413"/>
                  </a:lnTo>
                  <a:lnTo>
                    <a:pt x="1066" y="1439"/>
                  </a:lnTo>
                  <a:lnTo>
                    <a:pt x="1048" y="1468"/>
                  </a:lnTo>
                  <a:lnTo>
                    <a:pt x="1030" y="1496"/>
                  </a:lnTo>
                  <a:lnTo>
                    <a:pt x="1013" y="1524"/>
                  </a:lnTo>
                  <a:lnTo>
                    <a:pt x="997" y="1553"/>
                  </a:lnTo>
                  <a:lnTo>
                    <a:pt x="981" y="1583"/>
                  </a:lnTo>
                  <a:lnTo>
                    <a:pt x="966" y="1613"/>
                  </a:lnTo>
                  <a:lnTo>
                    <a:pt x="952" y="1644"/>
                  </a:lnTo>
                  <a:lnTo>
                    <a:pt x="938" y="1675"/>
                  </a:lnTo>
                  <a:lnTo>
                    <a:pt x="926" y="1705"/>
                  </a:lnTo>
                  <a:lnTo>
                    <a:pt x="914" y="1737"/>
                  </a:lnTo>
                  <a:lnTo>
                    <a:pt x="902" y="1769"/>
                  </a:lnTo>
                  <a:lnTo>
                    <a:pt x="892" y="1801"/>
                  </a:lnTo>
                  <a:lnTo>
                    <a:pt x="882" y="1834"/>
                  </a:lnTo>
                  <a:lnTo>
                    <a:pt x="874" y="1867"/>
                  </a:lnTo>
                  <a:lnTo>
                    <a:pt x="865" y="1900"/>
                  </a:lnTo>
                  <a:lnTo>
                    <a:pt x="859" y="1933"/>
                  </a:lnTo>
                  <a:lnTo>
                    <a:pt x="851" y="1967"/>
                  </a:lnTo>
                  <a:lnTo>
                    <a:pt x="846" y="2001"/>
                  </a:lnTo>
                  <a:lnTo>
                    <a:pt x="842" y="2036"/>
                  </a:lnTo>
                  <a:lnTo>
                    <a:pt x="837" y="2070"/>
                  </a:lnTo>
                  <a:lnTo>
                    <a:pt x="834" y="2106"/>
                  </a:lnTo>
                  <a:lnTo>
                    <a:pt x="832" y="2141"/>
                  </a:lnTo>
                  <a:lnTo>
                    <a:pt x="831" y="2176"/>
                  </a:lnTo>
                  <a:lnTo>
                    <a:pt x="830" y="2212"/>
                  </a:lnTo>
                  <a:lnTo>
                    <a:pt x="831" y="2247"/>
                  </a:lnTo>
                  <a:lnTo>
                    <a:pt x="832" y="2283"/>
                  </a:lnTo>
                  <a:lnTo>
                    <a:pt x="834" y="2318"/>
                  </a:lnTo>
                  <a:lnTo>
                    <a:pt x="837" y="2354"/>
                  </a:lnTo>
                  <a:lnTo>
                    <a:pt x="842" y="2388"/>
                  </a:lnTo>
                  <a:lnTo>
                    <a:pt x="846" y="2423"/>
                  </a:lnTo>
                  <a:lnTo>
                    <a:pt x="851" y="2457"/>
                  </a:lnTo>
                  <a:lnTo>
                    <a:pt x="859" y="2491"/>
                  </a:lnTo>
                  <a:lnTo>
                    <a:pt x="865" y="2524"/>
                  </a:lnTo>
                  <a:lnTo>
                    <a:pt x="874" y="2557"/>
                  </a:lnTo>
                  <a:lnTo>
                    <a:pt x="882" y="2590"/>
                  </a:lnTo>
                  <a:lnTo>
                    <a:pt x="892" y="2623"/>
                  </a:lnTo>
                  <a:lnTo>
                    <a:pt x="902" y="2655"/>
                  </a:lnTo>
                  <a:lnTo>
                    <a:pt x="914" y="2687"/>
                  </a:lnTo>
                  <a:lnTo>
                    <a:pt x="926" y="2719"/>
                  </a:lnTo>
                  <a:lnTo>
                    <a:pt x="938" y="2750"/>
                  </a:lnTo>
                  <a:lnTo>
                    <a:pt x="952" y="2780"/>
                  </a:lnTo>
                  <a:lnTo>
                    <a:pt x="966" y="2811"/>
                  </a:lnTo>
                  <a:lnTo>
                    <a:pt x="981" y="2841"/>
                  </a:lnTo>
                  <a:lnTo>
                    <a:pt x="997" y="2871"/>
                  </a:lnTo>
                  <a:lnTo>
                    <a:pt x="1013" y="2900"/>
                  </a:lnTo>
                  <a:lnTo>
                    <a:pt x="1030" y="2928"/>
                  </a:lnTo>
                  <a:lnTo>
                    <a:pt x="1048" y="2956"/>
                  </a:lnTo>
                  <a:lnTo>
                    <a:pt x="1066" y="2985"/>
                  </a:lnTo>
                  <a:lnTo>
                    <a:pt x="1084" y="3011"/>
                  </a:lnTo>
                  <a:lnTo>
                    <a:pt x="1104" y="3038"/>
                  </a:lnTo>
                  <a:lnTo>
                    <a:pt x="1125" y="3065"/>
                  </a:lnTo>
                  <a:lnTo>
                    <a:pt x="1145" y="3090"/>
                  </a:lnTo>
                  <a:lnTo>
                    <a:pt x="1167" y="3116"/>
                  </a:lnTo>
                  <a:lnTo>
                    <a:pt x="1189" y="3141"/>
                  </a:lnTo>
                  <a:lnTo>
                    <a:pt x="1211" y="3165"/>
                  </a:lnTo>
                  <a:lnTo>
                    <a:pt x="1234" y="3189"/>
                  </a:lnTo>
                  <a:lnTo>
                    <a:pt x="1258" y="3211"/>
                  </a:lnTo>
                  <a:lnTo>
                    <a:pt x="1282" y="3235"/>
                  </a:lnTo>
                  <a:lnTo>
                    <a:pt x="1307" y="3256"/>
                  </a:lnTo>
                  <a:lnTo>
                    <a:pt x="1332" y="3277"/>
                  </a:lnTo>
                  <a:lnTo>
                    <a:pt x="1359" y="3299"/>
                  </a:lnTo>
                  <a:lnTo>
                    <a:pt x="1384" y="3319"/>
                  </a:lnTo>
                  <a:lnTo>
                    <a:pt x="1411" y="3338"/>
                  </a:lnTo>
                  <a:lnTo>
                    <a:pt x="1439" y="3357"/>
                  </a:lnTo>
                  <a:lnTo>
                    <a:pt x="1466" y="3375"/>
                  </a:lnTo>
                  <a:lnTo>
                    <a:pt x="1495" y="3393"/>
                  </a:lnTo>
                  <a:lnTo>
                    <a:pt x="1524" y="3410"/>
                  </a:lnTo>
                  <a:lnTo>
                    <a:pt x="1552" y="3426"/>
                  </a:lnTo>
                  <a:lnTo>
                    <a:pt x="1582" y="3442"/>
                  </a:lnTo>
                  <a:lnTo>
                    <a:pt x="1612" y="3457"/>
                  </a:lnTo>
                  <a:lnTo>
                    <a:pt x="1643" y="3471"/>
                  </a:lnTo>
                  <a:lnTo>
                    <a:pt x="1674" y="3485"/>
                  </a:lnTo>
                  <a:lnTo>
                    <a:pt x="1705" y="3498"/>
                  </a:lnTo>
                  <a:lnTo>
                    <a:pt x="1737" y="3509"/>
                  </a:lnTo>
                  <a:lnTo>
                    <a:pt x="1769" y="3520"/>
                  </a:lnTo>
                  <a:lnTo>
                    <a:pt x="1800" y="3531"/>
                  </a:lnTo>
                  <a:lnTo>
                    <a:pt x="1832" y="3540"/>
                  </a:lnTo>
                  <a:lnTo>
                    <a:pt x="1865" y="3550"/>
                  </a:lnTo>
                  <a:lnTo>
                    <a:pt x="1899" y="3557"/>
                  </a:lnTo>
                  <a:lnTo>
                    <a:pt x="1932" y="3565"/>
                  </a:lnTo>
                  <a:lnTo>
                    <a:pt x="1966" y="3571"/>
                  </a:lnTo>
                  <a:lnTo>
                    <a:pt x="2001" y="3578"/>
                  </a:lnTo>
                  <a:lnTo>
                    <a:pt x="2035" y="3582"/>
                  </a:lnTo>
                  <a:lnTo>
                    <a:pt x="2070" y="3586"/>
                  </a:lnTo>
                  <a:lnTo>
                    <a:pt x="2105" y="3589"/>
                  </a:lnTo>
                  <a:lnTo>
                    <a:pt x="2140" y="3591"/>
                  </a:lnTo>
                  <a:lnTo>
                    <a:pt x="2175" y="3592"/>
                  </a:lnTo>
                  <a:lnTo>
                    <a:pt x="2211" y="3594"/>
                  </a:lnTo>
                  <a:lnTo>
                    <a:pt x="2246" y="3592"/>
                  </a:lnTo>
                  <a:lnTo>
                    <a:pt x="2283" y="3591"/>
                  </a:lnTo>
                  <a:lnTo>
                    <a:pt x="2318" y="3589"/>
                  </a:lnTo>
                  <a:lnTo>
                    <a:pt x="2352" y="3586"/>
                  </a:lnTo>
                  <a:lnTo>
                    <a:pt x="2387" y="3582"/>
                  </a:lnTo>
                  <a:lnTo>
                    <a:pt x="2421" y="3578"/>
                  </a:lnTo>
                  <a:lnTo>
                    <a:pt x="2455" y="3571"/>
                  </a:lnTo>
                  <a:lnTo>
                    <a:pt x="2489" y="3565"/>
                  </a:lnTo>
                  <a:lnTo>
                    <a:pt x="2523" y="3557"/>
                  </a:lnTo>
                  <a:lnTo>
                    <a:pt x="2556" y="3550"/>
                  </a:lnTo>
                  <a:lnTo>
                    <a:pt x="2589" y="3540"/>
                  </a:lnTo>
                  <a:lnTo>
                    <a:pt x="2622" y="3531"/>
                  </a:lnTo>
                  <a:lnTo>
                    <a:pt x="2654" y="3520"/>
                  </a:lnTo>
                  <a:lnTo>
                    <a:pt x="2686" y="3509"/>
                  </a:lnTo>
                  <a:lnTo>
                    <a:pt x="2718" y="3498"/>
                  </a:lnTo>
                  <a:lnTo>
                    <a:pt x="2749" y="3485"/>
                  </a:lnTo>
                  <a:lnTo>
                    <a:pt x="2780" y="3471"/>
                  </a:lnTo>
                  <a:lnTo>
                    <a:pt x="2809" y="3457"/>
                  </a:lnTo>
                  <a:lnTo>
                    <a:pt x="2840" y="3442"/>
                  </a:lnTo>
                  <a:lnTo>
                    <a:pt x="2869" y="3426"/>
                  </a:lnTo>
                  <a:lnTo>
                    <a:pt x="2899" y="3410"/>
                  </a:lnTo>
                  <a:lnTo>
                    <a:pt x="2927" y="3393"/>
                  </a:lnTo>
                  <a:lnTo>
                    <a:pt x="2955" y="3375"/>
                  </a:lnTo>
                  <a:lnTo>
                    <a:pt x="2983" y="3357"/>
                  </a:lnTo>
                  <a:lnTo>
                    <a:pt x="3011" y="3338"/>
                  </a:lnTo>
                  <a:lnTo>
                    <a:pt x="3037" y="3319"/>
                  </a:lnTo>
                  <a:lnTo>
                    <a:pt x="3064" y="3299"/>
                  </a:lnTo>
                  <a:lnTo>
                    <a:pt x="3089" y="3277"/>
                  </a:lnTo>
                  <a:lnTo>
                    <a:pt x="3115" y="3256"/>
                  </a:lnTo>
                  <a:lnTo>
                    <a:pt x="3139" y="3235"/>
                  </a:lnTo>
                  <a:lnTo>
                    <a:pt x="3164" y="3211"/>
                  </a:lnTo>
                  <a:lnTo>
                    <a:pt x="3187" y="3189"/>
                  </a:lnTo>
                  <a:lnTo>
                    <a:pt x="3211" y="3165"/>
                  </a:lnTo>
                  <a:lnTo>
                    <a:pt x="3233" y="3141"/>
                  </a:lnTo>
                  <a:lnTo>
                    <a:pt x="3255" y="3116"/>
                  </a:lnTo>
                  <a:lnTo>
                    <a:pt x="3277" y="3090"/>
                  </a:lnTo>
                  <a:lnTo>
                    <a:pt x="3298" y="3065"/>
                  </a:lnTo>
                  <a:lnTo>
                    <a:pt x="3318" y="3038"/>
                  </a:lnTo>
                  <a:lnTo>
                    <a:pt x="3337" y="3011"/>
                  </a:lnTo>
                  <a:lnTo>
                    <a:pt x="3356" y="2985"/>
                  </a:lnTo>
                  <a:lnTo>
                    <a:pt x="3374" y="2956"/>
                  </a:lnTo>
                  <a:lnTo>
                    <a:pt x="3393" y="2928"/>
                  </a:lnTo>
                  <a:lnTo>
                    <a:pt x="3409" y="2900"/>
                  </a:lnTo>
                  <a:lnTo>
                    <a:pt x="3426" y="2871"/>
                  </a:lnTo>
                  <a:lnTo>
                    <a:pt x="3440" y="2841"/>
                  </a:lnTo>
                  <a:lnTo>
                    <a:pt x="3455" y="2811"/>
                  </a:lnTo>
                  <a:lnTo>
                    <a:pt x="3470" y="2780"/>
                  </a:lnTo>
                  <a:lnTo>
                    <a:pt x="3483" y="2750"/>
                  </a:lnTo>
                  <a:lnTo>
                    <a:pt x="3496" y="2719"/>
                  </a:lnTo>
                  <a:lnTo>
                    <a:pt x="3509" y="2687"/>
                  </a:lnTo>
                  <a:lnTo>
                    <a:pt x="3519" y="2655"/>
                  </a:lnTo>
                  <a:lnTo>
                    <a:pt x="3530" y="2623"/>
                  </a:lnTo>
                  <a:lnTo>
                    <a:pt x="3539" y="2590"/>
                  </a:lnTo>
                  <a:lnTo>
                    <a:pt x="3549" y="2557"/>
                  </a:lnTo>
                  <a:lnTo>
                    <a:pt x="3556" y="2524"/>
                  </a:lnTo>
                  <a:lnTo>
                    <a:pt x="3564" y="2491"/>
                  </a:lnTo>
                  <a:lnTo>
                    <a:pt x="3570" y="2457"/>
                  </a:lnTo>
                  <a:lnTo>
                    <a:pt x="3576" y="2423"/>
                  </a:lnTo>
                  <a:lnTo>
                    <a:pt x="3581" y="2388"/>
                  </a:lnTo>
                  <a:lnTo>
                    <a:pt x="3585" y="2354"/>
                  </a:lnTo>
                  <a:lnTo>
                    <a:pt x="3588" y="2318"/>
                  </a:lnTo>
                  <a:lnTo>
                    <a:pt x="3591" y="2283"/>
                  </a:lnTo>
                  <a:lnTo>
                    <a:pt x="3592" y="2247"/>
                  </a:lnTo>
                  <a:lnTo>
                    <a:pt x="3592" y="2212"/>
                  </a:lnTo>
                  <a:lnTo>
                    <a:pt x="3592" y="2176"/>
                  </a:lnTo>
                  <a:lnTo>
                    <a:pt x="3591" y="2141"/>
                  </a:lnTo>
                  <a:lnTo>
                    <a:pt x="3588" y="2106"/>
                  </a:lnTo>
                  <a:lnTo>
                    <a:pt x="3585" y="2070"/>
                  </a:lnTo>
                  <a:lnTo>
                    <a:pt x="3581" y="2036"/>
                  </a:lnTo>
                  <a:lnTo>
                    <a:pt x="3576" y="2001"/>
                  </a:lnTo>
                  <a:lnTo>
                    <a:pt x="3570" y="1967"/>
                  </a:lnTo>
                  <a:lnTo>
                    <a:pt x="3564" y="1933"/>
                  </a:lnTo>
                  <a:lnTo>
                    <a:pt x="3556" y="1900"/>
                  </a:lnTo>
                  <a:lnTo>
                    <a:pt x="3549" y="1867"/>
                  </a:lnTo>
                  <a:lnTo>
                    <a:pt x="3539" y="1834"/>
                  </a:lnTo>
                  <a:lnTo>
                    <a:pt x="3530" y="1801"/>
                  </a:lnTo>
                  <a:lnTo>
                    <a:pt x="3519" y="1769"/>
                  </a:lnTo>
                  <a:lnTo>
                    <a:pt x="3509" y="1737"/>
                  </a:lnTo>
                  <a:lnTo>
                    <a:pt x="3496" y="1705"/>
                  </a:lnTo>
                  <a:lnTo>
                    <a:pt x="3483" y="1675"/>
                  </a:lnTo>
                  <a:lnTo>
                    <a:pt x="3470" y="1644"/>
                  </a:lnTo>
                  <a:lnTo>
                    <a:pt x="3455" y="1613"/>
                  </a:lnTo>
                  <a:lnTo>
                    <a:pt x="3440" y="1583"/>
                  </a:lnTo>
                  <a:lnTo>
                    <a:pt x="3426" y="1553"/>
                  </a:lnTo>
                  <a:lnTo>
                    <a:pt x="3409" y="1524"/>
                  </a:lnTo>
                  <a:lnTo>
                    <a:pt x="3393" y="1496"/>
                  </a:lnTo>
                  <a:lnTo>
                    <a:pt x="3374" y="1468"/>
                  </a:lnTo>
                  <a:lnTo>
                    <a:pt x="3356" y="1439"/>
                  </a:lnTo>
                  <a:lnTo>
                    <a:pt x="3337" y="1413"/>
                  </a:lnTo>
                  <a:lnTo>
                    <a:pt x="3318" y="1386"/>
                  </a:lnTo>
                  <a:lnTo>
                    <a:pt x="3298" y="1359"/>
                  </a:lnTo>
                  <a:lnTo>
                    <a:pt x="3277" y="1334"/>
                  </a:lnTo>
                  <a:lnTo>
                    <a:pt x="3255" y="1308"/>
                  </a:lnTo>
                  <a:lnTo>
                    <a:pt x="3233" y="1283"/>
                  </a:lnTo>
                  <a:lnTo>
                    <a:pt x="3211" y="1259"/>
                  </a:lnTo>
                  <a:lnTo>
                    <a:pt x="3187" y="1235"/>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0000"/>
                </a:solidFill>
                <a:cs typeface="+mn-ea"/>
                <a:sym typeface="+mn-lt"/>
              </a:endParaRPr>
            </a:p>
          </p:txBody>
        </p:sp>
      </p:grpSp>
      <p:sp>
        <p:nvSpPr>
          <p:cNvPr id="99" name="TextBox 15"/>
          <p:cNvSpPr txBox="1"/>
          <p:nvPr>
            <p:custDataLst>
              <p:tags r:id="rId31"/>
            </p:custDataLst>
          </p:nvPr>
        </p:nvSpPr>
        <p:spPr>
          <a:xfrm>
            <a:off x="4127500" y="3524885"/>
            <a:ext cx="1883410" cy="1614805"/>
          </a:xfrm>
          <a:prstGeom prst="rect">
            <a:avLst/>
          </a:prstGeom>
          <a:noFill/>
        </p:spPr>
        <p:txBody>
          <a:bodyPr wrap="square" rtlCol="0">
            <a:spAutoFit/>
          </a:bodyPr>
          <a:lstStyle/>
          <a:p>
            <a:pPr algn="ctr">
              <a:lnSpc>
                <a:spcPct val="150000"/>
              </a:lnSpc>
              <a:spcBef>
                <a:spcPts val="0"/>
              </a:spcBef>
              <a:buFont typeface="Arial" panose="020B0604020202020204" pitchFamily="34" charset="0"/>
            </a:pPr>
            <a:r>
              <a:rPr lang="zh-CN" altLang="en-US" sz="1400" dirty="0">
                <a:solidFill>
                  <a:schemeClr val="tx1">
                    <a:lumMod val="65000"/>
                    <a:lumOff val="35000"/>
                  </a:schemeClr>
                </a:solidFill>
                <a:cs typeface="+mn-ea"/>
                <a:sym typeface="+mn-lt"/>
              </a:rPr>
              <a:t>需要移动端快速接任务、导航定位、视觉识别读数,提升现场工作效率与抢修质量</a:t>
            </a:r>
            <a:endParaRPr lang="zh-CN" altLang="en-US" sz="1400" dirty="0">
              <a:solidFill>
                <a:schemeClr val="tx1">
                  <a:lumMod val="65000"/>
                  <a:lumOff val="35000"/>
                </a:schemeClr>
              </a:solidFill>
              <a:cs typeface="+mn-ea"/>
              <a:sym typeface="+mn-lt"/>
            </a:endParaRPr>
          </a:p>
          <a:p>
            <a:pPr algn="ctr">
              <a:lnSpc>
                <a:spcPct val="150000"/>
              </a:lnSpc>
              <a:spcBef>
                <a:spcPts val="0"/>
              </a:spcBef>
              <a:buFont typeface="Arial" panose="020B0604020202020204" pitchFamily="34" charset="0"/>
            </a:pPr>
            <a:r>
              <a:rPr sz="1000" dirty="0">
                <a:solidFill>
                  <a:srgbClr val="262626"/>
                </a:solidFill>
                <a:cs typeface="+mn-ea"/>
                <a:sym typeface="+mn-lt"/>
              </a:rPr>
              <a:t> </a:t>
            </a:r>
            <a:endParaRPr lang="zh-CN" altLang="en-US" sz="1400" dirty="0">
              <a:solidFill>
                <a:schemeClr val="tx1">
                  <a:lumMod val="65000"/>
                  <a:lumOff val="35000"/>
                </a:schemeClr>
              </a:solidFill>
              <a:cs typeface="+mn-ea"/>
              <a:sym typeface="+mn-lt"/>
            </a:endParaRPr>
          </a:p>
        </p:txBody>
      </p:sp>
      <p:sp>
        <p:nvSpPr>
          <p:cNvPr id="100" name="TextBox 15"/>
          <p:cNvSpPr txBox="1"/>
          <p:nvPr>
            <p:custDataLst>
              <p:tags r:id="rId32"/>
            </p:custDataLst>
          </p:nvPr>
        </p:nvSpPr>
        <p:spPr>
          <a:xfrm>
            <a:off x="6410325" y="3524885"/>
            <a:ext cx="1883410" cy="1706880"/>
          </a:xfrm>
          <a:prstGeom prst="rect">
            <a:avLst/>
          </a:prstGeom>
          <a:noFill/>
        </p:spPr>
        <p:txBody>
          <a:bodyPr wrap="square" rtlCol="0">
            <a:spAutoFit/>
          </a:bodyPr>
          <a:lstStyle/>
          <a:p>
            <a:pPr algn="ctr">
              <a:lnSpc>
                <a:spcPct val="150000"/>
              </a:lnSpc>
              <a:spcBef>
                <a:spcPts val="0"/>
              </a:spcBef>
              <a:buFont typeface="Arial" panose="020B0604020202020204" pitchFamily="34" charset="0"/>
            </a:pPr>
            <a:r>
              <a:rPr lang="zh-CN" altLang="en-US" sz="1400" dirty="0">
                <a:solidFill>
                  <a:schemeClr val="tx1">
                    <a:lumMod val="65000"/>
                    <a:lumOff val="35000"/>
                  </a:schemeClr>
                </a:solidFill>
                <a:cs typeface="+mn-ea"/>
                <a:sym typeface="+mn-lt"/>
              </a:rPr>
              <a:t>需及时获取安全预警、便捷沟通渠道</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向居民发布权威信息并配合应急处置</a:t>
            </a:r>
            <a:endParaRPr lang="zh-CN" altLang="en-US" sz="1400" dirty="0">
              <a:solidFill>
                <a:schemeClr val="tx1">
                  <a:lumMod val="65000"/>
                  <a:lumOff val="35000"/>
                </a:schemeClr>
              </a:solidFill>
              <a:cs typeface="+mn-ea"/>
              <a:sym typeface="+mn-lt"/>
            </a:endParaRPr>
          </a:p>
          <a:p>
            <a:pPr algn="ctr">
              <a:lnSpc>
                <a:spcPct val="150000"/>
              </a:lnSpc>
              <a:spcBef>
                <a:spcPts val="0"/>
              </a:spcBef>
              <a:buFont typeface="Arial" panose="020B0604020202020204" pitchFamily="34" charset="0"/>
            </a:pPr>
            <a:endParaRPr lang="zh-CN" altLang="en-US" sz="1400" dirty="0">
              <a:solidFill>
                <a:schemeClr val="tx1">
                  <a:lumMod val="65000"/>
                  <a:lumOff val="35000"/>
                </a:schemeClr>
              </a:solidFill>
              <a:cs typeface="+mn-ea"/>
              <a:sym typeface="+mn-lt"/>
            </a:endParaRPr>
          </a:p>
        </p:txBody>
      </p:sp>
      <p:sp>
        <p:nvSpPr>
          <p:cNvPr id="101" name="TextBox 15"/>
          <p:cNvSpPr txBox="1"/>
          <p:nvPr>
            <p:custDataLst>
              <p:tags r:id="rId33"/>
            </p:custDataLst>
          </p:nvPr>
        </p:nvSpPr>
        <p:spPr>
          <a:xfrm>
            <a:off x="8780145" y="3524885"/>
            <a:ext cx="1883410" cy="1706880"/>
          </a:xfrm>
          <a:prstGeom prst="rect">
            <a:avLst/>
          </a:prstGeom>
          <a:noFill/>
        </p:spPr>
        <p:txBody>
          <a:bodyPr wrap="square" rtlCol="0">
            <a:spAutoFit/>
          </a:bodyPr>
          <a:lstStyle/>
          <a:p>
            <a:pPr algn="ctr">
              <a:lnSpc>
                <a:spcPct val="150000"/>
              </a:lnSpc>
              <a:spcBef>
                <a:spcPts val="0"/>
              </a:spcBef>
              <a:buFont typeface="Arial" panose="020B0604020202020204" pitchFamily="34" charset="0"/>
            </a:pPr>
            <a:r>
              <a:rPr lang="zh-CN" altLang="en-US" sz="1400" dirty="0">
                <a:solidFill>
                  <a:schemeClr val="tx1">
                    <a:lumMod val="65000"/>
                    <a:lumOff val="35000"/>
                  </a:schemeClr>
                </a:solidFill>
                <a:cs typeface="+mn-ea"/>
                <a:sym typeface="+mn-lt"/>
              </a:rPr>
              <a:t>各年龄段用户</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需要便捷用气管理、简单安全自查、及时异常提醒和可靠上报渠道</a:t>
            </a:r>
            <a:endParaRPr lang="zh-CN" altLang="en-US" sz="1400" dirty="0">
              <a:solidFill>
                <a:schemeClr val="tx1">
                  <a:lumMod val="65000"/>
                  <a:lumOff val="35000"/>
                </a:schemeClr>
              </a:solidFill>
              <a:cs typeface="+mn-ea"/>
              <a:sym typeface="+mn-lt"/>
            </a:endParaRPr>
          </a:p>
          <a:p>
            <a:pPr algn="ctr">
              <a:lnSpc>
                <a:spcPct val="150000"/>
              </a:lnSpc>
              <a:spcBef>
                <a:spcPts val="0"/>
              </a:spcBef>
              <a:buFont typeface="Arial" panose="020B0604020202020204" pitchFamily="34" charset="0"/>
            </a:pPr>
            <a:endParaRPr lang="zh-CN" altLang="en-US" sz="1400" dirty="0">
              <a:solidFill>
                <a:schemeClr val="tx1">
                  <a:lumMod val="65000"/>
                  <a:lumOff val="35000"/>
                </a:schemeClr>
              </a:solidFill>
              <a:cs typeface="+mn-ea"/>
              <a:sym typeface="+mn-lt"/>
            </a:endParaRPr>
          </a:p>
        </p:txBody>
      </p:sp>
      <p:sp>
        <p:nvSpPr>
          <p:cNvPr id="39" name="文本框 38"/>
          <p:cNvSpPr txBox="1"/>
          <p:nvPr/>
        </p:nvSpPr>
        <p:spPr>
          <a:xfrm>
            <a:off x="4064000" y="307340"/>
            <a:ext cx="4204970" cy="52197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ea"/>
              </a:rPr>
              <a:t>目标用户群体</a:t>
            </a:r>
            <a:endParaRPr lang="zh-CN" altLang="en-US" sz="2800" b="1" dirty="0">
              <a:solidFill>
                <a:srgbClr val="262626"/>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p:cTn id="11" dur="500" fill="hold"/>
                                        <p:tgtEl>
                                          <p:spTgt spid="94"/>
                                        </p:tgtEl>
                                        <p:attrNameLst>
                                          <p:attrName>ppt_w</p:attrName>
                                        </p:attrNameLst>
                                      </p:cBhvr>
                                      <p:tavLst>
                                        <p:tav tm="0">
                                          <p:val>
                                            <p:fltVal val="0"/>
                                          </p:val>
                                        </p:tav>
                                        <p:tav tm="100000">
                                          <p:val>
                                            <p:strVal val="#ppt_w"/>
                                          </p:val>
                                        </p:tav>
                                      </p:tavLst>
                                    </p:anim>
                                    <p:anim calcmode="lin" valueType="num">
                                      <p:cBhvr>
                                        <p:cTn id="12" dur="500" fill="hold"/>
                                        <p:tgtEl>
                                          <p:spTgt spid="94"/>
                                        </p:tgtEl>
                                        <p:attrNameLst>
                                          <p:attrName>ppt_h</p:attrName>
                                        </p:attrNameLst>
                                      </p:cBhvr>
                                      <p:tavLst>
                                        <p:tav tm="0">
                                          <p:val>
                                            <p:fltVal val="0"/>
                                          </p:val>
                                        </p:tav>
                                        <p:tav tm="100000">
                                          <p:val>
                                            <p:strVal val="#ppt_h"/>
                                          </p:val>
                                        </p:tav>
                                      </p:tavLst>
                                    </p:anim>
                                    <p:animEffect transition="in" filter="fade">
                                      <p:cBhvr>
                                        <p:cTn id="13" dur="500"/>
                                        <p:tgtEl>
                                          <p:spTgt spid="9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wipe(up)">
                                      <p:cBhvr>
                                        <p:cTn id="17" dur="500"/>
                                        <p:tgtEl>
                                          <p:spTgt spid="9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0"/>
                                        </p:tgtEl>
                                        <p:attrNameLst>
                                          <p:attrName>style.visibility</p:attrName>
                                        </p:attrNameLst>
                                      </p:cBhvr>
                                      <p:to>
                                        <p:strVal val="visible"/>
                                      </p:to>
                                    </p:set>
                                    <p:anim calcmode="lin" valueType="num">
                                      <p:cBhvr>
                                        <p:cTn id="21" dur="500" fill="hold"/>
                                        <p:tgtEl>
                                          <p:spTgt spid="70"/>
                                        </p:tgtEl>
                                        <p:attrNameLst>
                                          <p:attrName>ppt_w</p:attrName>
                                        </p:attrNameLst>
                                      </p:cBhvr>
                                      <p:tavLst>
                                        <p:tav tm="0">
                                          <p:val>
                                            <p:fltVal val="0"/>
                                          </p:val>
                                        </p:tav>
                                        <p:tav tm="100000">
                                          <p:val>
                                            <p:strVal val="#ppt_w"/>
                                          </p:val>
                                        </p:tav>
                                      </p:tavLst>
                                    </p:anim>
                                    <p:anim calcmode="lin" valueType="num">
                                      <p:cBhvr>
                                        <p:cTn id="22" dur="500" fill="hold"/>
                                        <p:tgtEl>
                                          <p:spTgt spid="70"/>
                                        </p:tgtEl>
                                        <p:attrNameLst>
                                          <p:attrName>ppt_h</p:attrName>
                                        </p:attrNameLst>
                                      </p:cBhvr>
                                      <p:tavLst>
                                        <p:tav tm="0">
                                          <p:val>
                                            <p:fltVal val="0"/>
                                          </p:val>
                                        </p:tav>
                                        <p:tav tm="100000">
                                          <p:val>
                                            <p:strVal val="#ppt_h"/>
                                          </p:val>
                                        </p:tav>
                                      </p:tavLst>
                                    </p:anim>
                                    <p:animEffect transition="in" filter="fade">
                                      <p:cBhvr>
                                        <p:cTn id="23" dur="500"/>
                                        <p:tgtEl>
                                          <p:spTgt spid="7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anim calcmode="lin" valueType="num">
                                      <p:cBhvr>
                                        <p:cTn id="27" dur="500" fill="hold"/>
                                        <p:tgtEl>
                                          <p:spTgt spid="82"/>
                                        </p:tgtEl>
                                        <p:attrNameLst>
                                          <p:attrName>ppt_x</p:attrName>
                                        </p:attrNameLst>
                                      </p:cBhvr>
                                      <p:tavLst>
                                        <p:tav tm="0">
                                          <p:val>
                                            <p:strVal val="#ppt_x"/>
                                          </p:val>
                                        </p:tav>
                                        <p:tav tm="100000">
                                          <p:val>
                                            <p:strVal val="#ppt_x"/>
                                          </p:val>
                                        </p:tav>
                                      </p:tavLst>
                                    </p:anim>
                                    <p:anim calcmode="lin" valueType="num">
                                      <p:cBhvr>
                                        <p:cTn id="28" dur="500" fill="hold"/>
                                        <p:tgtEl>
                                          <p:spTgt spid="82"/>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93"/>
                                        </p:tgtEl>
                                        <p:attrNameLst>
                                          <p:attrName>style.visibility</p:attrName>
                                        </p:attrNameLst>
                                      </p:cBhvr>
                                      <p:to>
                                        <p:strVal val="visible"/>
                                      </p:to>
                                    </p:set>
                                    <p:anim calcmode="lin" valueType="num">
                                      <p:cBhvr>
                                        <p:cTn id="32" dur="500" fill="hold"/>
                                        <p:tgtEl>
                                          <p:spTgt spid="93"/>
                                        </p:tgtEl>
                                        <p:attrNameLst>
                                          <p:attrName>ppt_w</p:attrName>
                                        </p:attrNameLst>
                                      </p:cBhvr>
                                      <p:tavLst>
                                        <p:tav tm="0">
                                          <p:val>
                                            <p:fltVal val="0"/>
                                          </p:val>
                                        </p:tav>
                                        <p:tav tm="100000">
                                          <p:val>
                                            <p:strVal val="#ppt_w"/>
                                          </p:val>
                                        </p:tav>
                                      </p:tavLst>
                                    </p:anim>
                                    <p:anim calcmode="lin" valueType="num">
                                      <p:cBhvr>
                                        <p:cTn id="33" dur="500" fill="hold"/>
                                        <p:tgtEl>
                                          <p:spTgt spid="93"/>
                                        </p:tgtEl>
                                        <p:attrNameLst>
                                          <p:attrName>ppt_h</p:attrName>
                                        </p:attrNameLst>
                                      </p:cBhvr>
                                      <p:tavLst>
                                        <p:tav tm="0">
                                          <p:val>
                                            <p:fltVal val="0"/>
                                          </p:val>
                                        </p:tav>
                                        <p:tav tm="100000">
                                          <p:val>
                                            <p:strVal val="#ppt_h"/>
                                          </p:val>
                                        </p:tav>
                                      </p:tavLst>
                                    </p:anim>
                                    <p:animEffect transition="in" filter="fade">
                                      <p:cBhvr>
                                        <p:cTn id="34" dur="500"/>
                                        <p:tgtEl>
                                          <p:spTgt spid="93"/>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up)">
                                      <p:cBhvr>
                                        <p:cTn id="38" dur="500"/>
                                        <p:tgtEl>
                                          <p:spTgt spid="96"/>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p:cTn id="42" dur="500" fill="hold"/>
                                        <p:tgtEl>
                                          <p:spTgt spid="71"/>
                                        </p:tgtEl>
                                        <p:attrNameLst>
                                          <p:attrName>ppt_w</p:attrName>
                                        </p:attrNameLst>
                                      </p:cBhvr>
                                      <p:tavLst>
                                        <p:tav tm="0">
                                          <p:val>
                                            <p:fltVal val="0"/>
                                          </p:val>
                                        </p:tav>
                                        <p:tav tm="100000">
                                          <p:val>
                                            <p:strVal val="#ppt_w"/>
                                          </p:val>
                                        </p:tav>
                                      </p:tavLst>
                                    </p:anim>
                                    <p:anim calcmode="lin" valueType="num">
                                      <p:cBhvr>
                                        <p:cTn id="43" dur="500" fill="hold"/>
                                        <p:tgtEl>
                                          <p:spTgt spid="71"/>
                                        </p:tgtEl>
                                        <p:attrNameLst>
                                          <p:attrName>ppt_h</p:attrName>
                                        </p:attrNameLst>
                                      </p:cBhvr>
                                      <p:tavLst>
                                        <p:tav tm="0">
                                          <p:val>
                                            <p:fltVal val="0"/>
                                          </p:val>
                                        </p:tav>
                                        <p:tav tm="100000">
                                          <p:val>
                                            <p:strVal val="#ppt_h"/>
                                          </p:val>
                                        </p:tav>
                                      </p:tavLst>
                                    </p:anim>
                                    <p:animEffect transition="in" filter="fade">
                                      <p:cBhvr>
                                        <p:cTn id="44" dur="500"/>
                                        <p:tgtEl>
                                          <p:spTgt spid="71"/>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anim calcmode="lin" valueType="num">
                                      <p:cBhvr>
                                        <p:cTn id="48" dur="500" fill="hold"/>
                                        <p:tgtEl>
                                          <p:spTgt spid="99"/>
                                        </p:tgtEl>
                                        <p:attrNameLst>
                                          <p:attrName>ppt_x</p:attrName>
                                        </p:attrNameLst>
                                      </p:cBhvr>
                                      <p:tavLst>
                                        <p:tav tm="0">
                                          <p:val>
                                            <p:strVal val="#ppt_x"/>
                                          </p:val>
                                        </p:tav>
                                        <p:tav tm="100000">
                                          <p:val>
                                            <p:strVal val="#ppt_x"/>
                                          </p:val>
                                        </p:tav>
                                      </p:tavLst>
                                    </p:anim>
                                    <p:anim calcmode="lin" valueType="num">
                                      <p:cBhvr>
                                        <p:cTn id="49" dur="500" fill="hold"/>
                                        <p:tgtEl>
                                          <p:spTgt spid="99"/>
                                        </p:tgtEl>
                                        <p:attrNameLst>
                                          <p:attrName>ppt_y</p:attrName>
                                        </p:attrNameLst>
                                      </p:cBhvr>
                                      <p:tavLst>
                                        <p:tav tm="0">
                                          <p:val>
                                            <p:strVal val="#ppt_y+.1"/>
                                          </p:val>
                                        </p:tav>
                                        <p:tav tm="100000">
                                          <p:val>
                                            <p:strVal val="#ppt_y"/>
                                          </p:val>
                                        </p:tav>
                                      </p:tavLst>
                                    </p:anim>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92"/>
                                        </p:tgtEl>
                                        <p:attrNameLst>
                                          <p:attrName>style.visibility</p:attrName>
                                        </p:attrNameLst>
                                      </p:cBhvr>
                                      <p:to>
                                        <p:strVal val="visible"/>
                                      </p:to>
                                    </p:set>
                                    <p:anim calcmode="lin" valueType="num">
                                      <p:cBhvr>
                                        <p:cTn id="53" dur="500" fill="hold"/>
                                        <p:tgtEl>
                                          <p:spTgt spid="92"/>
                                        </p:tgtEl>
                                        <p:attrNameLst>
                                          <p:attrName>ppt_w</p:attrName>
                                        </p:attrNameLst>
                                      </p:cBhvr>
                                      <p:tavLst>
                                        <p:tav tm="0">
                                          <p:val>
                                            <p:fltVal val="0"/>
                                          </p:val>
                                        </p:tav>
                                        <p:tav tm="100000">
                                          <p:val>
                                            <p:strVal val="#ppt_w"/>
                                          </p:val>
                                        </p:tav>
                                      </p:tavLst>
                                    </p:anim>
                                    <p:anim calcmode="lin" valueType="num">
                                      <p:cBhvr>
                                        <p:cTn id="54" dur="500" fill="hold"/>
                                        <p:tgtEl>
                                          <p:spTgt spid="92"/>
                                        </p:tgtEl>
                                        <p:attrNameLst>
                                          <p:attrName>ppt_h</p:attrName>
                                        </p:attrNameLst>
                                      </p:cBhvr>
                                      <p:tavLst>
                                        <p:tav tm="0">
                                          <p:val>
                                            <p:fltVal val="0"/>
                                          </p:val>
                                        </p:tav>
                                        <p:tav tm="100000">
                                          <p:val>
                                            <p:strVal val="#ppt_h"/>
                                          </p:val>
                                        </p:tav>
                                      </p:tavLst>
                                    </p:anim>
                                    <p:animEffect transition="in" filter="fade">
                                      <p:cBhvr>
                                        <p:cTn id="55" dur="500"/>
                                        <p:tgtEl>
                                          <p:spTgt spid="92"/>
                                        </p:tgtEl>
                                      </p:cBhvr>
                                    </p:animEffect>
                                  </p:childTnLst>
                                </p:cTn>
                              </p:par>
                            </p:childTnLst>
                          </p:cTn>
                        </p:par>
                        <p:par>
                          <p:cTn id="56" fill="hold">
                            <p:stCondLst>
                              <p:cond delay="4000"/>
                            </p:stCondLst>
                            <p:childTnLst>
                              <p:par>
                                <p:cTn id="57" presetID="22" presetClass="entr" presetSubtype="1" fill="hold"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up)">
                                      <p:cBhvr>
                                        <p:cTn id="59" dur="500"/>
                                        <p:tgtEl>
                                          <p:spTgt spid="97"/>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p:cTn id="63" dur="500" fill="hold"/>
                                        <p:tgtEl>
                                          <p:spTgt spid="72"/>
                                        </p:tgtEl>
                                        <p:attrNameLst>
                                          <p:attrName>ppt_w</p:attrName>
                                        </p:attrNameLst>
                                      </p:cBhvr>
                                      <p:tavLst>
                                        <p:tav tm="0">
                                          <p:val>
                                            <p:fltVal val="0"/>
                                          </p:val>
                                        </p:tav>
                                        <p:tav tm="100000">
                                          <p:val>
                                            <p:strVal val="#ppt_w"/>
                                          </p:val>
                                        </p:tav>
                                      </p:tavLst>
                                    </p:anim>
                                    <p:anim calcmode="lin" valueType="num">
                                      <p:cBhvr>
                                        <p:cTn id="64" dur="500" fill="hold"/>
                                        <p:tgtEl>
                                          <p:spTgt spid="72"/>
                                        </p:tgtEl>
                                        <p:attrNameLst>
                                          <p:attrName>ppt_h</p:attrName>
                                        </p:attrNameLst>
                                      </p:cBhvr>
                                      <p:tavLst>
                                        <p:tav tm="0">
                                          <p:val>
                                            <p:fltVal val="0"/>
                                          </p:val>
                                        </p:tav>
                                        <p:tav tm="100000">
                                          <p:val>
                                            <p:strVal val="#ppt_h"/>
                                          </p:val>
                                        </p:tav>
                                      </p:tavLst>
                                    </p:anim>
                                    <p:animEffect transition="in" filter="fade">
                                      <p:cBhvr>
                                        <p:cTn id="65" dur="500"/>
                                        <p:tgtEl>
                                          <p:spTgt spid="72"/>
                                        </p:tgtEl>
                                      </p:cBhvr>
                                    </p:animEffect>
                                  </p:childTnLst>
                                </p:cTn>
                              </p:par>
                              <p:par>
                                <p:cTn id="66" presetID="42" presetClass="entr" presetSubtype="0" fill="hold" grpId="0" nodeType="withEffect">
                                  <p:stCondLst>
                                    <p:cond delay="0"/>
                                  </p:stCondLst>
                                  <p:childTnLst>
                                    <p:set>
                                      <p:cBhvr>
                                        <p:cTn id="67" dur="1" fill="hold">
                                          <p:stCondLst>
                                            <p:cond delay="0"/>
                                          </p:stCondLst>
                                        </p:cTn>
                                        <p:tgtEl>
                                          <p:spTgt spid="100"/>
                                        </p:tgtEl>
                                        <p:attrNameLst>
                                          <p:attrName>style.visibility</p:attrName>
                                        </p:attrNameLst>
                                      </p:cBhvr>
                                      <p:to>
                                        <p:strVal val="visible"/>
                                      </p:to>
                                    </p:set>
                                    <p:animEffect transition="in" filter="fade">
                                      <p:cBhvr>
                                        <p:cTn id="68" dur="500"/>
                                        <p:tgtEl>
                                          <p:spTgt spid="100"/>
                                        </p:tgtEl>
                                      </p:cBhvr>
                                    </p:animEffect>
                                    <p:anim calcmode="lin" valueType="num">
                                      <p:cBhvr>
                                        <p:cTn id="69" dur="500" fill="hold"/>
                                        <p:tgtEl>
                                          <p:spTgt spid="100"/>
                                        </p:tgtEl>
                                        <p:attrNameLst>
                                          <p:attrName>ppt_x</p:attrName>
                                        </p:attrNameLst>
                                      </p:cBhvr>
                                      <p:tavLst>
                                        <p:tav tm="0">
                                          <p:val>
                                            <p:strVal val="#ppt_x"/>
                                          </p:val>
                                        </p:tav>
                                        <p:tav tm="100000">
                                          <p:val>
                                            <p:strVal val="#ppt_x"/>
                                          </p:val>
                                        </p:tav>
                                      </p:tavLst>
                                    </p:anim>
                                    <p:anim calcmode="lin" valueType="num">
                                      <p:cBhvr>
                                        <p:cTn id="70" dur="500" fill="hold"/>
                                        <p:tgtEl>
                                          <p:spTgt spid="100"/>
                                        </p:tgtEl>
                                        <p:attrNameLst>
                                          <p:attrName>ppt_y</p:attrName>
                                        </p:attrNameLst>
                                      </p:cBhvr>
                                      <p:tavLst>
                                        <p:tav tm="0">
                                          <p:val>
                                            <p:strVal val="#ppt_y+.1"/>
                                          </p:val>
                                        </p:tav>
                                        <p:tav tm="100000">
                                          <p:val>
                                            <p:strVal val="#ppt_y"/>
                                          </p:val>
                                        </p:tav>
                                      </p:tavLst>
                                    </p:anim>
                                  </p:childTnLst>
                                </p:cTn>
                              </p:par>
                            </p:childTnLst>
                          </p:cTn>
                        </p:par>
                        <p:par>
                          <p:cTn id="71" fill="hold">
                            <p:stCondLst>
                              <p:cond delay="5000"/>
                            </p:stCondLst>
                            <p:childTnLst>
                              <p:par>
                                <p:cTn id="72" presetID="53" presetClass="entr" presetSubtype="16"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 calcmode="lin" valueType="num">
                                      <p:cBhvr>
                                        <p:cTn id="74" dur="500" fill="hold"/>
                                        <p:tgtEl>
                                          <p:spTgt spid="91"/>
                                        </p:tgtEl>
                                        <p:attrNameLst>
                                          <p:attrName>ppt_w</p:attrName>
                                        </p:attrNameLst>
                                      </p:cBhvr>
                                      <p:tavLst>
                                        <p:tav tm="0">
                                          <p:val>
                                            <p:fltVal val="0"/>
                                          </p:val>
                                        </p:tav>
                                        <p:tav tm="100000">
                                          <p:val>
                                            <p:strVal val="#ppt_w"/>
                                          </p:val>
                                        </p:tav>
                                      </p:tavLst>
                                    </p:anim>
                                    <p:anim calcmode="lin" valueType="num">
                                      <p:cBhvr>
                                        <p:cTn id="75" dur="500" fill="hold"/>
                                        <p:tgtEl>
                                          <p:spTgt spid="91"/>
                                        </p:tgtEl>
                                        <p:attrNameLst>
                                          <p:attrName>ppt_h</p:attrName>
                                        </p:attrNameLst>
                                      </p:cBhvr>
                                      <p:tavLst>
                                        <p:tav tm="0">
                                          <p:val>
                                            <p:fltVal val="0"/>
                                          </p:val>
                                        </p:tav>
                                        <p:tav tm="100000">
                                          <p:val>
                                            <p:strVal val="#ppt_h"/>
                                          </p:val>
                                        </p:tav>
                                      </p:tavLst>
                                    </p:anim>
                                    <p:animEffect transition="in" filter="fade">
                                      <p:cBhvr>
                                        <p:cTn id="76" dur="500"/>
                                        <p:tgtEl>
                                          <p:spTgt spid="91"/>
                                        </p:tgtEl>
                                      </p:cBhvr>
                                    </p:animEffect>
                                  </p:childTnLst>
                                </p:cTn>
                              </p:par>
                            </p:childTnLst>
                          </p:cTn>
                        </p:par>
                        <p:par>
                          <p:cTn id="77" fill="hold">
                            <p:stCondLst>
                              <p:cond delay="5500"/>
                            </p:stCondLst>
                            <p:childTnLst>
                              <p:par>
                                <p:cTn id="78" presetID="22" presetClass="entr" presetSubtype="1" fill="hold" nodeType="afterEffect">
                                  <p:stCondLst>
                                    <p:cond delay="0"/>
                                  </p:stCondLst>
                                  <p:childTnLst>
                                    <p:set>
                                      <p:cBhvr>
                                        <p:cTn id="79" dur="1" fill="hold">
                                          <p:stCondLst>
                                            <p:cond delay="0"/>
                                          </p:stCondLst>
                                        </p:cTn>
                                        <p:tgtEl>
                                          <p:spTgt spid="98"/>
                                        </p:tgtEl>
                                        <p:attrNameLst>
                                          <p:attrName>style.visibility</p:attrName>
                                        </p:attrNameLst>
                                      </p:cBhvr>
                                      <p:to>
                                        <p:strVal val="visible"/>
                                      </p:to>
                                    </p:set>
                                    <p:animEffect transition="in" filter="wipe(up)">
                                      <p:cBhvr>
                                        <p:cTn id="80" dur="500"/>
                                        <p:tgtEl>
                                          <p:spTgt spid="98"/>
                                        </p:tgtEl>
                                      </p:cBhvr>
                                    </p:animEffect>
                                  </p:childTnLst>
                                </p:cTn>
                              </p:par>
                            </p:childTnLst>
                          </p:cTn>
                        </p:par>
                        <p:par>
                          <p:cTn id="81" fill="hold">
                            <p:stCondLst>
                              <p:cond delay="6000"/>
                            </p:stCondLst>
                            <p:childTnLst>
                              <p:par>
                                <p:cTn id="82" presetID="53" presetClass="entr" presetSubtype="16" fill="hold" grpId="0" nodeType="afterEffect">
                                  <p:stCondLst>
                                    <p:cond delay="0"/>
                                  </p:stCondLst>
                                  <p:childTnLst>
                                    <p:set>
                                      <p:cBhvr>
                                        <p:cTn id="83" dur="1" fill="hold">
                                          <p:stCondLst>
                                            <p:cond delay="0"/>
                                          </p:stCondLst>
                                        </p:cTn>
                                        <p:tgtEl>
                                          <p:spTgt spid="80"/>
                                        </p:tgtEl>
                                        <p:attrNameLst>
                                          <p:attrName>style.visibility</p:attrName>
                                        </p:attrNameLst>
                                      </p:cBhvr>
                                      <p:to>
                                        <p:strVal val="visible"/>
                                      </p:to>
                                    </p:set>
                                    <p:anim calcmode="lin" valueType="num">
                                      <p:cBhvr>
                                        <p:cTn id="84" dur="500" fill="hold"/>
                                        <p:tgtEl>
                                          <p:spTgt spid="80"/>
                                        </p:tgtEl>
                                        <p:attrNameLst>
                                          <p:attrName>ppt_w</p:attrName>
                                        </p:attrNameLst>
                                      </p:cBhvr>
                                      <p:tavLst>
                                        <p:tav tm="0">
                                          <p:val>
                                            <p:fltVal val="0"/>
                                          </p:val>
                                        </p:tav>
                                        <p:tav tm="100000">
                                          <p:val>
                                            <p:strVal val="#ppt_w"/>
                                          </p:val>
                                        </p:tav>
                                      </p:tavLst>
                                    </p:anim>
                                    <p:anim calcmode="lin" valueType="num">
                                      <p:cBhvr>
                                        <p:cTn id="85" dur="500" fill="hold"/>
                                        <p:tgtEl>
                                          <p:spTgt spid="80"/>
                                        </p:tgtEl>
                                        <p:attrNameLst>
                                          <p:attrName>ppt_h</p:attrName>
                                        </p:attrNameLst>
                                      </p:cBhvr>
                                      <p:tavLst>
                                        <p:tav tm="0">
                                          <p:val>
                                            <p:fltVal val="0"/>
                                          </p:val>
                                        </p:tav>
                                        <p:tav tm="100000">
                                          <p:val>
                                            <p:strVal val="#ppt_h"/>
                                          </p:val>
                                        </p:tav>
                                      </p:tavLst>
                                    </p:anim>
                                    <p:animEffect transition="in" filter="fade">
                                      <p:cBhvr>
                                        <p:cTn id="86" dur="500"/>
                                        <p:tgtEl>
                                          <p:spTgt spid="80"/>
                                        </p:tgtEl>
                                      </p:cBhvr>
                                    </p:animEffect>
                                  </p:childTnLst>
                                </p:cTn>
                              </p:par>
                              <p:par>
                                <p:cTn id="87" presetID="42" presetClass="entr" presetSubtype="0" fill="hold" grpId="0" nodeType="withEffect">
                                  <p:stCondLst>
                                    <p:cond delay="0"/>
                                  </p:stCondLst>
                                  <p:childTnLst>
                                    <p:set>
                                      <p:cBhvr>
                                        <p:cTn id="88" dur="1" fill="hold">
                                          <p:stCondLst>
                                            <p:cond delay="0"/>
                                          </p:stCondLst>
                                        </p:cTn>
                                        <p:tgtEl>
                                          <p:spTgt spid="101"/>
                                        </p:tgtEl>
                                        <p:attrNameLst>
                                          <p:attrName>style.visibility</p:attrName>
                                        </p:attrNameLst>
                                      </p:cBhvr>
                                      <p:to>
                                        <p:strVal val="visible"/>
                                      </p:to>
                                    </p:set>
                                    <p:animEffect transition="in" filter="fade">
                                      <p:cBhvr>
                                        <p:cTn id="89" dur="500"/>
                                        <p:tgtEl>
                                          <p:spTgt spid="101"/>
                                        </p:tgtEl>
                                      </p:cBhvr>
                                    </p:animEffect>
                                    <p:anim calcmode="lin" valueType="num">
                                      <p:cBhvr>
                                        <p:cTn id="90" dur="500" fill="hold"/>
                                        <p:tgtEl>
                                          <p:spTgt spid="101"/>
                                        </p:tgtEl>
                                        <p:attrNameLst>
                                          <p:attrName>ppt_x</p:attrName>
                                        </p:attrNameLst>
                                      </p:cBhvr>
                                      <p:tavLst>
                                        <p:tav tm="0">
                                          <p:val>
                                            <p:strVal val="#ppt_x"/>
                                          </p:val>
                                        </p:tav>
                                        <p:tav tm="100000">
                                          <p:val>
                                            <p:strVal val="#ppt_x"/>
                                          </p:val>
                                        </p:tav>
                                      </p:tavLst>
                                    </p:anim>
                                    <p:anim calcmode="lin" valueType="num">
                                      <p:cBhvr>
                                        <p:cTn id="91" dur="500" fill="hold"/>
                                        <p:tgtEl>
                                          <p:spTgt spid="101"/>
                                        </p:tgtEl>
                                        <p:attrNameLst>
                                          <p:attrName>ppt_y</p:attrName>
                                        </p:attrNameLst>
                                      </p:cBhvr>
                                      <p:tavLst>
                                        <p:tav tm="0">
                                          <p:val>
                                            <p:strVal val="#ppt_y+.1"/>
                                          </p:val>
                                        </p:tav>
                                        <p:tav tm="100000">
                                          <p:val>
                                            <p:strVal val="#ppt_y"/>
                                          </p:val>
                                        </p:tav>
                                      </p:tavLst>
                                    </p:anim>
                                  </p:childTnLst>
                                </p:cTn>
                              </p:par>
                            </p:childTnLst>
                          </p:cTn>
                        </p:par>
                        <p:par>
                          <p:cTn id="92" fill="hold">
                            <p:stCondLst>
                              <p:cond delay="6500"/>
                            </p:stCondLst>
                            <p:childTnLst>
                              <p:par>
                                <p:cTn id="93" presetID="29" presetClass="entr" presetSubtype="0"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p:cTn id="95" dur="500" fill="hold"/>
                                        <p:tgtEl>
                                          <p:spTgt spid="39"/>
                                        </p:tgtEl>
                                        <p:attrNameLst>
                                          <p:attrName>ppt_x</p:attrName>
                                        </p:attrNameLst>
                                      </p:cBhvr>
                                      <p:tavLst>
                                        <p:tav tm="0">
                                          <p:val>
                                            <p:strVal val="#ppt_x-.2"/>
                                          </p:val>
                                        </p:tav>
                                        <p:tav tm="100000">
                                          <p:val>
                                            <p:strVal val="#ppt_x"/>
                                          </p:val>
                                        </p:tav>
                                      </p:tavLst>
                                    </p:anim>
                                    <p:anim calcmode="lin" valueType="num">
                                      <p:cBhvr>
                                        <p:cTn id="96" dur="500" fill="hold"/>
                                        <p:tgtEl>
                                          <p:spTgt spid="39"/>
                                        </p:tgtEl>
                                        <p:attrNameLst>
                                          <p:attrName>ppt_y</p:attrName>
                                        </p:attrNameLst>
                                      </p:cBhvr>
                                      <p:tavLst>
                                        <p:tav tm="0">
                                          <p:val>
                                            <p:strVal val="#ppt_y"/>
                                          </p:val>
                                        </p:tav>
                                        <p:tav tm="100000">
                                          <p:val>
                                            <p:strVal val="#ppt_y"/>
                                          </p:val>
                                        </p:tav>
                                      </p:tavLst>
                                    </p:anim>
                                    <p:animEffect transition="in" filter="wipe(right)" prLst="gradientSize: 0.1">
                                      <p:cBhvr>
                                        <p:cTn id="9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70" grpId="0" bldLvl="0" animBg="1"/>
      <p:bldP spid="71" grpId="0" bldLvl="0" animBg="1"/>
      <p:bldP spid="72" grpId="0" bldLvl="0" animBg="1"/>
      <p:bldP spid="80" grpId="0" bldLvl="0" animBg="1"/>
      <p:bldP spid="82" grpId="0"/>
      <p:bldP spid="99" grpId="0"/>
      <p:bldP spid="100" grpId="0"/>
      <p:bldP spid="101" grpId="0"/>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66" name="Group 40"/>
          <p:cNvGrpSpPr/>
          <p:nvPr>
            <p:custDataLst>
              <p:tags r:id="rId1"/>
            </p:custDataLst>
          </p:nvPr>
        </p:nvGrpSpPr>
        <p:grpSpPr>
          <a:xfrm>
            <a:off x="7117080" y="3522666"/>
            <a:ext cx="1948180" cy="753110"/>
            <a:chOff x="5357818" y="2428874"/>
            <a:chExt cx="1643074" cy="571504"/>
          </a:xfrm>
          <a:solidFill>
            <a:srgbClr val="006665"/>
          </a:solidFill>
        </p:grpSpPr>
        <p:sp>
          <p:nvSpPr>
            <p:cNvPr id="31" name="Rectangle 30"/>
            <p:cNvSpPr/>
            <p:nvPr>
              <p:custDataLst>
                <p:tags r:id="rId2"/>
              </p:custDataLst>
            </p:nvPr>
          </p:nvSpPr>
          <p:spPr>
            <a:xfrm>
              <a:off x="5357818" y="2428874"/>
              <a:ext cx="1643074" cy="357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sp>
          <p:nvSpPr>
            <p:cNvPr id="38" name="Rectangle 37"/>
            <p:cNvSpPr/>
            <p:nvPr>
              <p:custDataLst>
                <p:tags r:id="rId3"/>
              </p:custDataLst>
            </p:nvPr>
          </p:nvSpPr>
          <p:spPr>
            <a:xfrm>
              <a:off x="6786578" y="2786064"/>
              <a:ext cx="214314" cy="214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grpSp>
      <p:sp>
        <p:nvSpPr>
          <p:cNvPr id="69667" name="Rectangle 47"/>
          <p:cNvSpPr/>
          <p:nvPr>
            <p:custDataLst>
              <p:tags r:id="rId4"/>
            </p:custDataLst>
          </p:nvPr>
        </p:nvSpPr>
        <p:spPr>
          <a:xfrm>
            <a:off x="7376160" y="3573466"/>
            <a:ext cx="1290955" cy="337185"/>
          </a:xfrm>
          <a:prstGeom prst="rect">
            <a:avLst/>
          </a:prstGeom>
          <a:noFill/>
          <a:ln w="9525">
            <a:noFill/>
          </a:ln>
        </p:spPr>
        <p:txBody>
          <a:bodyPr wrap="square">
            <a:spAutoFit/>
          </a:bodyPr>
          <a:lstStyle/>
          <a:p>
            <a:pPr algn="ctr"/>
            <a:r>
              <a:rPr lang="zh-CN" altLang="en-US" sz="1600" dirty="0">
                <a:solidFill>
                  <a:schemeClr val="bg1"/>
                </a:solidFill>
                <a:cs typeface="+mn-ea"/>
                <a:sym typeface="+mn-lt"/>
              </a:rPr>
              <a:t>态势感知</a:t>
            </a:r>
            <a:endParaRPr lang="zh-CN" altLang="en-US" sz="1600" dirty="0">
              <a:solidFill>
                <a:schemeClr val="bg1"/>
              </a:solidFill>
              <a:cs typeface="+mn-ea"/>
              <a:sym typeface="+mn-lt"/>
            </a:endParaRPr>
          </a:p>
        </p:txBody>
      </p:sp>
      <p:sp>
        <p:nvSpPr>
          <p:cNvPr id="53" name="Rectangle 52"/>
          <p:cNvSpPr/>
          <p:nvPr>
            <p:custDataLst>
              <p:tags r:id="rId5"/>
            </p:custDataLst>
          </p:nvPr>
        </p:nvSpPr>
        <p:spPr>
          <a:xfrm>
            <a:off x="6971030" y="4275455"/>
            <a:ext cx="1884045" cy="1383665"/>
          </a:xfrm>
          <a:prstGeom prst="rect">
            <a:avLst/>
          </a:prstGeom>
        </p:spPr>
        <p:txBody>
          <a:bodyPr wrap="square">
            <a:spAutoFit/>
          </a:bodyPr>
          <a:lstStyle/>
          <a:p>
            <a:pPr algn="ctr">
              <a:lnSpc>
                <a:spcPct val="150000"/>
              </a:lnSpc>
              <a:spcBef>
                <a:spcPts val="0"/>
              </a:spcBef>
              <a:buFont typeface="Arial" panose="020B0604020202020204" pitchFamily="34" charset="0"/>
            </a:pPr>
            <a:r>
              <a:rPr lang="en-US" altLang="zh-CN" sz="1400" dirty="0">
                <a:solidFill>
                  <a:schemeClr val="tx1">
                    <a:lumMod val="65000"/>
                    <a:lumOff val="35000"/>
                  </a:schemeClr>
                </a:solidFill>
                <a:cs typeface="+mn-ea"/>
                <a:sym typeface="+mn-ea"/>
              </a:rPr>
              <a:t>GIS可视化界面、多维数据分析、自动化报表生成,为管理决策提供交互载体</a:t>
            </a:r>
            <a:endParaRPr lang="en-US" altLang="zh-CN" sz="1400" dirty="0">
              <a:solidFill>
                <a:schemeClr val="tx1">
                  <a:lumMod val="65000"/>
                  <a:lumOff val="35000"/>
                </a:schemeClr>
              </a:solidFill>
              <a:cs typeface="+mn-ea"/>
              <a:sym typeface="+mn-lt"/>
            </a:endParaRPr>
          </a:p>
        </p:txBody>
      </p:sp>
      <p:sp>
        <p:nvSpPr>
          <p:cNvPr id="58" name="AutoShape 59"/>
          <p:cNvSpPr/>
          <p:nvPr>
            <p:custDataLst>
              <p:tags r:id="rId6"/>
            </p:custDataLst>
          </p:nvPr>
        </p:nvSpPr>
        <p:spPr bwMode="auto">
          <a:xfrm>
            <a:off x="7788275" y="2722566"/>
            <a:ext cx="466725" cy="518160"/>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6665"/>
          </a:solidFill>
          <a:ln>
            <a:noFill/>
          </a:ln>
          <a:effectLst/>
        </p:spPr>
        <p:txBody>
          <a:bodyPr lIns="38100" tIns="38100" rIns="38100" bIns="38100" anchor="ctr"/>
          <a:lstStyle/>
          <a:p>
            <a:pPr defTabSz="457200"/>
            <a:endParaRPr sz="3000" dirty="0">
              <a:solidFill>
                <a:srgbClr val="FFFFFF"/>
              </a:solidFill>
              <a:effectLst>
                <a:outerShdw blurRad="38100" dist="38100" dir="2700000">
                  <a:srgbClr val="C0C0C0"/>
                </a:outerShdw>
              </a:effectLst>
              <a:cs typeface="+mn-ea"/>
              <a:sym typeface="+mn-lt"/>
            </a:endParaRPr>
          </a:p>
        </p:txBody>
      </p:sp>
      <p:grpSp>
        <p:nvGrpSpPr>
          <p:cNvPr id="69660" name="Group 42"/>
          <p:cNvGrpSpPr/>
          <p:nvPr>
            <p:custDataLst>
              <p:tags r:id="rId7"/>
            </p:custDataLst>
          </p:nvPr>
        </p:nvGrpSpPr>
        <p:grpSpPr>
          <a:xfrm>
            <a:off x="3220720" y="3523301"/>
            <a:ext cx="1948180" cy="753110"/>
            <a:chOff x="2071670" y="2428874"/>
            <a:chExt cx="1643074" cy="571504"/>
          </a:xfrm>
          <a:solidFill>
            <a:srgbClr val="006665"/>
          </a:solidFill>
        </p:grpSpPr>
        <p:sp>
          <p:nvSpPr>
            <p:cNvPr id="33" name="Rectangle 32"/>
            <p:cNvSpPr/>
            <p:nvPr>
              <p:custDataLst>
                <p:tags r:id="rId8"/>
              </p:custDataLst>
            </p:nvPr>
          </p:nvSpPr>
          <p:spPr>
            <a:xfrm>
              <a:off x="2071670" y="2428874"/>
              <a:ext cx="1643074" cy="357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sp>
          <p:nvSpPr>
            <p:cNvPr id="36" name="Rectangle 35"/>
            <p:cNvSpPr/>
            <p:nvPr>
              <p:custDataLst>
                <p:tags r:id="rId9"/>
              </p:custDataLst>
            </p:nvPr>
          </p:nvSpPr>
          <p:spPr>
            <a:xfrm>
              <a:off x="3500430" y="2786064"/>
              <a:ext cx="214314" cy="214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grpSp>
      <p:sp>
        <p:nvSpPr>
          <p:cNvPr id="69661" name="Rectangle 45"/>
          <p:cNvSpPr/>
          <p:nvPr>
            <p:custDataLst>
              <p:tags r:id="rId10"/>
            </p:custDataLst>
          </p:nvPr>
        </p:nvSpPr>
        <p:spPr>
          <a:xfrm>
            <a:off x="3396615" y="3575050"/>
            <a:ext cx="1513205" cy="337185"/>
          </a:xfrm>
          <a:prstGeom prst="rect">
            <a:avLst/>
          </a:prstGeom>
          <a:noFill/>
          <a:ln w="9525">
            <a:noFill/>
          </a:ln>
        </p:spPr>
        <p:txBody>
          <a:bodyPr wrap="square">
            <a:spAutoFit/>
          </a:bodyPr>
          <a:lstStyle/>
          <a:p>
            <a:pPr algn="ctr"/>
            <a:r>
              <a:rPr lang="zh-CN" altLang="en-US" sz="1600" dirty="0">
                <a:solidFill>
                  <a:schemeClr val="bg1"/>
                </a:solidFill>
                <a:cs typeface="+mn-ea"/>
                <a:sym typeface="+mn-lt"/>
              </a:rPr>
              <a:t>智能分析引擎</a:t>
            </a:r>
            <a:endParaRPr lang="zh-CN" altLang="en-US" sz="1600" dirty="0">
              <a:solidFill>
                <a:schemeClr val="bg1"/>
              </a:solidFill>
              <a:cs typeface="+mn-ea"/>
              <a:sym typeface="+mn-lt"/>
            </a:endParaRPr>
          </a:p>
        </p:txBody>
      </p:sp>
      <p:sp>
        <p:nvSpPr>
          <p:cNvPr id="51" name="Rectangle 50"/>
          <p:cNvSpPr/>
          <p:nvPr>
            <p:custDataLst>
              <p:tags r:id="rId11"/>
            </p:custDataLst>
          </p:nvPr>
        </p:nvSpPr>
        <p:spPr>
          <a:xfrm>
            <a:off x="3220720" y="4276725"/>
            <a:ext cx="1770380" cy="1891665"/>
          </a:xfrm>
          <a:prstGeom prst="rect">
            <a:avLst/>
          </a:prstGeom>
        </p:spPr>
        <p:txBody>
          <a:bodyPr wrap="square">
            <a:spAutoFit/>
          </a:bodyPr>
          <a:lstStyle/>
          <a:p>
            <a:pPr algn="ctr">
              <a:lnSpc>
                <a:spcPct val="150000"/>
              </a:lnSpc>
              <a:spcBef>
                <a:spcPts val="0"/>
              </a:spcBef>
              <a:buFont typeface="Arial" panose="020B0604020202020204" pitchFamily="34" charset="0"/>
            </a:pPr>
            <a:r>
              <a:rPr lang="en-US" altLang="zh-CN" sz="1400" dirty="0">
                <a:solidFill>
                  <a:schemeClr val="tx1">
                    <a:lumMod val="65000"/>
                    <a:lumOff val="35000"/>
                  </a:schemeClr>
                </a:solidFill>
                <a:cs typeface="+mn-ea"/>
                <a:sym typeface="+mn-lt"/>
              </a:rPr>
              <a:t>基于管网水力模型,通过残差分析与多算法融合,精准定位泄漏位置并评估风险等级</a:t>
            </a:r>
            <a:endParaRPr lang="en-US" altLang="zh-CN" sz="1400" dirty="0">
              <a:solidFill>
                <a:schemeClr val="tx1">
                  <a:lumMod val="65000"/>
                  <a:lumOff val="35000"/>
                </a:schemeClr>
              </a:solidFill>
              <a:cs typeface="+mn-ea"/>
              <a:sym typeface="+mn-lt"/>
            </a:endParaRPr>
          </a:p>
          <a:p>
            <a:pPr algn="ctr">
              <a:lnSpc>
                <a:spcPct val="150000"/>
              </a:lnSpc>
              <a:spcBef>
                <a:spcPts val="0"/>
              </a:spcBef>
              <a:buFont typeface="Arial" panose="020B0604020202020204" pitchFamily="34" charset="0"/>
            </a:pPr>
            <a:endParaRPr lang="zh-CN" altLang="en-US" sz="800" dirty="0">
              <a:solidFill>
                <a:srgbClr val="A6A6A6"/>
              </a:solidFill>
              <a:cs typeface="+mn-ea"/>
              <a:sym typeface="+mn-lt"/>
            </a:endParaRPr>
          </a:p>
        </p:txBody>
      </p:sp>
      <p:grpSp>
        <p:nvGrpSpPr>
          <p:cNvPr id="11" name="Group 66"/>
          <p:cNvGrpSpPr/>
          <p:nvPr>
            <p:custDataLst>
              <p:tags r:id="rId12"/>
            </p:custDataLst>
          </p:nvPr>
        </p:nvGrpSpPr>
        <p:grpSpPr>
          <a:xfrm>
            <a:off x="3757295" y="2836866"/>
            <a:ext cx="511810" cy="407035"/>
            <a:chOff x="8340725" y="4748227"/>
            <a:chExt cx="246063" cy="176213"/>
          </a:xfrm>
          <a:solidFill>
            <a:srgbClr val="006665"/>
          </a:solidFill>
        </p:grpSpPr>
        <p:sp>
          <p:nvSpPr>
            <p:cNvPr id="60" name="Freeform 49"/>
            <p:cNvSpPr/>
            <p:nvPr>
              <p:custDataLst>
                <p:tags r:id="rId13"/>
              </p:custDataLst>
            </p:nvPr>
          </p:nvSpPr>
          <p:spPr bwMode="auto">
            <a:xfrm>
              <a:off x="8340725" y="4748227"/>
              <a:ext cx="138113" cy="176213"/>
            </a:xfrm>
            <a:custGeom>
              <a:avLst/>
              <a:gdLst/>
              <a:ahLst/>
              <a:cxnLst>
                <a:cxn ang="0">
                  <a:pos x="160" y="0"/>
                </a:cxn>
                <a:cxn ang="0">
                  <a:pos x="160" y="0"/>
                </a:cxn>
                <a:cxn ang="0">
                  <a:pos x="155" y="1"/>
                </a:cxn>
                <a:cxn ang="0">
                  <a:pos x="151" y="5"/>
                </a:cxn>
                <a:cxn ang="0">
                  <a:pos x="75" y="52"/>
                </a:cxn>
                <a:cxn ang="0">
                  <a:pos x="15" y="52"/>
                </a:cxn>
                <a:cxn ang="0">
                  <a:pos x="15" y="52"/>
                </a:cxn>
                <a:cxn ang="0">
                  <a:pos x="10" y="54"/>
                </a:cxn>
                <a:cxn ang="0">
                  <a:pos x="4" y="58"/>
                </a:cxn>
                <a:cxn ang="0">
                  <a:pos x="4" y="58"/>
                </a:cxn>
                <a:cxn ang="0">
                  <a:pos x="2" y="61"/>
                </a:cxn>
                <a:cxn ang="0">
                  <a:pos x="0" y="67"/>
                </a:cxn>
                <a:cxn ang="0">
                  <a:pos x="0" y="156"/>
                </a:cxn>
                <a:cxn ang="0">
                  <a:pos x="0" y="156"/>
                </a:cxn>
                <a:cxn ang="0">
                  <a:pos x="2" y="161"/>
                </a:cxn>
                <a:cxn ang="0">
                  <a:pos x="4" y="165"/>
                </a:cxn>
                <a:cxn ang="0">
                  <a:pos x="4" y="165"/>
                </a:cxn>
                <a:cxn ang="0">
                  <a:pos x="10" y="168"/>
                </a:cxn>
                <a:cxn ang="0">
                  <a:pos x="15" y="170"/>
                </a:cxn>
                <a:cxn ang="0">
                  <a:pos x="75" y="170"/>
                </a:cxn>
                <a:cxn ang="0">
                  <a:pos x="151" y="217"/>
                </a:cxn>
                <a:cxn ang="0">
                  <a:pos x="151" y="217"/>
                </a:cxn>
                <a:cxn ang="0">
                  <a:pos x="155" y="221"/>
                </a:cxn>
                <a:cxn ang="0">
                  <a:pos x="160" y="223"/>
                </a:cxn>
                <a:cxn ang="0">
                  <a:pos x="160" y="223"/>
                </a:cxn>
                <a:cxn ang="0">
                  <a:pos x="165" y="221"/>
                </a:cxn>
                <a:cxn ang="0">
                  <a:pos x="171" y="217"/>
                </a:cxn>
                <a:cxn ang="0">
                  <a:pos x="171" y="217"/>
                </a:cxn>
                <a:cxn ang="0">
                  <a:pos x="174" y="214"/>
                </a:cxn>
                <a:cxn ang="0">
                  <a:pos x="174" y="208"/>
                </a:cxn>
                <a:cxn ang="0">
                  <a:pos x="174" y="14"/>
                </a:cxn>
                <a:cxn ang="0">
                  <a:pos x="174" y="14"/>
                </a:cxn>
                <a:cxn ang="0">
                  <a:pos x="174" y="9"/>
                </a:cxn>
                <a:cxn ang="0">
                  <a:pos x="171" y="5"/>
                </a:cxn>
                <a:cxn ang="0">
                  <a:pos x="171" y="5"/>
                </a:cxn>
                <a:cxn ang="0">
                  <a:pos x="165" y="1"/>
                </a:cxn>
                <a:cxn ang="0">
                  <a:pos x="160" y="0"/>
                </a:cxn>
                <a:cxn ang="0">
                  <a:pos x="160" y="0"/>
                </a:cxn>
              </a:cxnLst>
              <a:rect l="0" t="0" r="r" b="b"/>
              <a:pathLst>
                <a:path w="174" h="223">
                  <a:moveTo>
                    <a:pt x="160" y="0"/>
                  </a:moveTo>
                  <a:lnTo>
                    <a:pt x="160" y="0"/>
                  </a:lnTo>
                  <a:lnTo>
                    <a:pt x="155" y="1"/>
                  </a:lnTo>
                  <a:lnTo>
                    <a:pt x="151" y="5"/>
                  </a:lnTo>
                  <a:lnTo>
                    <a:pt x="75" y="52"/>
                  </a:lnTo>
                  <a:lnTo>
                    <a:pt x="15" y="52"/>
                  </a:lnTo>
                  <a:lnTo>
                    <a:pt x="15" y="52"/>
                  </a:lnTo>
                  <a:lnTo>
                    <a:pt x="10" y="54"/>
                  </a:lnTo>
                  <a:lnTo>
                    <a:pt x="4" y="58"/>
                  </a:lnTo>
                  <a:lnTo>
                    <a:pt x="4" y="58"/>
                  </a:lnTo>
                  <a:lnTo>
                    <a:pt x="2" y="61"/>
                  </a:lnTo>
                  <a:lnTo>
                    <a:pt x="0" y="67"/>
                  </a:lnTo>
                  <a:lnTo>
                    <a:pt x="0" y="156"/>
                  </a:lnTo>
                  <a:lnTo>
                    <a:pt x="0" y="156"/>
                  </a:lnTo>
                  <a:lnTo>
                    <a:pt x="2" y="161"/>
                  </a:lnTo>
                  <a:lnTo>
                    <a:pt x="4" y="165"/>
                  </a:lnTo>
                  <a:lnTo>
                    <a:pt x="4" y="165"/>
                  </a:lnTo>
                  <a:lnTo>
                    <a:pt x="10" y="168"/>
                  </a:lnTo>
                  <a:lnTo>
                    <a:pt x="15" y="170"/>
                  </a:lnTo>
                  <a:lnTo>
                    <a:pt x="75" y="170"/>
                  </a:lnTo>
                  <a:lnTo>
                    <a:pt x="151" y="217"/>
                  </a:lnTo>
                  <a:lnTo>
                    <a:pt x="151" y="217"/>
                  </a:lnTo>
                  <a:lnTo>
                    <a:pt x="155" y="221"/>
                  </a:lnTo>
                  <a:lnTo>
                    <a:pt x="160" y="223"/>
                  </a:lnTo>
                  <a:lnTo>
                    <a:pt x="160" y="223"/>
                  </a:lnTo>
                  <a:lnTo>
                    <a:pt x="165" y="221"/>
                  </a:lnTo>
                  <a:lnTo>
                    <a:pt x="171" y="217"/>
                  </a:lnTo>
                  <a:lnTo>
                    <a:pt x="171" y="217"/>
                  </a:lnTo>
                  <a:lnTo>
                    <a:pt x="174" y="214"/>
                  </a:lnTo>
                  <a:lnTo>
                    <a:pt x="174" y="208"/>
                  </a:lnTo>
                  <a:lnTo>
                    <a:pt x="174" y="14"/>
                  </a:lnTo>
                  <a:lnTo>
                    <a:pt x="174" y="14"/>
                  </a:lnTo>
                  <a:lnTo>
                    <a:pt x="174" y="9"/>
                  </a:lnTo>
                  <a:lnTo>
                    <a:pt x="171" y="5"/>
                  </a:lnTo>
                  <a:lnTo>
                    <a:pt x="171" y="5"/>
                  </a:lnTo>
                  <a:lnTo>
                    <a:pt x="165" y="1"/>
                  </a:lnTo>
                  <a:lnTo>
                    <a:pt x="160" y="0"/>
                  </a:lnTo>
                  <a:lnTo>
                    <a:pt x="160" y="0"/>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cs typeface="+mn-ea"/>
                <a:sym typeface="+mn-lt"/>
              </a:endParaRPr>
            </a:p>
          </p:txBody>
        </p:sp>
        <p:sp>
          <p:nvSpPr>
            <p:cNvPr id="61" name="Freeform 50"/>
            <p:cNvSpPr/>
            <p:nvPr>
              <p:custDataLst>
                <p:tags r:id="rId14"/>
              </p:custDataLst>
            </p:nvPr>
          </p:nvSpPr>
          <p:spPr bwMode="auto">
            <a:xfrm>
              <a:off x="8496300" y="4792677"/>
              <a:ext cx="44450" cy="87313"/>
            </a:xfrm>
            <a:custGeom>
              <a:avLst/>
              <a:gdLst/>
              <a:ahLst/>
              <a:cxnLst>
                <a:cxn ang="0">
                  <a:pos x="46" y="87"/>
                </a:cxn>
                <a:cxn ang="0">
                  <a:pos x="53" y="72"/>
                </a:cxn>
                <a:cxn ang="0">
                  <a:pos x="56" y="56"/>
                </a:cxn>
                <a:cxn ang="0">
                  <a:pos x="55" y="47"/>
                </a:cxn>
                <a:cxn ang="0">
                  <a:pos x="51" y="31"/>
                </a:cxn>
                <a:cxn ang="0">
                  <a:pos x="46" y="23"/>
                </a:cxn>
                <a:cxn ang="0">
                  <a:pos x="35" y="11"/>
                </a:cxn>
                <a:cxn ang="0">
                  <a:pos x="20" y="2"/>
                </a:cxn>
                <a:cxn ang="0">
                  <a:pos x="15" y="0"/>
                </a:cxn>
                <a:cxn ang="0">
                  <a:pos x="9" y="2"/>
                </a:cxn>
                <a:cxn ang="0">
                  <a:pos x="4" y="5"/>
                </a:cxn>
                <a:cxn ang="0">
                  <a:pos x="0" y="14"/>
                </a:cxn>
                <a:cxn ang="0">
                  <a:pos x="0" y="20"/>
                </a:cxn>
                <a:cxn ang="0">
                  <a:pos x="2" y="23"/>
                </a:cxn>
                <a:cxn ang="0">
                  <a:pos x="9" y="29"/>
                </a:cxn>
                <a:cxn ang="0">
                  <a:pos x="17" y="34"/>
                </a:cxn>
                <a:cxn ang="0">
                  <a:pos x="24" y="42"/>
                </a:cxn>
                <a:cxn ang="0">
                  <a:pos x="26" y="49"/>
                </a:cxn>
                <a:cxn ang="0">
                  <a:pos x="27" y="56"/>
                </a:cxn>
                <a:cxn ang="0">
                  <a:pos x="24" y="69"/>
                </a:cxn>
                <a:cxn ang="0">
                  <a:pos x="20" y="72"/>
                </a:cxn>
                <a:cxn ang="0">
                  <a:pos x="17" y="76"/>
                </a:cxn>
                <a:cxn ang="0">
                  <a:pos x="9" y="81"/>
                </a:cxn>
                <a:cxn ang="0">
                  <a:pos x="2" y="87"/>
                </a:cxn>
                <a:cxn ang="0">
                  <a:pos x="0" y="96"/>
                </a:cxn>
                <a:cxn ang="0">
                  <a:pos x="2" y="101"/>
                </a:cxn>
                <a:cxn ang="0">
                  <a:pos x="4" y="105"/>
                </a:cxn>
                <a:cxn ang="0">
                  <a:pos x="15" y="110"/>
                </a:cxn>
                <a:cxn ang="0">
                  <a:pos x="20" y="109"/>
                </a:cxn>
                <a:cxn ang="0">
                  <a:pos x="27" y="105"/>
                </a:cxn>
                <a:cxn ang="0">
                  <a:pos x="40" y="94"/>
                </a:cxn>
                <a:cxn ang="0">
                  <a:pos x="46" y="87"/>
                </a:cxn>
              </a:cxnLst>
              <a:rect l="0" t="0" r="r" b="b"/>
              <a:pathLst>
                <a:path w="56" h="110">
                  <a:moveTo>
                    <a:pt x="46" y="87"/>
                  </a:moveTo>
                  <a:lnTo>
                    <a:pt x="46" y="87"/>
                  </a:lnTo>
                  <a:lnTo>
                    <a:pt x="51" y="80"/>
                  </a:lnTo>
                  <a:lnTo>
                    <a:pt x="53" y="72"/>
                  </a:lnTo>
                  <a:lnTo>
                    <a:pt x="55" y="63"/>
                  </a:lnTo>
                  <a:lnTo>
                    <a:pt x="56" y="56"/>
                  </a:lnTo>
                  <a:lnTo>
                    <a:pt x="56" y="56"/>
                  </a:lnTo>
                  <a:lnTo>
                    <a:pt x="55" y="47"/>
                  </a:lnTo>
                  <a:lnTo>
                    <a:pt x="53" y="38"/>
                  </a:lnTo>
                  <a:lnTo>
                    <a:pt x="51" y="31"/>
                  </a:lnTo>
                  <a:lnTo>
                    <a:pt x="46" y="23"/>
                  </a:lnTo>
                  <a:lnTo>
                    <a:pt x="46" y="23"/>
                  </a:lnTo>
                  <a:lnTo>
                    <a:pt x="40" y="16"/>
                  </a:lnTo>
                  <a:lnTo>
                    <a:pt x="35" y="11"/>
                  </a:lnTo>
                  <a:lnTo>
                    <a:pt x="27" y="5"/>
                  </a:lnTo>
                  <a:lnTo>
                    <a:pt x="20" y="2"/>
                  </a:lnTo>
                  <a:lnTo>
                    <a:pt x="20" y="2"/>
                  </a:lnTo>
                  <a:lnTo>
                    <a:pt x="15" y="0"/>
                  </a:lnTo>
                  <a:lnTo>
                    <a:pt x="15" y="0"/>
                  </a:lnTo>
                  <a:lnTo>
                    <a:pt x="9" y="2"/>
                  </a:lnTo>
                  <a:lnTo>
                    <a:pt x="4" y="5"/>
                  </a:lnTo>
                  <a:lnTo>
                    <a:pt x="4" y="5"/>
                  </a:lnTo>
                  <a:lnTo>
                    <a:pt x="2" y="9"/>
                  </a:lnTo>
                  <a:lnTo>
                    <a:pt x="0" y="14"/>
                  </a:lnTo>
                  <a:lnTo>
                    <a:pt x="0" y="14"/>
                  </a:lnTo>
                  <a:lnTo>
                    <a:pt x="0" y="20"/>
                  </a:lnTo>
                  <a:lnTo>
                    <a:pt x="2" y="23"/>
                  </a:lnTo>
                  <a:lnTo>
                    <a:pt x="2" y="23"/>
                  </a:lnTo>
                  <a:lnTo>
                    <a:pt x="9" y="29"/>
                  </a:lnTo>
                  <a:lnTo>
                    <a:pt x="9" y="29"/>
                  </a:lnTo>
                  <a:lnTo>
                    <a:pt x="17" y="34"/>
                  </a:lnTo>
                  <a:lnTo>
                    <a:pt x="17" y="34"/>
                  </a:lnTo>
                  <a:lnTo>
                    <a:pt x="20" y="38"/>
                  </a:lnTo>
                  <a:lnTo>
                    <a:pt x="24" y="42"/>
                  </a:lnTo>
                  <a:lnTo>
                    <a:pt x="24" y="42"/>
                  </a:lnTo>
                  <a:lnTo>
                    <a:pt x="26" y="49"/>
                  </a:lnTo>
                  <a:lnTo>
                    <a:pt x="27" y="56"/>
                  </a:lnTo>
                  <a:lnTo>
                    <a:pt x="27" y="56"/>
                  </a:lnTo>
                  <a:lnTo>
                    <a:pt x="26" y="62"/>
                  </a:lnTo>
                  <a:lnTo>
                    <a:pt x="24" y="69"/>
                  </a:lnTo>
                  <a:lnTo>
                    <a:pt x="24" y="69"/>
                  </a:lnTo>
                  <a:lnTo>
                    <a:pt x="20" y="72"/>
                  </a:lnTo>
                  <a:lnTo>
                    <a:pt x="17" y="76"/>
                  </a:lnTo>
                  <a:lnTo>
                    <a:pt x="17" y="76"/>
                  </a:lnTo>
                  <a:lnTo>
                    <a:pt x="9" y="81"/>
                  </a:lnTo>
                  <a:lnTo>
                    <a:pt x="9" y="81"/>
                  </a:lnTo>
                  <a:lnTo>
                    <a:pt x="2" y="87"/>
                  </a:lnTo>
                  <a:lnTo>
                    <a:pt x="2" y="87"/>
                  </a:lnTo>
                  <a:lnTo>
                    <a:pt x="0" y="91"/>
                  </a:lnTo>
                  <a:lnTo>
                    <a:pt x="0" y="96"/>
                  </a:lnTo>
                  <a:lnTo>
                    <a:pt x="0" y="96"/>
                  </a:lnTo>
                  <a:lnTo>
                    <a:pt x="2" y="101"/>
                  </a:lnTo>
                  <a:lnTo>
                    <a:pt x="4" y="105"/>
                  </a:lnTo>
                  <a:lnTo>
                    <a:pt x="4" y="105"/>
                  </a:lnTo>
                  <a:lnTo>
                    <a:pt x="9" y="109"/>
                  </a:lnTo>
                  <a:lnTo>
                    <a:pt x="15" y="110"/>
                  </a:lnTo>
                  <a:lnTo>
                    <a:pt x="15" y="110"/>
                  </a:lnTo>
                  <a:lnTo>
                    <a:pt x="20" y="109"/>
                  </a:lnTo>
                  <a:lnTo>
                    <a:pt x="20" y="109"/>
                  </a:lnTo>
                  <a:lnTo>
                    <a:pt x="27" y="105"/>
                  </a:lnTo>
                  <a:lnTo>
                    <a:pt x="35" y="100"/>
                  </a:lnTo>
                  <a:lnTo>
                    <a:pt x="40" y="94"/>
                  </a:lnTo>
                  <a:lnTo>
                    <a:pt x="46" y="87"/>
                  </a:lnTo>
                  <a:lnTo>
                    <a:pt x="46" y="87"/>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cs typeface="+mn-ea"/>
                <a:sym typeface="+mn-lt"/>
              </a:endParaRPr>
            </a:p>
          </p:txBody>
        </p:sp>
        <p:sp>
          <p:nvSpPr>
            <p:cNvPr id="62" name="Freeform 51"/>
            <p:cNvSpPr/>
            <p:nvPr>
              <p:custDataLst>
                <p:tags r:id="rId15"/>
              </p:custDataLst>
            </p:nvPr>
          </p:nvSpPr>
          <p:spPr bwMode="auto">
            <a:xfrm>
              <a:off x="8515350" y="4751402"/>
              <a:ext cx="71438" cy="171450"/>
            </a:xfrm>
            <a:custGeom>
              <a:avLst/>
              <a:gdLst/>
              <a:ahLst/>
              <a:cxnLst>
                <a:cxn ang="0">
                  <a:pos x="20" y="2"/>
                </a:cxn>
                <a:cxn ang="0">
                  <a:pos x="14" y="0"/>
                </a:cxn>
                <a:cxn ang="0">
                  <a:pos x="3" y="4"/>
                </a:cxn>
                <a:cxn ang="0">
                  <a:pos x="0" y="9"/>
                </a:cxn>
                <a:cxn ang="0">
                  <a:pos x="0" y="15"/>
                </a:cxn>
                <a:cxn ang="0">
                  <a:pos x="2" y="22"/>
                </a:cxn>
                <a:cxn ang="0">
                  <a:pos x="7" y="27"/>
                </a:cxn>
                <a:cxn ang="0">
                  <a:pos x="25" y="38"/>
                </a:cxn>
                <a:cxn ang="0">
                  <a:pos x="32" y="44"/>
                </a:cxn>
                <a:cxn ang="0">
                  <a:pos x="47" y="60"/>
                </a:cxn>
                <a:cxn ang="0">
                  <a:pos x="51" y="69"/>
                </a:cxn>
                <a:cxn ang="0">
                  <a:pos x="58" y="87"/>
                </a:cxn>
                <a:cxn ang="0">
                  <a:pos x="61" y="109"/>
                </a:cxn>
                <a:cxn ang="0">
                  <a:pos x="60" y="118"/>
                </a:cxn>
                <a:cxn ang="0">
                  <a:pos x="56" y="138"/>
                </a:cxn>
                <a:cxn ang="0">
                  <a:pos x="51" y="147"/>
                </a:cxn>
                <a:cxn ang="0">
                  <a:pos x="40" y="165"/>
                </a:cxn>
                <a:cxn ang="0">
                  <a:pos x="25" y="178"/>
                </a:cxn>
                <a:cxn ang="0">
                  <a:pos x="7" y="189"/>
                </a:cxn>
                <a:cxn ang="0">
                  <a:pos x="3" y="191"/>
                </a:cxn>
                <a:cxn ang="0">
                  <a:pos x="0" y="198"/>
                </a:cxn>
                <a:cxn ang="0">
                  <a:pos x="0" y="202"/>
                </a:cxn>
                <a:cxn ang="0">
                  <a:pos x="3" y="212"/>
                </a:cxn>
                <a:cxn ang="0">
                  <a:pos x="9" y="216"/>
                </a:cxn>
                <a:cxn ang="0">
                  <a:pos x="14" y="216"/>
                </a:cxn>
                <a:cxn ang="0">
                  <a:pos x="20" y="214"/>
                </a:cxn>
                <a:cxn ang="0">
                  <a:pos x="49" y="198"/>
                </a:cxn>
                <a:cxn ang="0">
                  <a:pos x="71" y="173"/>
                </a:cxn>
                <a:cxn ang="0">
                  <a:pos x="80" y="158"/>
                </a:cxn>
                <a:cxn ang="0">
                  <a:pos x="89" y="125"/>
                </a:cxn>
                <a:cxn ang="0">
                  <a:pos x="90" y="109"/>
                </a:cxn>
                <a:cxn ang="0">
                  <a:pos x="85" y="75"/>
                </a:cxn>
                <a:cxn ang="0">
                  <a:pos x="71" y="44"/>
                </a:cxn>
                <a:cxn ang="0">
                  <a:pos x="60" y="31"/>
                </a:cxn>
                <a:cxn ang="0">
                  <a:pos x="34" y="9"/>
                </a:cxn>
                <a:cxn ang="0">
                  <a:pos x="20" y="2"/>
                </a:cxn>
              </a:cxnLst>
              <a:rect l="0" t="0" r="r" b="b"/>
              <a:pathLst>
                <a:path w="90" h="216">
                  <a:moveTo>
                    <a:pt x="20" y="2"/>
                  </a:moveTo>
                  <a:lnTo>
                    <a:pt x="20" y="2"/>
                  </a:lnTo>
                  <a:lnTo>
                    <a:pt x="14" y="0"/>
                  </a:lnTo>
                  <a:lnTo>
                    <a:pt x="14" y="0"/>
                  </a:lnTo>
                  <a:lnTo>
                    <a:pt x="7" y="2"/>
                  </a:lnTo>
                  <a:lnTo>
                    <a:pt x="3" y="4"/>
                  </a:lnTo>
                  <a:lnTo>
                    <a:pt x="3" y="4"/>
                  </a:lnTo>
                  <a:lnTo>
                    <a:pt x="0" y="9"/>
                  </a:lnTo>
                  <a:lnTo>
                    <a:pt x="0" y="15"/>
                  </a:lnTo>
                  <a:lnTo>
                    <a:pt x="0" y="15"/>
                  </a:lnTo>
                  <a:lnTo>
                    <a:pt x="0" y="18"/>
                  </a:lnTo>
                  <a:lnTo>
                    <a:pt x="2" y="22"/>
                  </a:lnTo>
                  <a:lnTo>
                    <a:pt x="3" y="26"/>
                  </a:lnTo>
                  <a:lnTo>
                    <a:pt x="7" y="27"/>
                  </a:lnTo>
                  <a:lnTo>
                    <a:pt x="7" y="27"/>
                  </a:lnTo>
                  <a:lnTo>
                    <a:pt x="25" y="38"/>
                  </a:lnTo>
                  <a:lnTo>
                    <a:pt x="25" y="38"/>
                  </a:lnTo>
                  <a:lnTo>
                    <a:pt x="32" y="44"/>
                  </a:lnTo>
                  <a:lnTo>
                    <a:pt x="40" y="51"/>
                  </a:lnTo>
                  <a:lnTo>
                    <a:pt x="47" y="60"/>
                  </a:lnTo>
                  <a:lnTo>
                    <a:pt x="51" y="69"/>
                  </a:lnTo>
                  <a:lnTo>
                    <a:pt x="51" y="69"/>
                  </a:lnTo>
                  <a:lnTo>
                    <a:pt x="56" y="78"/>
                  </a:lnTo>
                  <a:lnTo>
                    <a:pt x="58" y="87"/>
                  </a:lnTo>
                  <a:lnTo>
                    <a:pt x="60" y="98"/>
                  </a:lnTo>
                  <a:lnTo>
                    <a:pt x="61" y="109"/>
                  </a:lnTo>
                  <a:lnTo>
                    <a:pt x="61" y="109"/>
                  </a:lnTo>
                  <a:lnTo>
                    <a:pt x="60" y="118"/>
                  </a:lnTo>
                  <a:lnTo>
                    <a:pt x="58" y="129"/>
                  </a:lnTo>
                  <a:lnTo>
                    <a:pt x="56" y="138"/>
                  </a:lnTo>
                  <a:lnTo>
                    <a:pt x="51" y="147"/>
                  </a:lnTo>
                  <a:lnTo>
                    <a:pt x="51" y="147"/>
                  </a:lnTo>
                  <a:lnTo>
                    <a:pt x="47" y="156"/>
                  </a:lnTo>
                  <a:lnTo>
                    <a:pt x="40" y="165"/>
                  </a:lnTo>
                  <a:lnTo>
                    <a:pt x="32" y="173"/>
                  </a:lnTo>
                  <a:lnTo>
                    <a:pt x="25" y="178"/>
                  </a:lnTo>
                  <a:lnTo>
                    <a:pt x="25" y="178"/>
                  </a:lnTo>
                  <a:lnTo>
                    <a:pt x="7" y="189"/>
                  </a:lnTo>
                  <a:lnTo>
                    <a:pt x="7" y="189"/>
                  </a:lnTo>
                  <a:lnTo>
                    <a:pt x="3" y="191"/>
                  </a:lnTo>
                  <a:lnTo>
                    <a:pt x="2" y="194"/>
                  </a:lnTo>
                  <a:lnTo>
                    <a:pt x="0" y="198"/>
                  </a:lnTo>
                  <a:lnTo>
                    <a:pt x="0" y="202"/>
                  </a:lnTo>
                  <a:lnTo>
                    <a:pt x="0" y="202"/>
                  </a:lnTo>
                  <a:lnTo>
                    <a:pt x="0" y="207"/>
                  </a:lnTo>
                  <a:lnTo>
                    <a:pt x="3" y="212"/>
                  </a:lnTo>
                  <a:lnTo>
                    <a:pt x="3" y="212"/>
                  </a:lnTo>
                  <a:lnTo>
                    <a:pt x="9" y="216"/>
                  </a:lnTo>
                  <a:lnTo>
                    <a:pt x="14" y="216"/>
                  </a:lnTo>
                  <a:lnTo>
                    <a:pt x="14" y="216"/>
                  </a:lnTo>
                  <a:lnTo>
                    <a:pt x="20" y="214"/>
                  </a:lnTo>
                  <a:lnTo>
                    <a:pt x="20" y="214"/>
                  </a:lnTo>
                  <a:lnTo>
                    <a:pt x="34" y="207"/>
                  </a:lnTo>
                  <a:lnTo>
                    <a:pt x="49" y="198"/>
                  </a:lnTo>
                  <a:lnTo>
                    <a:pt x="60" y="185"/>
                  </a:lnTo>
                  <a:lnTo>
                    <a:pt x="71" y="173"/>
                  </a:lnTo>
                  <a:lnTo>
                    <a:pt x="71" y="173"/>
                  </a:lnTo>
                  <a:lnTo>
                    <a:pt x="80" y="158"/>
                  </a:lnTo>
                  <a:lnTo>
                    <a:pt x="85" y="142"/>
                  </a:lnTo>
                  <a:lnTo>
                    <a:pt x="89" y="125"/>
                  </a:lnTo>
                  <a:lnTo>
                    <a:pt x="90" y="109"/>
                  </a:lnTo>
                  <a:lnTo>
                    <a:pt x="90" y="109"/>
                  </a:lnTo>
                  <a:lnTo>
                    <a:pt x="89" y="91"/>
                  </a:lnTo>
                  <a:lnTo>
                    <a:pt x="85" y="75"/>
                  </a:lnTo>
                  <a:lnTo>
                    <a:pt x="80" y="58"/>
                  </a:lnTo>
                  <a:lnTo>
                    <a:pt x="71" y="44"/>
                  </a:lnTo>
                  <a:lnTo>
                    <a:pt x="71" y="44"/>
                  </a:lnTo>
                  <a:lnTo>
                    <a:pt x="60" y="31"/>
                  </a:lnTo>
                  <a:lnTo>
                    <a:pt x="49" y="18"/>
                  </a:lnTo>
                  <a:lnTo>
                    <a:pt x="34" y="9"/>
                  </a:lnTo>
                  <a:lnTo>
                    <a:pt x="20" y="2"/>
                  </a:lnTo>
                  <a:lnTo>
                    <a:pt x="20" y="2"/>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cs typeface="+mn-ea"/>
                <a:sym typeface="+mn-lt"/>
              </a:endParaRPr>
            </a:p>
          </p:txBody>
        </p:sp>
      </p:grpSp>
      <p:grpSp>
        <p:nvGrpSpPr>
          <p:cNvPr id="69654" name="Group 41"/>
          <p:cNvGrpSpPr/>
          <p:nvPr>
            <p:custDataLst>
              <p:tags r:id="rId16"/>
            </p:custDataLst>
          </p:nvPr>
        </p:nvGrpSpPr>
        <p:grpSpPr>
          <a:xfrm>
            <a:off x="5168900" y="3240726"/>
            <a:ext cx="1948180" cy="753110"/>
            <a:chOff x="3714744" y="2214560"/>
            <a:chExt cx="1643074" cy="571504"/>
          </a:xfrm>
          <a:solidFill>
            <a:srgbClr val="009899"/>
          </a:solidFill>
        </p:grpSpPr>
        <p:sp>
          <p:nvSpPr>
            <p:cNvPr id="32" name="Rectangle 31"/>
            <p:cNvSpPr/>
            <p:nvPr>
              <p:custDataLst>
                <p:tags r:id="rId17"/>
              </p:custDataLst>
            </p:nvPr>
          </p:nvSpPr>
          <p:spPr>
            <a:xfrm>
              <a:off x="3714744" y="2428874"/>
              <a:ext cx="1643074" cy="357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sp>
          <p:nvSpPr>
            <p:cNvPr id="37" name="Rectangle 36"/>
            <p:cNvSpPr/>
            <p:nvPr>
              <p:custDataLst>
                <p:tags r:id="rId18"/>
              </p:custDataLst>
            </p:nvPr>
          </p:nvSpPr>
          <p:spPr>
            <a:xfrm>
              <a:off x="5143504" y="2214560"/>
              <a:ext cx="214314" cy="214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grpSp>
      <p:sp>
        <p:nvSpPr>
          <p:cNvPr id="69655" name="Rectangle 46"/>
          <p:cNvSpPr/>
          <p:nvPr>
            <p:custDataLst>
              <p:tags r:id="rId19"/>
            </p:custDataLst>
          </p:nvPr>
        </p:nvSpPr>
        <p:spPr>
          <a:xfrm>
            <a:off x="5497195" y="3574736"/>
            <a:ext cx="1290955" cy="337185"/>
          </a:xfrm>
          <a:prstGeom prst="rect">
            <a:avLst/>
          </a:prstGeom>
          <a:noFill/>
          <a:ln w="9525">
            <a:noFill/>
          </a:ln>
        </p:spPr>
        <p:txBody>
          <a:bodyPr wrap="square">
            <a:spAutoFit/>
          </a:bodyPr>
          <a:lstStyle/>
          <a:p>
            <a:pPr algn="ctr"/>
            <a:r>
              <a:rPr lang="zh-CN" altLang="en-US" sz="1600" dirty="0">
                <a:solidFill>
                  <a:schemeClr val="bg1"/>
                </a:solidFill>
                <a:cs typeface="+mn-ea"/>
                <a:sym typeface="+mn-lt"/>
              </a:rPr>
              <a:t>协同处置</a:t>
            </a:r>
            <a:endParaRPr lang="zh-CN" altLang="en-US" sz="1600" dirty="0">
              <a:solidFill>
                <a:schemeClr val="bg1"/>
              </a:solidFill>
              <a:cs typeface="+mn-ea"/>
              <a:sym typeface="+mn-lt"/>
            </a:endParaRPr>
          </a:p>
        </p:txBody>
      </p:sp>
      <p:sp>
        <p:nvSpPr>
          <p:cNvPr id="52" name="Rectangle 51"/>
          <p:cNvSpPr/>
          <p:nvPr>
            <p:custDataLst>
              <p:tags r:id="rId20"/>
            </p:custDataLst>
          </p:nvPr>
        </p:nvSpPr>
        <p:spPr>
          <a:xfrm>
            <a:off x="4990465" y="1833880"/>
            <a:ext cx="1980565" cy="1568450"/>
          </a:xfrm>
          <a:prstGeom prst="rect">
            <a:avLst/>
          </a:prstGeom>
        </p:spPr>
        <p:txBody>
          <a:bodyPr wrap="square">
            <a:spAutoFit/>
          </a:bodyPr>
          <a:lstStyle/>
          <a:p>
            <a:pPr algn="ctr">
              <a:lnSpc>
                <a:spcPct val="150000"/>
              </a:lnSpc>
              <a:spcBef>
                <a:spcPts val="0"/>
              </a:spcBef>
              <a:buFont typeface="Arial" panose="020B0604020202020204" pitchFamily="34" charset="0"/>
            </a:pPr>
            <a:r>
              <a:rPr lang="en-US" altLang="zh-CN" sz="1400" dirty="0">
                <a:solidFill>
                  <a:schemeClr val="tx1">
                    <a:lumMod val="65000"/>
                    <a:lumOff val="35000"/>
                  </a:schemeClr>
                </a:solidFill>
                <a:cs typeface="+mn-ea"/>
                <a:sym typeface="+mn-ea"/>
              </a:rPr>
              <a:t>分级告警机制、数字化工单自动分派、全程可追溯处置记录,实现应急响应全周期管理</a:t>
            </a:r>
            <a:endParaRPr lang="en-US" altLang="zh-CN" sz="1400" dirty="0">
              <a:solidFill>
                <a:schemeClr val="tx1">
                  <a:lumMod val="65000"/>
                  <a:lumOff val="35000"/>
                </a:schemeClr>
              </a:solidFill>
              <a:cs typeface="+mn-ea"/>
            </a:endParaRPr>
          </a:p>
          <a:p>
            <a:pPr algn="ctr">
              <a:lnSpc>
                <a:spcPct val="150000"/>
              </a:lnSpc>
              <a:spcBef>
                <a:spcPts val="0"/>
              </a:spcBef>
              <a:buFont typeface="Arial" panose="020B0604020202020204" pitchFamily="34" charset="0"/>
            </a:pPr>
            <a:endParaRPr lang="id-ID" altLang="x-none" sz="800" dirty="0">
              <a:solidFill>
                <a:srgbClr val="A6A6A6"/>
              </a:solidFill>
              <a:cs typeface="+mn-ea"/>
              <a:sym typeface="+mn-lt"/>
            </a:endParaRPr>
          </a:p>
        </p:txBody>
      </p:sp>
      <p:sp>
        <p:nvSpPr>
          <p:cNvPr id="64" name="Freeform 59"/>
          <p:cNvSpPr>
            <a:spLocks noEditPoints="1"/>
          </p:cNvSpPr>
          <p:nvPr>
            <p:custDataLst>
              <p:tags r:id="rId21"/>
            </p:custDataLst>
          </p:nvPr>
        </p:nvSpPr>
        <p:spPr bwMode="auto">
          <a:xfrm>
            <a:off x="5859780" y="4276411"/>
            <a:ext cx="471805" cy="524510"/>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rgbClr val="009899"/>
          </a:solidFill>
          <a:ln w="9525">
            <a:noFill/>
            <a:round/>
          </a:ln>
        </p:spPr>
        <p:txBody>
          <a:bodyPr vert="horz" wrap="square" lIns="91440" tIns="45720" rIns="91440" bIns="45720" numCol="1" anchor="t" anchorCtr="0" compatLnSpc="1"/>
          <a:lstStyle/>
          <a:p>
            <a:endParaRPr dirty="0">
              <a:cs typeface="+mn-ea"/>
              <a:sym typeface="+mn-lt"/>
            </a:endParaRPr>
          </a:p>
        </p:txBody>
      </p:sp>
      <p:grpSp>
        <p:nvGrpSpPr>
          <p:cNvPr id="69648" name="Group 39"/>
          <p:cNvGrpSpPr/>
          <p:nvPr>
            <p:custDataLst>
              <p:tags r:id="rId22"/>
            </p:custDataLst>
          </p:nvPr>
        </p:nvGrpSpPr>
        <p:grpSpPr>
          <a:xfrm>
            <a:off x="9065260" y="3240726"/>
            <a:ext cx="1948180" cy="753110"/>
            <a:chOff x="7000892" y="2214560"/>
            <a:chExt cx="1643074" cy="571504"/>
          </a:xfrm>
          <a:solidFill>
            <a:srgbClr val="009899"/>
          </a:solidFill>
        </p:grpSpPr>
        <p:sp>
          <p:nvSpPr>
            <p:cNvPr id="30" name="Rectangle 29"/>
            <p:cNvSpPr/>
            <p:nvPr>
              <p:custDataLst>
                <p:tags r:id="rId23"/>
              </p:custDataLst>
            </p:nvPr>
          </p:nvSpPr>
          <p:spPr>
            <a:xfrm>
              <a:off x="7000892" y="2428874"/>
              <a:ext cx="1643074" cy="357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sp>
          <p:nvSpPr>
            <p:cNvPr id="39" name="Rectangle 38"/>
            <p:cNvSpPr/>
            <p:nvPr>
              <p:custDataLst>
                <p:tags r:id="rId24"/>
              </p:custDataLst>
            </p:nvPr>
          </p:nvSpPr>
          <p:spPr>
            <a:xfrm>
              <a:off x="8429652" y="2214560"/>
              <a:ext cx="214314" cy="214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grpSp>
      <p:sp>
        <p:nvSpPr>
          <p:cNvPr id="69649" name="Rectangle 48"/>
          <p:cNvSpPr/>
          <p:nvPr>
            <p:custDataLst>
              <p:tags r:id="rId25"/>
            </p:custDataLst>
          </p:nvPr>
        </p:nvSpPr>
        <p:spPr>
          <a:xfrm>
            <a:off x="9394190" y="3573466"/>
            <a:ext cx="1290955" cy="337185"/>
          </a:xfrm>
          <a:prstGeom prst="rect">
            <a:avLst/>
          </a:prstGeom>
          <a:noFill/>
          <a:ln w="9525">
            <a:noFill/>
          </a:ln>
        </p:spPr>
        <p:txBody>
          <a:bodyPr wrap="square">
            <a:spAutoFit/>
          </a:bodyPr>
          <a:lstStyle/>
          <a:p>
            <a:pPr algn="ctr"/>
            <a:r>
              <a:rPr lang="zh-CN" altLang="en-US" sz="1600" dirty="0">
                <a:solidFill>
                  <a:schemeClr val="bg1"/>
                </a:solidFill>
                <a:cs typeface="+mn-ea"/>
                <a:sym typeface="+mn-lt"/>
              </a:rPr>
              <a:t>用户服务</a:t>
            </a:r>
            <a:endParaRPr lang="zh-CN" altLang="en-US" sz="1600" dirty="0">
              <a:solidFill>
                <a:schemeClr val="bg1"/>
              </a:solidFill>
              <a:cs typeface="+mn-ea"/>
              <a:sym typeface="+mn-lt"/>
            </a:endParaRPr>
          </a:p>
        </p:txBody>
      </p:sp>
      <p:sp>
        <p:nvSpPr>
          <p:cNvPr id="54" name="Rectangle 53"/>
          <p:cNvSpPr/>
          <p:nvPr>
            <p:custDataLst>
              <p:tags r:id="rId26"/>
            </p:custDataLst>
          </p:nvPr>
        </p:nvSpPr>
        <p:spPr>
          <a:xfrm>
            <a:off x="8934450" y="2073275"/>
            <a:ext cx="1969135" cy="1568450"/>
          </a:xfrm>
          <a:prstGeom prst="rect">
            <a:avLst/>
          </a:prstGeom>
        </p:spPr>
        <p:txBody>
          <a:bodyPr wrap="square">
            <a:spAutoFit/>
          </a:bodyPr>
          <a:lstStyle/>
          <a:p>
            <a:pPr algn="ctr">
              <a:lnSpc>
                <a:spcPct val="150000"/>
              </a:lnSpc>
              <a:spcBef>
                <a:spcPts val="0"/>
              </a:spcBef>
              <a:buFont typeface="Arial" panose="020B0604020202020204" pitchFamily="34" charset="0"/>
            </a:pPr>
            <a:r>
              <a:rPr lang="en-US" altLang="zh-CN" sz="1400" dirty="0">
                <a:solidFill>
                  <a:schemeClr val="tx1">
                    <a:lumMod val="65000"/>
                    <a:lumOff val="35000"/>
                  </a:schemeClr>
                </a:solidFill>
                <a:cs typeface="+mn-ea"/>
                <a:sym typeface="+mn-ea"/>
              </a:rPr>
              <a:t>专业用户权限管理后台+居民轻量化小程序,实现专业管理与公众参与有机结合</a:t>
            </a:r>
            <a:endParaRPr lang="en-US" altLang="zh-CN" sz="1400" dirty="0">
              <a:solidFill>
                <a:schemeClr val="tx1">
                  <a:lumMod val="65000"/>
                  <a:lumOff val="35000"/>
                </a:schemeClr>
              </a:solidFill>
              <a:cs typeface="+mn-ea"/>
            </a:endParaRPr>
          </a:p>
          <a:p>
            <a:pPr algn="ctr">
              <a:lnSpc>
                <a:spcPct val="150000"/>
              </a:lnSpc>
              <a:spcBef>
                <a:spcPts val="0"/>
              </a:spcBef>
              <a:buFont typeface="Arial" panose="020B0604020202020204" pitchFamily="34" charset="0"/>
            </a:pPr>
            <a:endParaRPr lang="id-ID" altLang="x-none" sz="800" dirty="0">
              <a:solidFill>
                <a:srgbClr val="A6A6A6"/>
              </a:solidFill>
              <a:cs typeface="+mn-ea"/>
              <a:sym typeface="+mn-lt"/>
            </a:endParaRPr>
          </a:p>
        </p:txBody>
      </p:sp>
      <p:sp>
        <p:nvSpPr>
          <p:cNvPr id="65" name="Freeform 60"/>
          <p:cNvSpPr>
            <a:spLocks noEditPoints="1"/>
          </p:cNvSpPr>
          <p:nvPr>
            <p:custDataLst>
              <p:tags r:id="rId27"/>
            </p:custDataLst>
          </p:nvPr>
        </p:nvSpPr>
        <p:spPr bwMode="auto">
          <a:xfrm>
            <a:off x="9720580" y="4276411"/>
            <a:ext cx="468630" cy="524510"/>
          </a:xfrm>
          <a:custGeom>
            <a:avLst/>
            <a:gdLst/>
            <a:ahLst/>
            <a:cxnLst>
              <a:cxn ang="0">
                <a:pos x="18" y="0"/>
              </a:cxn>
              <a:cxn ang="0">
                <a:pos x="11" y="2"/>
              </a:cxn>
              <a:cxn ang="0">
                <a:pos x="0" y="11"/>
              </a:cxn>
              <a:cxn ang="0">
                <a:pos x="0" y="269"/>
              </a:cxn>
              <a:cxn ang="0">
                <a:pos x="0" y="276"/>
              </a:cxn>
              <a:cxn ang="0">
                <a:pos x="11" y="285"/>
              </a:cxn>
              <a:cxn ang="0">
                <a:pos x="267" y="287"/>
              </a:cxn>
              <a:cxn ang="0">
                <a:pos x="274" y="285"/>
              </a:cxn>
              <a:cxn ang="0">
                <a:pos x="283" y="276"/>
              </a:cxn>
              <a:cxn ang="0">
                <a:pos x="285" y="19"/>
              </a:cxn>
              <a:cxn ang="0">
                <a:pos x="283" y="11"/>
              </a:cxn>
              <a:cxn ang="0">
                <a:pos x="274" y="2"/>
              </a:cxn>
              <a:cxn ang="0">
                <a:pos x="267" y="0"/>
              </a:cxn>
              <a:cxn ang="0">
                <a:pos x="18" y="269"/>
              </a:cxn>
              <a:cxn ang="0">
                <a:pos x="53" y="233"/>
              </a:cxn>
              <a:cxn ang="0">
                <a:pos x="53" y="198"/>
              </a:cxn>
              <a:cxn ang="0">
                <a:pos x="18" y="162"/>
              </a:cxn>
              <a:cxn ang="0">
                <a:pos x="53" y="198"/>
              </a:cxn>
              <a:cxn ang="0">
                <a:pos x="18" y="126"/>
              </a:cxn>
              <a:cxn ang="0">
                <a:pos x="53" y="91"/>
              </a:cxn>
              <a:cxn ang="0">
                <a:pos x="53" y="55"/>
              </a:cxn>
              <a:cxn ang="0">
                <a:pos x="18" y="19"/>
              </a:cxn>
              <a:cxn ang="0">
                <a:pos x="53" y="55"/>
              </a:cxn>
              <a:cxn ang="0">
                <a:pos x="71" y="269"/>
              </a:cxn>
              <a:cxn ang="0">
                <a:pos x="214" y="180"/>
              </a:cxn>
              <a:cxn ang="0">
                <a:pos x="214" y="162"/>
              </a:cxn>
              <a:cxn ang="0">
                <a:pos x="71" y="19"/>
              </a:cxn>
              <a:cxn ang="0">
                <a:pos x="214" y="162"/>
              </a:cxn>
              <a:cxn ang="0">
                <a:pos x="232" y="269"/>
              </a:cxn>
              <a:cxn ang="0">
                <a:pos x="267" y="233"/>
              </a:cxn>
              <a:cxn ang="0">
                <a:pos x="267" y="198"/>
              </a:cxn>
              <a:cxn ang="0">
                <a:pos x="232" y="162"/>
              </a:cxn>
              <a:cxn ang="0">
                <a:pos x="267" y="198"/>
              </a:cxn>
              <a:cxn ang="0">
                <a:pos x="232" y="126"/>
              </a:cxn>
              <a:cxn ang="0">
                <a:pos x="267" y="91"/>
              </a:cxn>
              <a:cxn ang="0">
                <a:pos x="267" y="55"/>
              </a:cxn>
              <a:cxn ang="0">
                <a:pos x="232" y="19"/>
              </a:cxn>
              <a:cxn ang="0">
                <a:pos x="267" y="55"/>
              </a:cxn>
            </a:cxnLst>
            <a:rect l="0" t="0" r="r" b="b"/>
            <a:pathLst>
              <a:path w="285" h="287">
                <a:moveTo>
                  <a:pt x="267" y="0"/>
                </a:moveTo>
                <a:lnTo>
                  <a:pt x="18" y="0"/>
                </a:lnTo>
                <a:lnTo>
                  <a:pt x="18" y="0"/>
                </a:lnTo>
                <a:lnTo>
                  <a:pt x="11" y="2"/>
                </a:lnTo>
                <a:lnTo>
                  <a:pt x="6" y="6"/>
                </a:lnTo>
                <a:lnTo>
                  <a:pt x="0" y="11"/>
                </a:lnTo>
                <a:lnTo>
                  <a:pt x="0" y="19"/>
                </a:lnTo>
                <a:lnTo>
                  <a:pt x="0" y="269"/>
                </a:lnTo>
                <a:lnTo>
                  <a:pt x="0" y="269"/>
                </a:lnTo>
                <a:lnTo>
                  <a:pt x="0" y="276"/>
                </a:lnTo>
                <a:lnTo>
                  <a:pt x="6" y="281"/>
                </a:lnTo>
                <a:lnTo>
                  <a:pt x="11" y="285"/>
                </a:lnTo>
                <a:lnTo>
                  <a:pt x="18" y="287"/>
                </a:lnTo>
                <a:lnTo>
                  <a:pt x="267" y="287"/>
                </a:lnTo>
                <a:lnTo>
                  <a:pt x="267" y="287"/>
                </a:lnTo>
                <a:lnTo>
                  <a:pt x="274" y="285"/>
                </a:lnTo>
                <a:lnTo>
                  <a:pt x="279" y="281"/>
                </a:lnTo>
                <a:lnTo>
                  <a:pt x="283" y="276"/>
                </a:lnTo>
                <a:lnTo>
                  <a:pt x="285" y="269"/>
                </a:lnTo>
                <a:lnTo>
                  <a:pt x="285" y="19"/>
                </a:lnTo>
                <a:lnTo>
                  <a:pt x="285" y="19"/>
                </a:lnTo>
                <a:lnTo>
                  <a:pt x="283" y="11"/>
                </a:lnTo>
                <a:lnTo>
                  <a:pt x="279" y="6"/>
                </a:lnTo>
                <a:lnTo>
                  <a:pt x="274" y="2"/>
                </a:lnTo>
                <a:lnTo>
                  <a:pt x="267" y="0"/>
                </a:lnTo>
                <a:lnTo>
                  <a:pt x="267" y="0"/>
                </a:lnTo>
                <a:close/>
                <a:moveTo>
                  <a:pt x="53" y="269"/>
                </a:moveTo>
                <a:lnTo>
                  <a:pt x="18" y="269"/>
                </a:lnTo>
                <a:lnTo>
                  <a:pt x="18" y="233"/>
                </a:lnTo>
                <a:lnTo>
                  <a:pt x="53" y="233"/>
                </a:lnTo>
                <a:lnTo>
                  <a:pt x="53" y="269"/>
                </a:lnTo>
                <a:close/>
                <a:moveTo>
                  <a:pt x="53" y="198"/>
                </a:moveTo>
                <a:lnTo>
                  <a:pt x="18" y="198"/>
                </a:lnTo>
                <a:lnTo>
                  <a:pt x="18" y="162"/>
                </a:lnTo>
                <a:lnTo>
                  <a:pt x="53" y="162"/>
                </a:lnTo>
                <a:lnTo>
                  <a:pt x="53" y="198"/>
                </a:lnTo>
                <a:close/>
                <a:moveTo>
                  <a:pt x="53" y="126"/>
                </a:moveTo>
                <a:lnTo>
                  <a:pt x="18" y="126"/>
                </a:lnTo>
                <a:lnTo>
                  <a:pt x="18" y="91"/>
                </a:lnTo>
                <a:lnTo>
                  <a:pt x="53" y="91"/>
                </a:lnTo>
                <a:lnTo>
                  <a:pt x="53" y="126"/>
                </a:lnTo>
                <a:close/>
                <a:moveTo>
                  <a:pt x="53" y="55"/>
                </a:moveTo>
                <a:lnTo>
                  <a:pt x="18" y="55"/>
                </a:lnTo>
                <a:lnTo>
                  <a:pt x="18" y="19"/>
                </a:lnTo>
                <a:lnTo>
                  <a:pt x="53" y="19"/>
                </a:lnTo>
                <a:lnTo>
                  <a:pt x="53" y="55"/>
                </a:lnTo>
                <a:close/>
                <a:moveTo>
                  <a:pt x="214" y="269"/>
                </a:moveTo>
                <a:lnTo>
                  <a:pt x="71" y="269"/>
                </a:lnTo>
                <a:lnTo>
                  <a:pt x="71" y="180"/>
                </a:lnTo>
                <a:lnTo>
                  <a:pt x="214" y="180"/>
                </a:lnTo>
                <a:lnTo>
                  <a:pt x="214" y="269"/>
                </a:lnTo>
                <a:close/>
                <a:moveTo>
                  <a:pt x="214" y="162"/>
                </a:moveTo>
                <a:lnTo>
                  <a:pt x="71" y="162"/>
                </a:lnTo>
                <a:lnTo>
                  <a:pt x="71" y="19"/>
                </a:lnTo>
                <a:lnTo>
                  <a:pt x="214" y="19"/>
                </a:lnTo>
                <a:lnTo>
                  <a:pt x="214" y="162"/>
                </a:lnTo>
                <a:close/>
                <a:moveTo>
                  <a:pt x="267" y="269"/>
                </a:moveTo>
                <a:lnTo>
                  <a:pt x="232" y="269"/>
                </a:lnTo>
                <a:lnTo>
                  <a:pt x="232" y="233"/>
                </a:lnTo>
                <a:lnTo>
                  <a:pt x="267" y="233"/>
                </a:lnTo>
                <a:lnTo>
                  <a:pt x="267" y="269"/>
                </a:lnTo>
                <a:close/>
                <a:moveTo>
                  <a:pt x="267" y="198"/>
                </a:moveTo>
                <a:lnTo>
                  <a:pt x="232" y="198"/>
                </a:lnTo>
                <a:lnTo>
                  <a:pt x="232" y="162"/>
                </a:lnTo>
                <a:lnTo>
                  <a:pt x="267" y="162"/>
                </a:lnTo>
                <a:lnTo>
                  <a:pt x="267" y="198"/>
                </a:lnTo>
                <a:close/>
                <a:moveTo>
                  <a:pt x="267" y="126"/>
                </a:moveTo>
                <a:lnTo>
                  <a:pt x="232" y="126"/>
                </a:lnTo>
                <a:lnTo>
                  <a:pt x="232" y="91"/>
                </a:lnTo>
                <a:lnTo>
                  <a:pt x="267" y="91"/>
                </a:lnTo>
                <a:lnTo>
                  <a:pt x="267" y="126"/>
                </a:lnTo>
                <a:close/>
                <a:moveTo>
                  <a:pt x="267" y="55"/>
                </a:moveTo>
                <a:lnTo>
                  <a:pt x="232" y="55"/>
                </a:lnTo>
                <a:lnTo>
                  <a:pt x="232" y="19"/>
                </a:lnTo>
                <a:lnTo>
                  <a:pt x="267" y="19"/>
                </a:lnTo>
                <a:lnTo>
                  <a:pt x="267" y="55"/>
                </a:lnTo>
                <a:close/>
              </a:path>
            </a:pathLst>
          </a:custGeom>
          <a:solidFill>
            <a:srgbClr val="009899"/>
          </a:solidFill>
          <a:ln w="9525">
            <a:noFill/>
            <a:round/>
          </a:ln>
        </p:spPr>
        <p:txBody>
          <a:bodyPr vert="horz" wrap="square" lIns="91440" tIns="45720" rIns="91440" bIns="45720" numCol="1" anchor="t" anchorCtr="0" compatLnSpc="1"/>
          <a:lstStyle/>
          <a:p>
            <a:endParaRPr dirty="0">
              <a:cs typeface="+mn-ea"/>
              <a:sym typeface="+mn-lt"/>
            </a:endParaRPr>
          </a:p>
        </p:txBody>
      </p:sp>
      <p:grpSp>
        <p:nvGrpSpPr>
          <p:cNvPr id="69642" name="Group 43"/>
          <p:cNvGrpSpPr/>
          <p:nvPr>
            <p:custDataLst>
              <p:tags r:id="rId28"/>
            </p:custDataLst>
          </p:nvPr>
        </p:nvGrpSpPr>
        <p:grpSpPr>
          <a:xfrm>
            <a:off x="1271905" y="3240726"/>
            <a:ext cx="1948815" cy="753110"/>
            <a:chOff x="428596" y="2214560"/>
            <a:chExt cx="1643074" cy="571504"/>
          </a:xfrm>
          <a:solidFill>
            <a:srgbClr val="009899"/>
          </a:solidFill>
        </p:grpSpPr>
        <p:sp>
          <p:nvSpPr>
            <p:cNvPr id="34" name="Rectangle 33"/>
            <p:cNvSpPr/>
            <p:nvPr>
              <p:custDataLst>
                <p:tags r:id="rId29"/>
              </p:custDataLst>
            </p:nvPr>
          </p:nvSpPr>
          <p:spPr>
            <a:xfrm>
              <a:off x="428596" y="2428874"/>
              <a:ext cx="1643074" cy="357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sp>
          <p:nvSpPr>
            <p:cNvPr id="35" name="Rectangle 34"/>
            <p:cNvSpPr/>
            <p:nvPr>
              <p:custDataLst>
                <p:tags r:id="rId30"/>
              </p:custDataLst>
            </p:nvPr>
          </p:nvSpPr>
          <p:spPr>
            <a:xfrm>
              <a:off x="1857356" y="2214560"/>
              <a:ext cx="214314" cy="214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charset="0"/>
                </a:defRPr>
              </a:lvl5pPr>
            </a:lstStyle>
            <a:p>
              <a:pPr lvl="0" algn="ctr"/>
              <a:endParaRPr dirty="0">
                <a:solidFill>
                  <a:srgbClr val="FFFFFF"/>
                </a:solidFill>
                <a:latin typeface="+mn-lt"/>
                <a:cs typeface="+mn-ea"/>
                <a:sym typeface="+mn-lt"/>
              </a:endParaRPr>
            </a:p>
          </p:txBody>
        </p:sp>
      </p:grpSp>
      <p:sp>
        <p:nvSpPr>
          <p:cNvPr id="69643" name="Rectangle 44"/>
          <p:cNvSpPr/>
          <p:nvPr>
            <p:custDataLst>
              <p:tags r:id="rId31"/>
            </p:custDataLst>
          </p:nvPr>
        </p:nvSpPr>
        <p:spPr>
          <a:xfrm>
            <a:off x="1600835" y="3573466"/>
            <a:ext cx="1290955" cy="368300"/>
          </a:xfrm>
          <a:prstGeom prst="rect">
            <a:avLst/>
          </a:prstGeom>
          <a:noFill/>
          <a:ln w="9525">
            <a:noFill/>
          </a:ln>
        </p:spPr>
        <p:txBody>
          <a:bodyPr wrap="square">
            <a:spAutoFit/>
          </a:bodyPr>
          <a:lstStyle/>
          <a:p>
            <a:pPr algn="ctr"/>
            <a:r>
              <a:rPr lang="zh-CN" altLang="en-US" b="1" dirty="0">
                <a:solidFill>
                  <a:schemeClr val="bg1"/>
                </a:solidFill>
                <a:cs typeface="+mn-ea"/>
                <a:sym typeface="+mn-lt"/>
              </a:rPr>
              <a:t>全域感知</a:t>
            </a:r>
            <a:endParaRPr lang="zh-CN" altLang="en-US" b="1" dirty="0">
              <a:solidFill>
                <a:schemeClr val="bg1"/>
              </a:solidFill>
              <a:cs typeface="+mn-ea"/>
              <a:sym typeface="+mn-lt"/>
            </a:endParaRPr>
          </a:p>
        </p:txBody>
      </p:sp>
      <p:sp>
        <p:nvSpPr>
          <p:cNvPr id="50" name="Rectangle 49"/>
          <p:cNvSpPr/>
          <p:nvPr>
            <p:custDataLst>
              <p:tags r:id="rId32"/>
            </p:custDataLst>
          </p:nvPr>
        </p:nvSpPr>
        <p:spPr>
          <a:xfrm>
            <a:off x="1220470" y="1689735"/>
            <a:ext cx="1806575" cy="2030095"/>
          </a:xfrm>
          <a:prstGeom prst="rect">
            <a:avLst/>
          </a:prstGeom>
        </p:spPr>
        <p:txBody>
          <a:bodyPr wrap="square">
            <a:spAutoFit/>
          </a:bodyPr>
          <a:lstStyle/>
          <a:p>
            <a:pPr algn="ctr">
              <a:lnSpc>
                <a:spcPct val="150000"/>
              </a:lnSpc>
              <a:spcBef>
                <a:spcPts val="0"/>
              </a:spcBef>
              <a:buFont typeface="Arial" panose="020B0604020202020204" pitchFamily="34" charset="0"/>
            </a:pPr>
            <a:r>
              <a:rPr lang="en-US" altLang="zh-CN" sz="1400" dirty="0">
                <a:solidFill>
                  <a:schemeClr val="tx1">
                    <a:lumMod val="65000"/>
                    <a:lumOff val="35000"/>
                  </a:schemeClr>
                </a:solidFill>
                <a:cs typeface="+mn-ea"/>
                <a:sym typeface="+mn-lt"/>
              </a:rPr>
              <a:t>对接SCADA系统、AI视觉</a:t>
            </a:r>
            <a:r>
              <a:rPr lang="en-US" altLang="zh-CN" sz="1400" dirty="0">
                <a:solidFill>
                  <a:schemeClr val="tx1">
                    <a:lumMod val="65000"/>
                    <a:lumOff val="35000"/>
                  </a:schemeClr>
                </a:solidFill>
                <a:cs typeface="+mn-ea"/>
                <a:sym typeface="+mn-lt"/>
              </a:rPr>
              <a:t>识别传统仪表、整合巡检与居民上报,构建多维监测数据底座</a:t>
            </a:r>
            <a:endParaRPr lang="en-US" altLang="zh-CN" sz="1400" dirty="0">
              <a:solidFill>
                <a:schemeClr val="tx1">
                  <a:lumMod val="65000"/>
                  <a:lumOff val="35000"/>
                </a:schemeClr>
              </a:solidFill>
              <a:cs typeface="+mn-ea"/>
              <a:sym typeface="+mn-lt"/>
            </a:endParaRPr>
          </a:p>
          <a:p>
            <a:pPr algn="ctr">
              <a:lnSpc>
                <a:spcPct val="150000"/>
              </a:lnSpc>
              <a:spcBef>
                <a:spcPts val="0"/>
              </a:spcBef>
              <a:buFont typeface="Arial" panose="020B0604020202020204" pitchFamily="34" charset="0"/>
            </a:pPr>
            <a:endParaRPr lang="en-US" altLang="zh-CN" sz="1400" dirty="0">
              <a:solidFill>
                <a:schemeClr val="tx1">
                  <a:lumMod val="65000"/>
                  <a:lumOff val="35000"/>
                </a:schemeClr>
              </a:solidFill>
              <a:cs typeface="+mn-ea"/>
              <a:sym typeface="+mn-lt"/>
            </a:endParaRPr>
          </a:p>
        </p:txBody>
      </p:sp>
      <p:sp>
        <p:nvSpPr>
          <p:cNvPr id="66" name="Freeform 111"/>
          <p:cNvSpPr>
            <a:spLocks noEditPoints="1"/>
          </p:cNvSpPr>
          <p:nvPr>
            <p:custDataLst>
              <p:tags r:id="rId33"/>
            </p:custDataLst>
          </p:nvPr>
        </p:nvSpPr>
        <p:spPr bwMode="auto">
          <a:xfrm>
            <a:off x="2014855" y="4276411"/>
            <a:ext cx="462280" cy="516890"/>
          </a:xfrm>
          <a:custGeom>
            <a:avLst/>
            <a:gdLst/>
            <a:ahLst/>
            <a:cxnLst>
              <a:cxn ang="0">
                <a:pos x="36" y="38"/>
              </a:cxn>
              <a:cxn ang="0">
                <a:pos x="5" y="38"/>
              </a:cxn>
              <a:cxn ang="0">
                <a:pos x="0" y="45"/>
              </a:cxn>
              <a:cxn ang="0">
                <a:pos x="0" y="69"/>
              </a:cxn>
              <a:cxn ang="0">
                <a:pos x="9" y="74"/>
              </a:cxn>
              <a:cxn ang="0">
                <a:pos x="9" y="94"/>
              </a:cxn>
              <a:cxn ang="0">
                <a:pos x="1" y="96"/>
              </a:cxn>
              <a:cxn ang="0">
                <a:pos x="0" y="121"/>
              </a:cxn>
              <a:cxn ang="0">
                <a:pos x="1" y="128"/>
              </a:cxn>
              <a:cxn ang="0">
                <a:pos x="36" y="130"/>
              </a:cxn>
              <a:cxn ang="0">
                <a:pos x="9" y="150"/>
              </a:cxn>
              <a:cxn ang="0">
                <a:pos x="0" y="156"/>
              </a:cxn>
              <a:cxn ang="0">
                <a:pos x="0" y="177"/>
              </a:cxn>
              <a:cxn ang="0">
                <a:pos x="5" y="186"/>
              </a:cxn>
              <a:cxn ang="0">
                <a:pos x="36" y="206"/>
              </a:cxn>
              <a:cxn ang="0">
                <a:pos x="5" y="206"/>
              </a:cxn>
              <a:cxn ang="0">
                <a:pos x="0" y="215"/>
              </a:cxn>
              <a:cxn ang="0">
                <a:pos x="0" y="237"/>
              </a:cxn>
              <a:cxn ang="0">
                <a:pos x="9" y="243"/>
              </a:cxn>
              <a:cxn ang="0">
                <a:pos x="262" y="281"/>
              </a:cxn>
              <a:cxn ang="0">
                <a:pos x="275" y="275"/>
              </a:cxn>
              <a:cxn ang="0">
                <a:pos x="281" y="18"/>
              </a:cxn>
              <a:cxn ang="0">
                <a:pos x="275" y="5"/>
              </a:cxn>
              <a:cxn ang="0">
                <a:pos x="262" y="0"/>
              </a:cxn>
              <a:cxn ang="0">
                <a:pos x="56" y="243"/>
              </a:cxn>
              <a:cxn ang="0">
                <a:pos x="69" y="243"/>
              </a:cxn>
              <a:cxn ang="0">
                <a:pos x="74" y="234"/>
              </a:cxn>
              <a:cxn ang="0">
                <a:pos x="74" y="212"/>
              </a:cxn>
              <a:cxn ang="0">
                <a:pos x="65" y="206"/>
              </a:cxn>
              <a:cxn ang="0">
                <a:pos x="65" y="186"/>
              </a:cxn>
              <a:cxn ang="0">
                <a:pos x="72" y="185"/>
              </a:cxn>
              <a:cxn ang="0">
                <a:pos x="74" y="159"/>
              </a:cxn>
              <a:cxn ang="0">
                <a:pos x="72" y="152"/>
              </a:cxn>
              <a:cxn ang="0">
                <a:pos x="56" y="150"/>
              </a:cxn>
              <a:cxn ang="0">
                <a:pos x="65" y="130"/>
              </a:cxn>
              <a:cxn ang="0">
                <a:pos x="74" y="125"/>
              </a:cxn>
              <a:cxn ang="0">
                <a:pos x="74" y="103"/>
              </a:cxn>
              <a:cxn ang="0">
                <a:pos x="69" y="94"/>
              </a:cxn>
              <a:cxn ang="0">
                <a:pos x="56" y="74"/>
              </a:cxn>
              <a:cxn ang="0">
                <a:pos x="69" y="74"/>
              </a:cxn>
              <a:cxn ang="0">
                <a:pos x="74" y="65"/>
              </a:cxn>
              <a:cxn ang="0">
                <a:pos x="74" y="41"/>
              </a:cxn>
              <a:cxn ang="0">
                <a:pos x="65" y="38"/>
              </a:cxn>
              <a:cxn ang="0">
                <a:pos x="92" y="18"/>
              </a:cxn>
            </a:cxnLst>
            <a:rect l="0" t="0" r="r" b="b"/>
            <a:pathLst>
              <a:path w="281" h="281">
                <a:moveTo>
                  <a:pt x="262" y="0"/>
                </a:moveTo>
                <a:lnTo>
                  <a:pt x="36" y="0"/>
                </a:lnTo>
                <a:lnTo>
                  <a:pt x="36" y="38"/>
                </a:lnTo>
                <a:lnTo>
                  <a:pt x="9" y="38"/>
                </a:lnTo>
                <a:lnTo>
                  <a:pt x="9" y="38"/>
                </a:lnTo>
                <a:lnTo>
                  <a:pt x="5" y="38"/>
                </a:lnTo>
                <a:lnTo>
                  <a:pt x="1" y="40"/>
                </a:lnTo>
                <a:lnTo>
                  <a:pt x="0" y="41"/>
                </a:lnTo>
                <a:lnTo>
                  <a:pt x="0" y="45"/>
                </a:lnTo>
                <a:lnTo>
                  <a:pt x="0" y="65"/>
                </a:lnTo>
                <a:lnTo>
                  <a:pt x="0" y="65"/>
                </a:lnTo>
                <a:lnTo>
                  <a:pt x="0" y="69"/>
                </a:lnTo>
                <a:lnTo>
                  <a:pt x="1" y="72"/>
                </a:lnTo>
                <a:lnTo>
                  <a:pt x="5" y="74"/>
                </a:lnTo>
                <a:lnTo>
                  <a:pt x="9" y="74"/>
                </a:lnTo>
                <a:lnTo>
                  <a:pt x="36" y="74"/>
                </a:lnTo>
                <a:lnTo>
                  <a:pt x="36" y="94"/>
                </a:lnTo>
                <a:lnTo>
                  <a:pt x="9" y="94"/>
                </a:lnTo>
                <a:lnTo>
                  <a:pt x="9" y="94"/>
                </a:lnTo>
                <a:lnTo>
                  <a:pt x="5" y="94"/>
                </a:lnTo>
                <a:lnTo>
                  <a:pt x="1" y="96"/>
                </a:lnTo>
                <a:lnTo>
                  <a:pt x="0" y="99"/>
                </a:lnTo>
                <a:lnTo>
                  <a:pt x="0" y="103"/>
                </a:lnTo>
                <a:lnTo>
                  <a:pt x="0" y="121"/>
                </a:lnTo>
                <a:lnTo>
                  <a:pt x="0" y="121"/>
                </a:lnTo>
                <a:lnTo>
                  <a:pt x="0" y="125"/>
                </a:lnTo>
                <a:lnTo>
                  <a:pt x="1" y="128"/>
                </a:lnTo>
                <a:lnTo>
                  <a:pt x="5" y="130"/>
                </a:lnTo>
                <a:lnTo>
                  <a:pt x="9" y="130"/>
                </a:lnTo>
                <a:lnTo>
                  <a:pt x="36" y="130"/>
                </a:lnTo>
                <a:lnTo>
                  <a:pt x="36" y="150"/>
                </a:lnTo>
                <a:lnTo>
                  <a:pt x="9" y="150"/>
                </a:lnTo>
                <a:lnTo>
                  <a:pt x="9" y="150"/>
                </a:lnTo>
                <a:lnTo>
                  <a:pt x="5" y="150"/>
                </a:lnTo>
                <a:lnTo>
                  <a:pt x="1" y="152"/>
                </a:lnTo>
                <a:lnTo>
                  <a:pt x="0" y="156"/>
                </a:lnTo>
                <a:lnTo>
                  <a:pt x="0" y="159"/>
                </a:lnTo>
                <a:lnTo>
                  <a:pt x="0" y="177"/>
                </a:lnTo>
                <a:lnTo>
                  <a:pt x="0" y="177"/>
                </a:lnTo>
                <a:lnTo>
                  <a:pt x="0" y="181"/>
                </a:lnTo>
                <a:lnTo>
                  <a:pt x="1" y="185"/>
                </a:lnTo>
                <a:lnTo>
                  <a:pt x="5" y="186"/>
                </a:lnTo>
                <a:lnTo>
                  <a:pt x="9" y="186"/>
                </a:lnTo>
                <a:lnTo>
                  <a:pt x="36" y="186"/>
                </a:lnTo>
                <a:lnTo>
                  <a:pt x="36" y="206"/>
                </a:lnTo>
                <a:lnTo>
                  <a:pt x="9" y="206"/>
                </a:lnTo>
                <a:lnTo>
                  <a:pt x="9" y="206"/>
                </a:lnTo>
                <a:lnTo>
                  <a:pt x="5" y="206"/>
                </a:lnTo>
                <a:lnTo>
                  <a:pt x="1" y="208"/>
                </a:lnTo>
                <a:lnTo>
                  <a:pt x="0" y="212"/>
                </a:lnTo>
                <a:lnTo>
                  <a:pt x="0" y="215"/>
                </a:lnTo>
                <a:lnTo>
                  <a:pt x="0" y="234"/>
                </a:lnTo>
                <a:lnTo>
                  <a:pt x="0" y="234"/>
                </a:lnTo>
                <a:lnTo>
                  <a:pt x="0" y="237"/>
                </a:lnTo>
                <a:lnTo>
                  <a:pt x="1" y="241"/>
                </a:lnTo>
                <a:lnTo>
                  <a:pt x="5" y="243"/>
                </a:lnTo>
                <a:lnTo>
                  <a:pt x="9" y="243"/>
                </a:lnTo>
                <a:lnTo>
                  <a:pt x="36" y="243"/>
                </a:lnTo>
                <a:lnTo>
                  <a:pt x="36" y="281"/>
                </a:lnTo>
                <a:lnTo>
                  <a:pt x="262" y="281"/>
                </a:lnTo>
                <a:lnTo>
                  <a:pt x="262" y="281"/>
                </a:lnTo>
                <a:lnTo>
                  <a:pt x="270" y="279"/>
                </a:lnTo>
                <a:lnTo>
                  <a:pt x="275" y="275"/>
                </a:lnTo>
                <a:lnTo>
                  <a:pt x="279" y="270"/>
                </a:lnTo>
                <a:lnTo>
                  <a:pt x="281" y="261"/>
                </a:lnTo>
                <a:lnTo>
                  <a:pt x="281" y="18"/>
                </a:lnTo>
                <a:lnTo>
                  <a:pt x="281" y="18"/>
                </a:lnTo>
                <a:lnTo>
                  <a:pt x="279" y="11"/>
                </a:lnTo>
                <a:lnTo>
                  <a:pt x="275" y="5"/>
                </a:lnTo>
                <a:lnTo>
                  <a:pt x="270" y="1"/>
                </a:lnTo>
                <a:lnTo>
                  <a:pt x="262" y="0"/>
                </a:lnTo>
                <a:lnTo>
                  <a:pt x="262" y="0"/>
                </a:lnTo>
                <a:close/>
                <a:moveTo>
                  <a:pt x="92" y="263"/>
                </a:moveTo>
                <a:lnTo>
                  <a:pt x="56" y="263"/>
                </a:lnTo>
                <a:lnTo>
                  <a:pt x="56" y="243"/>
                </a:lnTo>
                <a:lnTo>
                  <a:pt x="65" y="243"/>
                </a:lnTo>
                <a:lnTo>
                  <a:pt x="65" y="243"/>
                </a:lnTo>
                <a:lnTo>
                  <a:pt x="69" y="243"/>
                </a:lnTo>
                <a:lnTo>
                  <a:pt x="72" y="241"/>
                </a:lnTo>
                <a:lnTo>
                  <a:pt x="74" y="237"/>
                </a:lnTo>
                <a:lnTo>
                  <a:pt x="74" y="234"/>
                </a:lnTo>
                <a:lnTo>
                  <a:pt x="74" y="215"/>
                </a:lnTo>
                <a:lnTo>
                  <a:pt x="74" y="215"/>
                </a:lnTo>
                <a:lnTo>
                  <a:pt x="74" y="212"/>
                </a:lnTo>
                <a:lnTo>
                  <a:pt x="72" y="208"/>
                </a:lnTo>
                <a:lnTo>
                  <a:pt x="69" y="206"/>
                </a:lnTo>
                <a:lnTo>
                  <a:pt x="65" y="206"/>
                </a:lnTo>
                <a:lnTo>
                  <a:pt x="56" y="206"/>
                </a:lnTo>
                <a:lnTo>
                  <a:pt x="56" y="186"/>
                </a:lnTo>
                <a:lnTo>
                  <a:pt x="65" y="186"/>
                </a:lnTo>
                <a:lnTo>
                  <a:pt x="65" y="186"/>
                </a:lnTo>
                <a:lnTo>
                  <a:pt x="69" y="186"/>
                </a:lnTo>
                <a:lnTo>
                  <a:pt x="72" y="185"/>
                </a:lnTo>
                <a:lnTo>
                  <a:pt x="74" y="181"/>
                </a:lnTo>
                <a:lnTo>
                  <a:pt x="74" y="177"/>
                </a:lnTo>
                <a:lnTo>
                  <a:pt x="74" y="159"/>
                </a:lnTo>
                <a:lnTo>
                  <a:pt x="74" y="159"/>
                </a:lnTo>
                <a:lnTo>
                  <a:pt x="74" y="156"/>
                </a:lnTo>
                <a:lnTo>
                  <a:pt x="72" y="152"/>
                </a:lnTo>
                <a:lnTo>
                  <a:pt x="69" y="150"/>
                </a:lnTo>
                <a:lnTo>
                  <a:pt x="65" y="150"/>
                </a:lnTo>
                <a:lnTo>
                  <a:pt x="56" y="150"/>
                </a:lnTo>
                <a:lnTo>
                  <a:pt x="56" y="130"/>
                </a:lnTo>
                <a:lnTo>
                  <a:pt x="65" y="130"/>
                </a:lnTo>
                <a:lnTo>
                  <a:pt x="65" y="130"/>
                </a:lnTo>
                <a:lnTo>
                  <a:pt x="69" y="130"/>
                </a:lnTo>
                <a:lnTo>
                  <a:pt x="72" y="128"/>
                </a:lnTo>
                <a:lnTo>
                  <a:pt x="74" y="125"/>
                </a:lnTo>
                <a:lnTo>
                  <a:pt x="74" y="121"/>
                </a:lnTo>
                <a:lnTo>
                  <a:pt x="74" y="103"/>
                </a:lnTo>
                <a:lnTo>
                  <a:pt x="74" y="103"/>
                </a:lnTo>
                <a:lnTo>
                  <a:pt x="74" y="99"/>
                </a:lnTo>
                <a:lnTo>
                  <a:pt x="72" y="96"/>
                </a:lnTo>
                <a:lnTo>
                  <a:pt x="69" y="94"/>
                </a:lnTo>
                <a:lnTo>
                  <a:pt x="65" y="94"/>
                </a:lnTo>
                <a:lnTo>
                  <a:pt x="56" y="94"/>
                </a:lnTo>
                <a:lnTo>
                  <a:pt x="56" y="74"/>
                </a:lnTo>
                <a:lnTo>
                  <a:pt x="65" y="74"/>
                </a:lnTo>
                <a:lnTo>
                  <a:pt x="65" y="74"/>
                </a:lnTo>
                <a:lnTo>
                  <a:pt x="69" y="74"/>
                </a:lnTo>
                <a:lnTo>
                  <a:pt x="72" y="72"/>
                </a:lnTo>
                <a:lnTo>
                  <a:pt x="74" y="69"/>
                </a:lnTo>
                <a:lnTo>
                  <a:pt x="74" y="65"/>
                </a:lnTo>
                <a:lnTo>
                  <a:pt x="74" y="45"/>
                </a:lnTo>
                <a:lnTo>
                  <a:pt x="74" y="45"/>
                </a:lnTo>
                <a:lnTo>
                  <a:pt x="74" y="41"/>
                </a:lnTo>
                <a:lnTo>
                  <a:pt x="72" y="40"/>
                </a:lnTo>
                <a:lnTo>
                  <a:pt x="69" y="38"/>
                </a:lnTo>
                <a:lnTo>
                  <a:pt x="65" y="38"/>
                </a:lnTo>
                <a:lnTo>
                  <a:pt x="56" y="38"/>
                </a:lnTo>
                <a:lnTo>
                  <a:pt x="56" y="18"/>
                </a:lnTo>
                <a:lnTo>
                  <a:pt x="92" y="18"/>
                </a:lnTo>
                <a:lnTo>
                  <a:pt x="92" y="263"/>
                </a:lnTo>
                <a:close/>
              </a:path>
            </a:pathLst>
          </a:custGeom>
          <a:solidFill>
            <a:srgbClr val="009899"/>
          </a:solidFill>
          <a:ln w="9525">
            <a:noFill/>
            <a:round/>
          </a:ln>
        </p:spPr>
        <p:txBody>
          <a:bodyPr vert="horz" wrap="square" lIns="91440" tIns="45720" rIns="91440" bIns="45720" numCol="1" anchor="t" anchorCtr="0" compatLnSpc="1"/>
          <a:lstStyle/>
          <a:p>
            <a:endParaRPr dirty="0">
              <a:cs typeface="+mn-ea"/>
              <a:sym typeface="+mn-lt"/>
            </a:endParaRPr>
          </a:p>
        </p:txBody>
      </p:sp>
      <p:sp>
        <p:nvSpPr>
          <p:cNvPr id="40" name="文本框 39"/>
          <p:cNvSpPr txBox="1"/>
          <p:nvPr/>
        </p:nvSpPr>
        <p:spPr>
          <a:xfrm>
            <a:off x="4346575" y="487680"/>
            <a:ext cx="3498215" cy="521970"/>
          </a:xfrm>
          <a:prstGeom prst="rect">
            <a:avLst/>
          </a:prstGeom>
          <a:noFill/>
        </p:spPr>
        <p:txBody>
          <a:bodyPr wrap="square" rtlCol="0">
            <a:spAutoFit/>
          </a:bodyPr>
          <a:lstStyle/>
          <a:p>
            <a:pPr algn="ctr"/>
            <a:r>
              <a:rPr lang="zh-CN" altLang="en-US" sz="2800" b="1" dirty="0">
                <a:cs typeface="+mn-ea"/>
                <a:sym typeface="+mn-lt"/>
              </a:rPr>
              <a:t>五大核心功能模块</a:t>
            </a:r>
            <a:endParaRPr lang="zh-CN" altLang="en-US" sz="2800" b="1" dirty="0">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642"/>
                                        </p:tgtEl>
                                        <p:attrNameLst>
                                          <p:attrName>style.visibility</p:attrName>
                                        </p:attrNameLst>
                                      </p:cBhvr>
                                      <p:to>
                                        <p:strVal val="visible"/>
                                      </p:to>
                                    </p:set>
                                    <p:animEffect transition="in" filter="wipe(left)">
                                      <p:cBhvr>
                                        <p:cTn id="7" dur="500"/>
                                        <p:tgtEl>
                                          <p:spTgt spid="69642"/>
                                        </p:tgtEl>
                                      </p:cBhvr>
                                    </p:animEffect>
                                  </p:childTnLst>
                                </p:cTn>
                              </p:par>
                              <p:par>
                                <p:cTn id="8" presetID="22" presetClass="entr" presetSubtype="8" fill="hold" nodeType="withEffect">
                                  <p:stCondLst>
                                    <p:cond delay="0"/>
                                  </p:stCondLst>
                                  <p:childTnLst>
                                    <p:set>
                                      <p:cBhvr>
                                        <p:cTn id="9" dur="1" fill="hold">
                                          <p:stCondLst>
                                            <p:cond delay="0"/>
                                          </p:stCondLst>
                                        </p:cTn>
                                        <p:tgtEl>
                                          <p:spTgt spid="69660"/>
                                        </p:tgtEl>
                                        <p:attrNameLst>
                                          <p:attrName>style.visibility</p:attrName>
                                        </p:attrNameLst>
                                      </p:cBhvr>
                                      <p:to>
                                        <p:strVal val="visible"/>
                                      </p:to>
                                    </p:set>
                                    <p:animEffect transition="in" filter="wipe(left)">
                                      <p:cBhvr>
                                        <p:cTn id="10" dur="500"/>
                                        <p:tgtEl>
                                          <p:spTgt spid="69660"/>
                                        </p:tgtEl>
                                      </p:cBhvr>
                                    </p:animEffect>
                                  </p:childTnLst>
                                </p:cTn>
                              </p:par>
                              <p:par>
                                <p:cTn id="11" presetID="22" presetClass="entr" presetSubtype="8" fill="hold" nodeType="withEffect">
                                  <p:stCondLst>
                                    <p:cond delay="0"/>
                                  </p:stCondLst>
                                  <p:childTnLst>
                                    <p:set>
                                      <p:cBhvr>
                                        <p:cTn id="12" dur="1" fill="hold">
                                          <p:stCondLst>
                                            <p:cond delay="0"/>
                                          </p:stCondLst>
                                        </p:cTn>
                                        <p:tgtEl>
                                          <p:spTgt spid="69654"/>
                                        </p:tgtEl>
                                        <p:attrNameLst>
                                          <p:attrName>style.visibility</p:attrName>
                                        </p:attrNameLst>
                                      </p:cBhvr>
                                      <p:to>
                                        <p:strVal val="visible"/>
                                      </p:to>
                                    </p:set>
                                    <p:animEffect transition="in" filter="wipe(left)">
                                      <p:cBhvr>
                                        <p:cTn id="13" dur="500"/>
                                        <p:tgtEl>
                                          <p:spTgt spid="69654"/>
                                        </p:tgtEl>
                                      </p:cBhvr>
                                    </p:animEffect>
                                  </p:childTnLst>
                                </p:cTn>
                              </p:par>
                              <p:par>
                                <p:cTn id="14" presetID="22" presetClass="entr" presetSubtype="8" fill="hold" nodeType="withEffect">
                                  <p:stCondLst>
                                    <p:cond delay="0"/>
                                  </p:stCondLst>
                                  <p:childTnLst>
                                    <p:set>
                                      <p:cBhvr>
                                        <p:cTn id="15" dur="1" fill="hold">
                                          <p:stCondLst>
                                            <p:cond delay="0"/>
                                          </p:stCondLst>
                                        </p:cTn>
                                        <p:tgtEl>
                                          <p:spTgt spid="69666"/>
                                        </p:tgtEl>
                                        <p:attrNameLst>
                                          <p:attrName>style.visibility</p:attrName>
                                        </p:attrNameLst>
                                      </p:cBhvr>
                                      <p:to>
                                        <p:strVal val="visible"/>
                                      </p:to>
                                    </p:set>
                                    <p:animEffect transition="in" filter="wipe(left)">
                                      <p:cBhvr>
                                        <p:cTn id="16" dur="500"/>
                                        <p:tgtEl>
                                          <p:spTgt spid="69666"/>
                                        </p:tgtEl>
                                      </p:cBhvr>
                                    </p:animEffect>
                                  </p:childTnLst>
                                </p:cTn>
                              </p:par>
                              <p:par>
                                <p:cTn id="17" presetID="22" presetClass="entr" presetSubtype="8" fill="hold" nodeType="withEffect">
                                  <p:stCondLst>
                                    <p:cond delay="0"/>
                                  </p:stCondLst>
                                  <p:childTnLst>
                                    <p:set>
                                      <p:cBhvr>
                                        <p:cTn id="18" dur="1" fill="hold">
                                          <p:stCondLst>
                                            <p:cond delay="0"/>
                                          </p:stCondLst>
                                        </p:cTn>
                                        <p:tgtEl>
                                          <p:spTgt spid="69648"/>
                                        </p:tgtEl>
                                        <p:attrNameLst>
                                          <p:attrName>style.visibility</p:attrName>
                                        </p:attrNameLst>
                                      </p:cBhvr>
                                      <p:to>
                                        <p:strVal val="visible"/>
                                      </p:to>
                                    </p:set>
                                    <p:animEffect transition="in" filter="wipe(left)">
                                      <p:cBhvr>
                                        <p:cTn id="19" dur="500"/>
                                        <p:tgtEl>
                                          <p:spTgt spid="69648"/>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69643"/>
                                        </p:tgtEl>
                                        <p:attrNameLst>
                                          <p:attrName>style.visibility</p:attrName>
                                        </p:attrNameLst>
                                      </p:cBhvr>
                                      <p:to>
                                        <p:strVal val="visible"/>
                                      </p:to>
                                    </p:set>
                                    <p:anim calcmode="lin" valueType="num">
                                      <p:cBhvr>
                                        <p:cTn id="23" dur="500" fill="hold"/>
                                        <p:tgtEl>
                                          <p:spTgt spid="69643"/>
                                        </p:tgtEl>
                                        <p:attrNameLst>
                                          <p:attrName>ppt_w</p:attrName>
                                        </p:attrNameLst>
                                      </p:cBhvr>
                                      <p:tavLst>
                                        <p:tav tm="0">
                                          <p:val>
                                            <p:fltVal val="0"/>
                                          </p:val>
                                        </p:tav>
                                        <p:tav tm="100000">
                                          <p:val>
                                            <p:strVal val="#ppt_w"/>
                                          </p:val>
                                        </p:tav>
                                      </p:tavLst>
                                    </p:anim>
                                    <p:anim calcmode="lin" valueType="num">
                                      <p:cBhvr>
                                        <p:cTn id="24" dur="500" fill="hold"/>
                                        <p:tgtEl>
                                          <p:spTgt spid="69643"/>
                                        </p:tgtEl>
                                        <p:attrNameLst>
                                          <p:attrName>ppt_h</p:attrName>
                                        </p:attrNameLst>
                                      </p:cBhvr>
                                      <p:tavLst>
                                        <p:tav tm="0">
                                          <p:val>
                                            <p:fltVal val="0"/>
                                          </p:val>
                                        </p:tav>
                                        <p:tav tm="100000">
                                          <p:val>
                                            <p:strVal val="#ppt_h"/>
                                          </p:val>
                                        </p:tav>
                                      </p:tavLst>
                                    </p:anim>
                                    <p:animEffect transition="in" filter="fade">
                                      <p:cBhvr>
                                        <p:cTn id="25" dur="500"/>
                                        <p:tgtEl>
                                          <p:spTgt spid="6964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9661"/>
                                        </p:tgtEl>
                                        <p:attrNameLst>
                                          <p:attrName>style.visibility</p:attrName>
                                        </p:attrNameLst>
                                      </p:cBhvr>
                                      <p:to>
                                        <p:strVal val="visible"/>
                                      </p:to>
                                    </p:set>
                                    <p:anim calcmode="lin" valueType="num">
                                      <p:cBhvr>
                                        <p:cTn id="28" dur="500" fill="hold"/>
                                        <p:tgtEl>
                                          <p:spTgt spid="69661"/>
                                        </p:tgtEl>
                                        <p:attrNameLst>
                                          <p:attrName>ppt_w</p:attrName>
                                        </p:attrNameLst>
                                      </p:cBhvr>
                                      <p:tavLst>
                                        <p:tav tm="0">
                                          <p:val>
                                            <p:fltVal val="0"/>
                                          </p:val>
                                        </p:tav>
                                        <p:tav tm="100000">
                                          <p:val>
                                            <p:strVal val="#ppt_w"/>
                                          </p:val>
                                        </p:tav>
                                      </p:tavLst>
                                    </p:anim>
                                    <p:anim calcmode="lin" valueType="num">
                                      <p:cBhvr>
                                        <p:cTn id="29" dur="500" fill="hold"/>
                                        <p:tgtEl>
                                          <p:spTgt spid="69661"/>
                                        </p:tgtEl>
                                        <p:attrNameLst>
                                          <p:attrName>ppt_h</p:attrName>
                                        </p:attrNameLst>
                                      </p:cBhvr>
                                      <p:tavLst>
                                        <p:tav tm="0">
                                          <p:val>
                                            <p:fltVal val="0"/>
                                          </p:val>
                                        </p:tav>
                                        <p:tav tm="100000">
                                          <p:val>
                                            <p:strVal val="#ppt_h"/>
                                          </p:val>
                                        </p:tav>
                                      </p:tavLst>
                                    </p:anim>
                                    <p:animEffect transition="in" filter="fade">
                                      <p:cBhvr>
                                        <p:cTn id="30" dur="500"/>
                                        <p:tgtEl>
                                          <p:spTgt spid="6966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69655"/>
                                        </p:tgtEl>
                                        <p:attrNameLst>
                                          <p:attrName>style.visibility</p:attrName>
                                        </p:attrNameLst>
                                      </p:cBhvr>
                                      <p:to>
                                        <p:strVal val="visible"/>
                                      </p:to>
                                    </p:set>
                                    <p:anim calcmode="lin" valueType="num">
                                      <p:cBhvr>
                                        <p:cTn id="33" dur="500" fill="hold"/>
                                        <p:tgtEl>
                                          <p:spTgt spid="69655"/>
                                        </p:tgtEl>
                                        <p:attrNameLst>
                                          <p:attrName>ppt_w</p:attrName>
                                        </p:attrNameLst>
                                      </p:cBhvr>
                                      <p:tavLst>
                                        <p:tav tm="0">
                                          <p:val>
                                            <p:fltVal val="0"/>
                                          </p:val>
                                        </p:tav>
                                        <p:tav tm="100000">
                                          <p:val>
                                            <p:strVal val="#ppt_w"/>
                                          </p:val>
                                        </p:tav>
                                      </p:tavLst>
                                    </p:anim>
                                    <p:anim calcmode="lin" valueType="num">
                                      <p:cBhvr>
                                        <p:cTn id="34" dur="500" fill="hold"/>
                                        <p:tgtEl>
                                          <p:spTgt spid="69655"/>
                                        </p:tgtEl>
                                        <p:attrNameLst>
                                          <p:attrName>ppt_h</p:attrName>
                                        </p:attrNameLst>
                                      </p:cBhvr>
                                      <p:tavLst>
                                        <p:tav tm="0">
                                          <p:val>
                                            <p:fltVal val="0"/>
                                          </p:val>
                                        </p:tav>
                                        <p:tav tm="100000">
                                          <p:val>
                                            <p:strVal val="#ppt_h"/>
                                          </p:val>
                                        </p:tav>
                                      </p:tavLst>
                                    </p:anim>
                                    <p:animEffect transition="in" filter="fade">
                                      <p:cBhvr>
                                        <p:cTn id="35" dur="500"/>
                                        <p:tgtEl>
                                          <p:spTgt spid="6965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9667"/>
                                        </p:tgtEl>
                                        <p:attrNameLst>
                                          <p:attrName>style.visibility</p:attrName>
                                        </p:attrNameLst>
                                      </p:cBhvr>
                                      <p:to>
                                        <p:strVal val="visible"/>
                                      </p:to>
                                    </p:set>
                                    <p:anim calcmode="lin" valueType="num">
                                      <p:cBhvr>
                                        <p:cTn id="38" dur="500" fill="hold"/>
                                        <p:tgtEl>
                                          <p:spTgt spid="69667"/>
                                        </p:tgtEl>
                                        <p:attrNameLst>
                                          <p:attrName>ppt_w</p:attrName>
                                        </p:attrNameLst>
                                      </p:cBhvr>
                                      <p:tavLst>
                                        <p:tav tm="0">
                                          <p:val>
                                            <p:fltVal val="0"/>
                                          </p:val>
                                        </p:tav>
                                        <p:tav tm="100000">
                                          <p:val>
                                            <p:strVal val="#ppt_w"/>
                                          </p:val>
                                        </p:tav>
                                      </p:tavLst>
                                    </p:anim>
                                    <p:anim calcmode="lin" valueType="num">
                                      <p:cBhvr>
                                        <p:cTn id="39" dur="500" fill="hold"/>
                                        <p:tgtEl>
                                          <p:spTgt spid="69667"/>
                                        </p:tgtEl>
                                        <p:attrNameLst>
                                          <p:attrName>ppt_h</p:attrName>
                                        </p:attrNameLst>
                                      </p:cBhvr>
                                      <p:tavLst>
                                        <p:tav tm="0">
                                          <p:val>
                                            <p:fltVal val="0"/>
                                          </p:val>
                                        </p:tav>
                                        <p:tav tm="100000">
                                          <p:val>
                                            <p:strVal val="#ppt_h"/>
                                          </p:val>
                                        </p:tav>
                                      </p:tavLst>
                                    </p:anim>
                                    <p:animEffect transition="in" filter="fade">
                                      <p:cBhvr>
                                        <p:cTn id="40" dur="500"/>
                                        <p:tgtEl>
                                          <p:spTgt spid="6966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9649"/>
                                        </p:tgtEl>
                                        <p:attrNameLst>
                                          <p:attrName>style.visibility</p:attrName>
                                        </p:attrNameLst>
                                      </p:cBhvr>
                                      <p:to>
                                        <p:strVal val="visible"/>
                                      </p:to>
                                    </p:set>
                                    <p:anim calcmode="lin" valueType="num">
                                      <p:cBhvr>
                                        <p:cTn id="43" dur="500" fill="hold"/>
                                        <p:tgtEl>
                                          <p:spTgt spid="69649"/>
                                        </p:tgtEl>
                                        <p:attrNameLst>
                                          <p:attrName>ppt_w</p:attrName>
                                        </p:attrNameLst>
                                      </p:cBhvr>
                                      <p:tavLst>
                                        <p:tav tm="0">
                                          <p:val>
                                            <p:fltVal val="0"/>
                                          </p:val>
                                        </p:tav>
                                        <p:tav tm="100000">
                                          <p:val>
                                            <p:strVal val="#ppt_w"/>
                                          </p:val>
                                        </p:tav>
                                      </p:tavLst>
                                    </p:anim>
                                    <p:anim calcmode="lin" valueType="num">
                                      <p:cBhvr>
                                        <p:cTn id="44" dur="500" fill="hold"/>
                                        <p:tgtEl>
                                          <p:spTgt spid="69649"/>
                                        </p:tgtEl>
                                        <p:attrNameLst>
                                          <p:attrName>ppt_h</p:attrName>
                                        </p:attrNameLst>
                                      </p:cBhvr>
                                      <p:tavLst>
                                        <p:tav tm="0">
                                          <p:val>
                                            <p:fltVal val="0"/>
                                          </p:val>
                                        </p:tav>
                                        <p:tav tm="100000">
                                          <p:val>
                                            <p:strVal val="#ppt_h"/>
                                          </p:val>
                                        </p:tav>
                                      </p:tavLst>
                                    </p:anim>
                                    <p:animEffect transition="in" filter="fade">
                                      <p:cBhvr>
                                        <p:cTn id="45" dur="500"/>
                                        <p:tgtEl>
                                          <p:spTgt spid="69649"/>
                                        </p:tgtEl>
                                      </p:cBhvr>
                                    </p:animEffect>
                                  </p:childTnLst>
                                </p:cTn>
                              </p:par>
                            </p:childTnLst>
                          </p:cTn>
                        </p:par>
                        <p:par>
                          <p:cTn id="46" fill="hold">
                            <p:stCondLst>
                              <p:cond delay="1000"/>
                            </p:stCondLst>
                            <p:childTnLst>
                              <p:par>
                                <p:cTn id="47" presetID="53" presetClass="entr" presetSubtype="16"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p:cTn id="49" dur="500" fill="hold"/>
                                        <p:tgtEl>
                                          <p:spTgt spid="66"/>
                                        </p:tgtEl>
                                        <p:attrNameLst>
                                          <p:attrName>ppt_w</p:attrName>
                                        </p:attrNameLst>
                                      </p:cBhvr>
                                      <p:tavLst>
                                        <p:tav tm="0">
                                          <p:val>
                                            <p:fltVal val="0"/>
                                          </p:val>
                                        </p:tav>
                                        <p:tav tm="100000">
                                          <p:val>
                                            <p:strVal val="#ppt_w"/>
                                          </p:val>
                                        </p:tav>
                                      </p:tavLst>
                                    </p:anim>
                                    <p:anim calcmode="lin" valueType="num">
                                      <p:cBhvr>
                                        <p:cTn id="50" dur="500" fill="hold"/>
                                        <p:tgtEl>
                                          <p:spTgt spid="66"/>
                                        </p:tgtEl>
                                        <p:attrNameLst>
                                          <p:attrName>ppt_h</p:attrName>
                                        </p:attrNameLst>
                                      </p:cBhvr>
                                      <p:tavLst>
                                        <p:tav tm="0">
                                          <p:val>
                                            <p:fltVal val="0"/>
                                          </p:val>
                                        </p:tav>
                                        <p:tav tm="100000">
                                          <p:val>
                                            <p:strVal val="#ppt_h"/>
                                          </p:val>
                                        </p:tav>
                                      </p:tavLst>
                                    </p:anim>
                                    <p:animEffect transition="in" filter="fade">
                                      <p:cBhvr>
                                        <p:cTn id="51" dur="500"/>
                                        <p:tgtEl>
                                          <p:spTgt spid="66"/>
                                        </p:tgtEl>
                                      </p:cBhvr>
                                    </p:animEffect>
                                  </p:childTnLst>
                                </p:cTn>
                              </p:par>
                              <p:par>
                                <p:cTn id="52" presetID="53" presetClass="entr" presetSubtype="16"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p:cTn id="59" dur="500" fill="hold"/>
                                        <p:tgtEl>
                                          <p:spTgt spid="64"/>
                                        </p:tgtEl>
                                        <p:attrNameLst>
                                          <p:attrName>ppt_w</p:attrName>
                                        </p:attrNameLst>
                                      </p:cBhvr>
                                      <p:tavLst>
                                        <p:tav tm="0">
                                          <p:val>
                                            <p:fltVal val="0"/>
                                          </p:val>
                                        </p:tav>
                                        <p:tav tm="100000">
                                          <p:val>
                                            <p:strVal val="#ppt_w"/>
                                          </p:val>
                                        </p:tav>
                                      </p:tavLst>
                                    </p:anim>
                                    <p:anim calcmode="lin" valueType="num">
                                      <p:cBhvr>
                                        <p:cTn id="60" dur="500" fill="hold"/>
                                        <p:tgtEl>
                                          <p:spTgt spid="64"/>
                                        </p:tgtEl>
                                        <p:attrNameLst>
                                          <p:attrName>ppt_h</p:attrName>
                                        </p:attrNameLst>
                                      </p:cBhvr>
                                      <p:tavLst>
                                        <p:tav tm="0">
                                          <p:val>
                                            <p:fltVal val="0"/>
                                          </p:val>
                                        </p:tav>
                                        <p:tav tm="100000">
                                          <p:val>
                                            <p:strVal val="#ppt_h"/>
                                          </p:val>
                                        </p:tav>
                                      </p:tavLst>
                                    </p:anim>
                                    <p:animEffect transition="in" filter="fade">
                                      <p:cBhvr>
                                        <p:cTn id="61" dur="500"/>
                                        <p:tgtEl>
                                          <p:spTgt spid="6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 calcmode="lin" valueType="num">
                                      <p:cBhvr>
                                        <p:cTn id="64" dur="500" fill="hold"/>
                                        <p:tgtEl>
                                          <p:spTgt spid="58"/>
                                        </p:tgtEl>
                                        <p:attrNameLst>
                                          <p:attrName>ppt_w</p:attrName>
                                        </p:attrNameLst>
                                      </p:cBhvr>
                                      <p:tavLst>
                                        <p:tav tm="0">
                                          <p:val>
                                            <p:fltVal val="0"/>
                                          </p:val>
                                        </p:tav>
                                        <p:tav tm="100000">
                                          <p:val>
                                            <p:strVal val="#ppt_w"/>
                                          </p:val>
                                        </p:tav>
                                      </p:tavLst>
                                    </p:anim>
                                    <p:anim calcmode="lin" valueType="num">
                                      <p:cBhvr>
                                        <p:cTn id="65" dur="500" fill="hold"/>
                                        <p:tgtEl>
                                          <p:spTgt spid="58"/>
                                        </p:tgtEl>
                                        <p:attrNameLst>
                                          <p:attrName>ppt_h</p:attrName>
                                        </p:attrNameLst>
                                      </p:cBhvr>
                                      <p:tavLst>
                                        <p:tav tm="0">
                                          <p:val>
                                            <p:fltVal val="0"/>
                                          </p:val>
                                        </p:tav>
                                        <p:tav tm="100000">
                                          <p:val>
                                            <p:strVal val="#ppt_h"/>
                                          </p:val>
                                        </p:tav>
                                      </p:tavLst>
                                    </p:anim>
                                    <p:animEffect transition="in" filter="fade">
                                      <p:cBhvr>
                                        <p:cTn id="66" dur="500"/>
                                        <p:tgtEl>
                                          <p:spTgt spid="5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Effect transition="in" filter="fade">
                                      <p:cBhvr>
                                        <p:cTn id="71" dur="500"/>
                                        <p:tgtEl>
                                          <p:spTgt spid="65"/>
                                        </p:tgtEl>
                                      </p:cBhvr>
                                    </p:animEffect>
                                  </p:childTnLst>
                                </p:cTn>
                              </p:par>
                            </p:childTnLst>
                          </p:cTn>
                        </p:par>
                        <p:par>
                          <p:cTn id="72" fill="hold">
                            <p:stCondLst>
                              <p:cond delay="1500"/>
                            </p:stCondLst>
                            <p:childTnLst>
                              <p:par>
                                <p:cTn id="73" presetID="12" presetClass="entr" presetSubtype="1"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p:tgtEl>
                                          <p:spTgt spid="50"/>
                                        </p:tgtEl>
                                        <p:attrNameLst>
                                          <p:attrName>ppt_y</p:attrName>
                                        </p:attrNameLst>
                                      </p:cBhvr>
                                      <p:tavLst>
                                        <p:tav tm="0">
                                          <p:val>
                                            <p:strVal val="#ppt_y-#ppt_h*1.125000"/>
                                          </p:val>
                                        </p:tav>
                                        <p:tav tm="100000">
                                          <p:val>
                                            <p:strVal val="#ppt_y"/>
                                          </p:val>
                                        </p:tav>
                                      </p:tavLst>
                                    </p:anim>
                                    <p:animEffect transition="in" filter="wipe(down)">
                                      <p:cBhvr>
                                        <p:cTn id="76" dur="500"/>
                                        <p:tgtEl>
                                          <p:spTgt spid="50"/>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p:tgtEl>
                                          <p:spTgt spid="51"/>
                                        </p:tgtEl>
                                        <p:attrNameLst>
                                          <p:attrName>ppt_y</p:attrName>
                                        </p:attrNameLst>
                                      </p:cBhvr>
                                      <p:tavLst>
                                        <p:tav tm="0">
                                          <p:val>
                                            <p:strVal val="#ppt_y+#ppt_h*1.125000"/>
                                          </p:val>
                                        </p:tav>
                                        <p:tav tm="100000">
                                          <p:val>
                                            <p:strVal val="#ppt_y"/>
                                          </p:val>
                                        </p:tav>
                                      </p:tavLst>
                                    </p:anim>
                                    <p:animEffect transition="in" filter="wipe(up)">
                                      <p:cBhvr>
                                        <p:cTn id="80" dur="500"/>
                                        <p:tgtEl>
                                          <p:spTgt spid="51"/>
                                        </p:tgtEl>
                                      </p:cBhvr>
                                    </p:animEffect>
                                  </p:childTnLst>
                                </p:cTn>
                              </p:par>
                              <p:par>
                                <p:cTn id="81" presetID="12" presetClass="entr" presetSubtype="1"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down)">
                                      <p:cBhvr>
                                        <p:cTn id="84" dur="500"/>
                                        <p:tgtEl>
                                          <p:spTgt spid="52"/>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p:tgtEl>
                                          <p:spTgt spid="53"/>
                                        </p:tgtEl>
                                        <p:attrNameLst>
                                          <p:attrName>ppt_y</p:attrName>
                                        </p:attrNameLst>
                                      </p:cBhvr>
                                      <p:tavLst>
                                        <p:tav tm="0">
                                          <p:val>
                                            <p:strVal val="#ppt_y+#ppt_h*1.125000"/>
                                          </p:val>
                                        </p:tav>
                                        <p:tav tm="100000">
                                          <p:val>
                                            <p:strVal val="#ppt_y"/>
                                          </p:val>
                                        </p:tav>
                                      </p:tavLst>
                                    </p:anim>
                                    <p:animEffect transition="in" filter="wipe(up)">
                                      <p:cBhvr>
                                        <p:cTn id="88" dur="500"/>
                                        <p:tgtEl>
                                          <p:spTgt spid="53"/>
                                        </p:tgtEl>
                                      </p:cBhvr>
                                    </p:animEffect>
                                  </p:childTnLst>
                                </p:cTn>
                              </p:par>
                              <p:par>
                                <p:cTn id="89" presetID="12" presetClass="entr" presetSubtype="1"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cBhvr additive="base">
                                        <p:cTn id="91" dur="500"/>
                                        <p:tgtEl>
                                          <p:spTgt spid="54"/>
                                        </p:tgtEl>
                                        <p:attrNameLst>
                                          <p:attrName>ppt_y</p:attrName>
                                        </p:attrNameLst>
                                      </p:cBhvr>
                                      <p:tavLst>
                                        <p:tav tm="0">
                                          <p:val>
                                            <p:strVal val="#ppt_y-#ppt_h*1.125000"/>
                                          </p:val>
                                        </p:tav>
                                        <p:tav tm="100000">
                                          <p:val>
                                            <p:strVal val="#ppt_y"/>
                                          </p:val>
                                        </p:tav>
                                      </p:tavLst>
                                    </p:anim>
                                    <p:animEffect transition="in" filter="wipe(down)">
                                      <p:cBhvr>
                                        <p:cTn id="92" dur="500"/>
                                        <p:tgtEl>
                                          <p:spTgt spid="54"/>
                                        </p:tgtEl>
                                      </p:cBhvr>
                                    </p:animEffect>
                                  </p:childTnLst>
                                </p:cTn>
                              </p:par>
                            </p:childTnLst>
                          </p:cTn>
                        </p:par>
                        <p:par>
                          <p:cTn id="93" fill="hold">
                            <p:stCondLst>
                              <p:cond delay="2000"/>
                            </p:stCondLst>
                            <p:childTnLst>
                              <p:par>
                                <p:cTn id="94" presetID="29" presetClass="entr" presetSubtype="0" fill="hold" grpId="0" nodeType="afterEffect">
                                  <p:stCondLst>
                                    <p:cond delay="0"/>
                                  </p:stCondLst>
                                  <p:childTnLst>
                                    <p:set>
                                      <p:cBhvr>
                                        <p:cTn id="95" dur="1" fill="hold">
                                          <p:stCondLst>
                                            <p:cond delay="0"/>
                                          </p:stCondLst>
                                        </p:cTn>
                                        <p:tgtEl>
                                          <p:spTgt spid="40"/>
                                        </p:tgtEl>
                                        <p:attrNameLst>
                                          <p:attrName>style.visibility</p:attrName>
                                        </p:attrNameLst>
                                      </p:cBhvr>
                                      <p:to>
                                        <p:strVal val="visible"/>
                                      </p:to>
                                    </p:set>
                                    <p:anim calcmode="lin" valueType="num">
                                      <p:cBhvr>
                                        <p:cTn id="96" dur="500" fill="hold"/>
                                        <p:tgtEl>
                                          <p:spTgt spid="40"/>
                                        </p:tgtEl>
                                        <p:attrNameLst>
                                          <p:attrName>ppt_x</p:attrName>
                                        </p:attrNameLst>
                                      </p:cBhvr>
                                      <p:tavLst>
                                        <p:tav tm="0">
                                          <p:val>
                                            <p:strVal val="#ppt_x-.2"/>
                                          </p:val>
                                        </p:tav>
                                        <p:tav tm="100000">
                                          <p:val>
                                            <p:strVal val="#ppt_x"/>
                                          </p:val>
                                        </p:tav>
                                      </p:tavLst>
                                    </p:anim>
                                    <p:anim calcmode="lin" valueType="num">
                                      <p:cBhvr>
                                        <p:cTn id="97" dur="5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9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7" grpId="0"/>
      <p:bldP spid="53" grpId="0"/>
      <p:bldP spid="58" grpId="0" bldLvl="0" animBg="1"/>
      <p:bldP spid="69661" grpId="0"/>
      <p:bldP spid="51" grpId="0"/>
      <p:bldP spid="69655" grpId="0"/>
      <p:bldP spid="52" grpId="0"/>
      <p:bldP spid="64" grpId="0" bldLvl="0" animBg="1"/>
      <p:bldP spid="69649" grpId="0"/>
      <p:bldP spid="54" grpId="0"/>
      <p:bldP spid="65" grpId="0" bldLvl="0" animBg="1"/>
      <p:bldP spid="69643" grpId="0"/>
      <p:bldP spid="50" grpId="0"/>
      <p:bldP spid="66" grpId="0" bldLvl="0" animBg="1"/>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88070" y="-14605"/>
            <a:ext cx="3503930" cy="6887845"/>
          </a:xfrm>
          <a:prstGeom prst="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0703560" y="434975"/>
            <a:ext cx="1128395" cy="768350"/>
          </a:xfrm>
          <a:prstGeom prst="rect">
            <a:avLst/>
          </a:prstGeom>
          <a:noFill/>
        </p:spPr>
        <p:txBody>
          <a:bodyPr wrap="square" rtlCol="0">
            <a:spAutoFit/>
          </a:bodyPr>
          <a:lstStyle/>
          <a:p>
            <a:pPr algn="r"/>
            <a:r>
              <a:rPr lang="en-US" altLang="zh-CN" sz="4400" b="1" dirty="0">
                <a:solidFill>
                  <a:schemeClr val="bg1"/>
                </a:solidFill>
                <a:cs typeface="+mn-ea"/>
                <a:sym typeface="+mn-lt"/>
              </a:rPr>
              <a:t>02</a:t>
            </a:r>
            <a:endParaRPr lang="en-US" altLang="zh-CN" sz="4400" b="1" dirty="0">
              <a:solidFill>
                <a:schemeClr val="bg1"/>
              </a:solidFill>
              <a:cs typeface="+mn-ea"/>
              <a:sym typeface="+mn-lt"/>
            </a:endParaRPr>
          </a:p>
        </p:txBody>
      </p:sp>
      <p:sp>
        <p:nvSpPr>
          <p:cNvPr id="10" name="文本框 9"/>
          <p:cNvSpPr txBox="1"/>
          <p:nvPr/>
        </p:nvSpPr>
        <p:spPr>
          <a:xfrm>
            <a:off x="1505181" y="2263775"/>
            <a:ext cx="3673475" cy="768350"/>
          </a:xfrm>
          <a:prstGeom prst="rect">
            <a:avLst/>
          </a:prstGeom>
          <a:noFill/>
        </p:spPr>
        <p:txBody>
          <a:bodyPr wrap="square" rtlCol="0">
            <a:spAutoFit/>
          </a:bodyPr>
          <a:lstStyle>
            <a:defPPr>
              <a:defRPr lang="zh-CN"/>
            </a:defPPr>
            <a:lvl1pPr fontAlgn="auto">
              <a:lnSpc>
                <a:spcPct val="100000"/>
              </a:lnSpc>
              <a:defRPr sz="4400" b="1">
                <a:solidFill>
                  <a:srgbClr val="262626"/>
                </a:solidFill>
                <a:cs typeface="+mn-ea"/>
              </a:defRPr>
            </a:lvl1pPr>
          </a:lstStyle>
          <a:p>
            <a:r>
              <a:rPr lang="en-US" altLang="zh-CN" dirty="0">
                <a:sym typeface="+mn-lt"/>
              </a:rPr>
              <a:t>2.</a:t>
            </a:r>
            <a:r>
              <a:rPr lang="zh-CN" altLang="en-US" dirty="0">
                <a:sym typeface="+mn-lt"/>
              </a:rPr>
              <a:t>解决思路</a:t>
            </a:r>
            <a:endParaRPr lang="en-US" altLang="zh-CN" dirty="0">
              <a:sym typeface="+mn-lt"/>
            </a:endParaRPr>
          </a:p>
        </p:txBody>
      </p:sp>
      <p:sp>
        <p:nvSpPr>
          <p:cNvPr id="14" name="文本框 21"/>
          <p:cNvSpPr txBox="1"/>
          <p:nvPr/>
        </p:nvSpPr>
        <p:spPr>
          <a:xfrm>
            <a:off x="1695046" y="3232785"/>
            <a:ext cx="3851910" cy="5429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210000"/>
              </a:lnSpc>
            </a:pPr>
            <a:r>
              <a:rPr lang="en-US" altLang="zh-CN" sz="1400" dirty="0">
                <a:solidFill>
                  <a:schemeClr val="tx1">
                    <a:lumMod val="65000"/>
                    <a:lumOff val="35000"/>
                  </a:schemeClr>
                </a:solidFill>
                <a:cs typeface="+mn-ea"/>
                <a:sym typeface="+mn-lt"/>
              </a:rPr>
              <a:t>Problem-Solving Framework</a:t>
            </a:r>
            <a:endParaRPr lang="en-US" altLang="zh-CN" sz="1400" dirty="0">
              <a:solidFill>
                <a:schemeClr val="tx1">
                  <a:lumMod val="65000"/>
                  <a:lumOff val="35000"/>
                </a:schemeClr>
              </a:solidFill>
              <a:cs typeface="+mn-ea"/>
              <a:sym typeface="+mn-lt"/>
            </a:endParaRPr>
          </a:p>
        </p:txBody>
      </p:sp>
      <p:sp>
        <p:nvSpPr>
          <p:cNvPr id="4" name="文本框 3"/>
          <p:cNvSpPr txBox="1"/>
          <p:nvPr/>
        </p:nvSpPr>
        <p:spPr>
          <a:xfrm>
            <a:off x="10045523" y="5981065"/>
            <a:ext cx="1786255" cy="368300"/>
          </a:xfrm>
          <a:prstGeom prst="rect">
            <a:avLst/>
          </a:prstGeom>
          <a:noFill/>
        </p:spPr>
        <p:txBody>
          <a:bodyPr wrap="square" rtlCol="0">
            <a:spAutoFit/>
          </a:bodyPr>
          <a:lstStyle/>
          <a:p>
            <a:pPr algn="r"/>
            <a:r>
              <a:rPr kumimoji="1" lang="en-US" altLang="zh-CN" b="1" dirty="0">
                <a:solidFill>
                  <a:schemeClr val="bg1"/>
                </a:solidFill>
                <a:cs typeface="+mn-ea"/>
                <a:sym typeface="+mn-lt"/>
              </a:rPr>
              <a:t>PART TWO</a:t>
            </a:r>
            <a:endParaRPr kumimoji="1" lang="en-US" altLang="zh-CN" b="1" dirty="0">
              <a:solidFill>
                <a:schemeClr val="bg1"/>
              </a:solidFill>
              <a:cs typeface="+mn-ea"/>
              <a:sym typeface="+mn-lt"/>
            </a:endParaRPr>
          </a:p>
        </p:txBody>
      </p:sp>
      <p:pic>
        <p:nvPicPr>
          <p:cNvPr id="5" name="Image 0" descr="preencoded.png"/>
          <p:cNvPicPr>
            <a:picLocks noChangeAspect="1"/>
          </p:cNvPicPr>
          <p:nvPr/>
        </p:nvPicPr>
        <p:blipFill>
          <a:blip r:embed="rId1"/>
          <a:stretch>
            <a:fillRect/>
          </a:stretch>
        </p:blipFill>
        <p:spPr>
          <a:xfrm>
            <a:off x="6250940" y="869315"/>
            <a:ext cx="3848735" cy="496316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1"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9"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ppt_x</p:attrName>
                                        </p:attrNameLst>
                                      </p:cBhvr>
                                      <p:tavLst>
                                        <p:tav tm="0">
                                          <p:val>
                                            <p:strVal val="#ppt_x-.2"/>
                                          </p:val>
                                        </p:tav>
                                        <p:tav tm="100000">
                                          <p:val>
                                            <p:strVal val="#ppt_x"/>
                                          </p:val>
                                        </p:tav>
                                      </p:tavLst>
                                    </p:anim>
                                    <p:anim calcmode="lin" valueType="num">
                                      <p:cBhvr>
                                        <p:cTn id="23"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4" dur="500"/>
                                        <p:tgtEl>
                                          <p:spTgt spid="10"/>
                                        </p:tgtEl>
                                      </p:cBhvr>
                                    </p:animEffec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7" grpId="1"/>
      <p:bldP spid="10" grpId="0"/>
      <p:bldP spid="14"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custDataLst>
              <p:tags r:id="rId1"/>
            </p:custDataLst>
          </p:nvPr>
        </p:nvGrpSpPr>
        <p:grpSpPr>
          <a:xfrm>
            <a:off x="1487170" y="1039495"/>
            <a:ext cx="621030" cy="621030"/>
            <a:chOff x="968" y="5729"/>
            <a:chExt cx="978" cy="978"/>
          </a:xfrm>
          <a:solidFill>
            <a:srgbClr val="C0A667"/>
          </a:solidFill>
        </p:grpSpPr>
        <p:sp>
          <p:nvSpPr>
            <p:cNvPr id="93" name="Oval 32"/>
            <p:cNvSpPr/>
            <p:nvPr>
              <p:custDataLst>
                <p:tags r:id="rId2"/>
              </p:custDataLst>
            </p:nvPr>
          </p:nvSpPr>
          <p:spPr>
            <a:xfrm>
              <a:off x="968" y="5729"/>
              <a:ext cx="978" cy="978"/>
            </a:xfrm>
            <a:prstGeom prst="ellipse">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lumMod val="65000"/>
                    <a:lumOff val="35000"/>
                  </a:schemeClr>
                </a:solidFill>
                <a:cs typeface="+mn-ea"/>
                <a:sym typeface="+mn-lt"/>
              </a:endParaRPr>
            </a:p>
          </p:txBody>
        </p:sp>
        <p:sp>
          <p:nvSpPr>
            <p:cNvPr id="94" name="Shape 2579"/>
            <p:cNvSpPr/>
            <p:nvPr>
              <p:custDataLst>
                <p:tags r:id="rId3"/>
              </p:custDataLst>
            </p:nvPr>
          </p:nvSpPr>
          <p:spPr>
            <a:xfrm>
              <a:off x="1230" y="5955"/>
              <a:ext cx="487" cy="487"/>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grpFill/>
            <a:ln w="12700">
              <a:solidFill>
                <a:srgbClr val="F7F7F7"/>
              </a:solidFill>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b="1">
                <a:solidFill>
                  <a:schemeClr val="tx1">
                    <a:lumMod val="65000"/>
                    <a:lumOff val="35000"/>
                  </a:schemeClr>
                </a:solidFill>
                <a:cs typeface="+mn-ea"/>
                <a:sym typeface="+mn-lt"/>
              </a:endParaRPr>
            </a:p>
          </p:txBody>
        </p:sp>
      </p:grpSp>
      <p:grpSp>
        <p:nvGrpSpPr>
          <p:cNvPr id="113" name="组合 112"/>
          <p:cNvGrpSpPr/>
          <p:nvPr>
            <p:custDataLst>
              <p:tags r:id="rId4"/>
            </p:custDataLst>
          </p:nvPr>
        </p:nvGrpSpPr>
        <p:grpSpPr>
          <a:xfrm>
            <a:off x="7303135" y="1004570"/>
            <a:ext cx="621030" cy="621030"/>
            <a:chOff x="968" y="7963"/>
            <a:chExt cx="978" cy="978"/>
          </a:xfrm>
          <a:solidFill>
            <a:srgbClr val="C0A667"/>
          </a:solidFill>
        </p:grpSpPr>
        <p:sp>
          <p:nvSpPr>
            <p:cNvPr id="105" name="Oval 43"/>
            <p:cNvSpPr/>
            <p:nvPr>
              <p:custDataLst>
                <p:tags r:id="rId5"/>
              </p:custDataLst>
            </p:nvPr>
          </p:nvSpPr>
          <p:spPr>
            <a:xfrm>
              <a:off x="968" y="7963"/>
              <a:ext cx="978" cy="978"/>
            </a:xfrm>
            <a:prstGeom prst="ellipse">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lumMod val="65000"/>
                    <a:lumOff val="35000"/>
                  </a:schemeClr>
                </a:solidFill>
                <a:cs typeface="+mn-ea"/>
                <a:sym typeface="+mn-lt"/>
              </a:endParaRPr>
            </a:p>
          </p:txBody>
        </p:sp>
        <p:sp>
          <p:nvSpPr>
            <p:cNvPr id="106" name="Shape 2633"/>
            <p:cNvSpPr/>
            <p:nvPr>
              <p:custDataLst>
                <p:tags r:id="rId6"/>
              </p:custDataLst>
            </p:nvPr>
          </p:nvSpPr>
          <p:spPr>
            <a:xfrm>
              <a:off x="1230" y="8248"/>
              <a:ext cx="487" cy="48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grpFill/>
            <a:ln w="12700">
              <a:solidFill>
                <a:srgbClr val="F7F7F7"/>
              </a:solidFill>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b="1">
                <a:solidFill>
                  <a:schemeClr val="tx1">
                    <a:lumMod val="65000"/>
                    <a:lumOff val="35000"/>
                  </a:schemeClr>
                </a:solidFill>
                <a:cs typeface="+mn-ea"/>
                <a:sym typeface="+mn-lt"/>
              </a:endParaRPr>
            </a:p>
          </p:txBody>
        </p:sp>
      </p:grpSp>
      <p:sp>
        <p:nvSpPr>
          <p:cNvPr id="108" name="Subtitle 2"/>
          <p:cNvSpPr txBox="1"/>
          <p:nvPr/>
        </p:nvSpPr>
        <p:spPr>
          <a:xfrm>
            <a:off x="1249680" y="1877060"/>
            <a:ext cx="5419725" cy="494030"/>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panose="020B0306030504020204"/>
                <a:ea typeface="+mn-ea"/>
                <a:cs typeface="Open Sans Light" panose="020B0306030504020204"/>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defTabSz="914400">
              <a:lnSpc>
                <a:spcPct val="150000"/>
              </a:lnSpc>
              <a:spcBef>
                <a:spcPts val="0"/>
              </a:spcBef>
              <a:buFont typeface="Arial" panose="020B0604020202020204" pitchFamily="34" charset="0"/>
            </a:pPr>
            <a:endParaRPr lang="en-US" sz="1200" b="1" dirty="0">
              <a:solidFill>
                <a:schemeClr val="tx1">
                  <a:lumMod val="65000"/>
                  <a:lumOff val="35000"/>
                </a:schemeClr>
              </a:solidFill>
              <a:latin typeface="+mn-lt"/>
              <a:cs typeface="+mn-ea"/>
              <a:sym typeface="+mn-lt"/>
            </a:endParaRPr>
          </a:p>
        </p:txBody>
      </p:sp>
      <p:sp>
        <p:nvSpPr>
          <p:cNvPr id="114" name="TextBox 22"/>
          <p:cNvSpPr txBox="1">
            <a:spLocks noChangeArrowheads="1"/>
          </p:cNvSpPr>
          <p:nvPr>
            <p:custDataLst>
              <p:tags r:id="rId7"/>
            </p:custDataLst>
          </p:nvPr>
        </p:nvSpPr>
        <p:spPr bwMode="auto">
          <a:xfrm>
            <a:off x="2284730" y="1185545"/>
            <a:ext cx="190563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400" b="1" dirty="0">
                <a:solidFill>
                  <a:srgbClr val="262626"/>
                </a:solidFill>
                <a:latin typeface="+mn-lt"/>
                <a:ea typeface="+mn-ea"/>
                <a:cs typeface="+mn-ea"/>
                <a:sym typeface="+mn-lt"/>
              </a:rPr>
              <a:t>连接一切</a:t>
            </a:r>
            <a:endParaRPr lang="zh-CN" altLang="en-US" sz="1400" b="1" dirty="0">
              <a:solidFill>
                <a:srgbClr val="262626"/>
              </a:solidFill>
              <a:latin typeface="+mn-lt"/>
              <a:ea typeface="+mn-ea"/>
              <a:cs typeface="+mn-ea"/>
              <a:sym typeface="+mn-lt"/>
            </a:endParaRPr>
          </a:p>
        </p:txBody>
      </p:sp>
      <p:sp>
        <p:nvSpPr>
          <p:cNvPr id="116" name="TextBox 22"/>
          <p:cNvSpPr txBox="1">
            <a:spLocks noChangeArrowheads="1"/>
          </p:cNvSpPr>
          <p:nvPr>
            <p:custDataLst>
              <p:tags r:id="rId8"/>
            </p:custDataLst>
          </p:nvPr>
        </p:nvSpPr>
        <p:spPr bwMode="auto">
          <a:xfrm>
            <a:off x="8221980" y="1188085"/>
            <a:ext cx="190563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400" b="1" dirty="0">
                <a:solidFill>
                  <a:srgbClr val="262626"/>
                </a:solidFill>
                <a:latin typeface="+mn-lt"/>
                <a:ea typeface="+mn-ea"/>
                <a:cs typeface="+mn-ea"/>
                <a:sym typeface="+mn-lt"/>
              </a:rPr>
              <a:t>数据驱动</a:t>
            </a:r>
            <a:endParaRPr lang="zh-CN" altLang="en-US" sz="1400" b="1" dirty="0">
              <a:solidFill>
                <a:srgbClr val="262626"/>
              </a:solidFill>
              <a:latin typeface="+mn-lt"/>
              <a:ea typeface="+mn-ea"/>
              <a:cs typeface="+mn-ea"/>
              <a:sym typeface="+mn-lt"/>
            </a:endParaRPr>
          </a:p>
        </p:txBody>
      </p:sp>
      <p:sp>
        <p:nvSpPr>
          <p:cNvPr id="18" name="文本框 17"/>
          <p:cNvSpPr txBox="1"/>
          <p:nvPr/>
        </p:nvSpPr>
        <p:spPr>
          <a:xfrm>
            <a:off x="4979035" y="401320"/>
            <a:ext cx="2490470" cy="52197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核心解决思路</a:t>
            </a:r>
            <a:endParaRPr lang="zh-CN" altLang="en-US" sz="2800" b="1" dirty="0">
              <a:solidFill>
                <a:srgbClr val="262626"/>
              </a:solidFill>
              <a:cs typeface="+mn-ea"/>
              <a:sym typeface="+mn-lt"/>
            </a:endParaRPr>
          </a:p>
        </p:txBody>
      </p:sp>
      <p:sp>
        <p:nvSpPr>
          <p:cNvPr id="3" name="文本框 2"/>
          <p:cNvSpPr txBox="1"/>
          <p:nvPr>
            <p:custDataLst>
              <p:tags r:id="rId9"/>
            </p:custDataLst>
          </p:nvPr>
        </p:nvSpPr>
        <p:spPr>
          <a:xfrm>
            <a:off x="730250" y="1832610"/>
            <a:ext cx="4641215" cy="645160"/>
          </a:xfrm>
          <a:prstGeom prst="rect">
            <a:avLst/>
          </a:prstGeom>
          <a:noFill/>
        </p:spPr>
        <p:txBody>
          <a:bodyPr wrap="square" rtlCol="0" anchor="t">
            <a:spAutoFit/>
          </a:bodyPr>
          <a:p>
            <a:r>
              <a:rPr lang="zh-CN" altLang="en-US"/>
              <a:t>打通物、人、流程断点</a:t>
            </a:r>
            <a:r>
              <a:rPr lang="en-US" altLang="zh-CN"/>
              <a:t>,</a:t>
            </a:r>
            <a:r>
              <a:rPr lang="zh-CN" altLang="en-US"/>
              <a:t>通过</a:t>
            </a:r>
            <a:r>
              <a:rPr lang="en-US" altLang="zh-CN"/>
              <a:t>AI</a:t>
            </a:r>
            <a:r>
              <a:rPr lang="zh-CN" altLang="en-US"/>
              <a:t>视觉连接非智能仪表</a:t>
            </a:r>
            <a:r>
              <a:rPr lang="en-US" altLang="zh-CN"/>
              <a:t>,</a:t>
            </a:r>
            <a:r>
              <a:rPr lang="zh-CN" altLang="en-US"/>
              <a:t>构建</a:t>
            </a:r>
            <a:r>
              <a:rPr lang="en-US" altLang="zh-CN"/>
              <a:t>B2B2C</a:t>
            </a:r>
            <a:r>
              <a:rPr lang="zh-CN" altLang="en-US"/>
              <a:t>众包式数据生态</a:t>
            </a:r>
            <a:endParaRPr lang="zh-CN" altLang="en-US"/>
          </a:p>
        </p:txBody>
      </p:sp>
      <p:pic>
        <p:nvPicPr>
          <p:cNvPr id="4" name="图片 1" descr="概念图"/>
          <p:cNvPicPr>
            <a:picLocks noChangeAspect="1"/>
          </p:cNvPicPr>
          <p:nvPr/>
        </p:nvPicPr>
        <p:blipFill>
          <a:blip r:embed="rId10"/>
          <a:stretch>
            <a:fillRect/>
          </a:stretch>
        </p:blipFill>
        <p:spPr>
          <a:xfrm>
            <a:off x="730250" y="2649855"/>
            <a:ext cx="5276850" cy="3731895"/>
          </a:xfrm>
          <a:prstGeom prst="rect">
            <a:avLst/>
          </a:prstGeom>
        </p:spPr>
      </p:pic>
      <p:sp>
        <p:nvSpPr>
          <p:cNvPr id="6" name="文本框 5"/>
          <p:cNvSpPr txBox="1"/>
          <p:nvPr>
            <p:custDataLst>
              <p:tags r:id="rId11"/>
            </p:custDataLst>
          </p:nvPr>
        </p:nvSpPr>
        <p:spPr>
          <a:xfrm>
            <a:off x="6356350" y="1802130"/>
            <a:ext cx="4700270" cy="645160"/>
          </a:xfrm>
          <a:prstGeom prst="rect">
            <a:avLst/>
          </a:prstGeom>
          <a:noFill/>
        </p:spPr>
        <p:txBody>
          <a:bodyPr wrap="square" rtlCol="0" anchor="t">
            <a:spAutoFit/>
          </a:bodyPr>
          <a:p>
            <a:r>
              <a:rPr lang="zh-CN" altLang="en-US"/>
              <a:t>持续收集用户反馈优化算法</a:t>
            </a:r>
            <a:r>
              <a:rPr lang="en-US" altLang="zh-CN"/>
              <a:t>,AI</a:t>
            </a:r>
            <a:r>
              <a:rPr lang="zh-CN" altLang="en-US"/>
              <a:t>模型像互联网产品一样敏捷迭代、越用越聪明</a:t>
            </a:r>
            <a:endParaRPr lang="zh-CN" altLang="en-US"/>
          </a:p>
        </p:txBody>
      </p:sp>
      <p:pic>
        <p:nvPicPr>
          <p:cNvPr id="7" name="图片 2" descr="数据驱动与快速迭代的智能闭环"/>
          <p:cNvPicPr>
            <a:picLocks noChangeAspect="1"/>
          </p:cNvPicPr>
          <p:nvPr/>
        </p:nvPicPr>
        <p:blipFill>
          <a:blip r:embed="rId12"/>
          <a:stretch>
            <a:fillRect/>
          </a:stretch>
        </p:blipFill>
        <p:spPr>
          <a:xfrm>
            <a:off x="7021195" y="2649220"/>
            <a:ext cx="4035425" cy="371348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p:cTn id="11" dur="500" fill="hold"/>
                                        <p:tgtEl>
                                          <p:spTgt spid="110"/>
                                        </p:tgtEl>
                                        <p:attrNameLst>
                                          <p:attrName>ppt_w</p:attrName>
                                        </p:attrNameLst>
                                      </p:cBhvr>
                                      <p:tavLst>
                                        <p:tav tm="0">
                                          <p:val>
                                            <p:fltVal val="0"/>
                                          </p:val>
                                        </p:tav>
                                        <p:tav tm="100000">
                                          <p:val>
                                            <p:strVal val="#ppt_w"/>
                                          </p:val>
                                        </p:tav>
                                      </p:tavLst>
                                    </p:anim>
                                    <p:anim calcmode="lin" valueType="num">
                                      <p:cBhvr>
                                        <p:cTn id="12" dur="500" fill="hold"/>
                                        <p:tgtEl>
                                          <p:spTgt spid="110"/>
                                        </p:tgtEl>
                                        <p:attrNameLst>
                                          <p:attrName>ppt_h</p:attrName>
                                        </p:attrNameLst>
                                      </p:cBhvr>
                                      <p:tavLst>
                                        <p:tav tm="0">
                                          <p:val>
                                            <p:fltVal val="0"/>
                                          </p:val>
                                        </p:tav>
                                        <p:tav tm="100000">
                                          <p:val>
                                            <p:strVal val="#ppt_h"/>
                                          </p:val>
                                        </p:tav>
                                      </p:tavLst>
                                    </p:anim>
                                    <p:animEffect transition="in" filter="fade">
                                      <p:cBhvr>
                                        <p:cTn id="13" dur="500"/>
                                        <p:tgtEl>
                                          <p:spTgt spid="1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13"/>
                                        </p:tgtEl>
                                        <p:attrNameLst>
                                          <p:attrName>style.visibility</p:attrName>
                                        </p:attrNameLst>
                                      </p:cBhvr>
                                      <p:to>
                                        <p:strVal val="visible"/>
                                      </p:to>
                                    </p:set>
                                    <p:anim calcmode="lin" valueType="num">
                                      <p:cBhvr>
                                        <p:cTn id="21" dur="500" fill="hold"/>
                                        <p:tgtEl>
                                          <p:spTgt spid="113"/>
                                        </p:tgtEl>
                                        <p:attrNameLst>
                                          <p:attrName>ppt_w</p:attrName>
                                        </p:attrNameLst>
                                      </p:cBhvr>
                                      <p:tavLst>
                                        <p:tav tm="0">
                                          <p:val>
                                            <p:fltVal val="0"/>
                                          </p:val>
                                        </p:tav>
                                        <p:tav tm="100000">
                                          <p:val>
                                            <p:strVal val="#ppt_w"/>
                                          </p:val>
                                        </p:tav>
                                      </p:tavLst>
                                    </p:anim>
                                    <p:anim calcmode="lin" valueType="num">
                                      <p:cBhvr>
                                        <p:cTn id="22" dur="500" fill="hold"/>
                                        <p:tgtEl>
                                          <p:spTgt spid="113"/>
                                        </p:tgtEl>
                                        <p:attrNameLst>
                                          <p:attrName>ppt_h</p:attrName>
                                        </p:attrNameLst>
                                      </p:cBhvr>
                                      <p:tavLst>
                                        <p:tav tm="0">
                                          <p:val>
                                            <p:fltVal val="0"/>
                                          </p:val>
                                        </p:tav>
                                        <p:tav tm="100000">
                                          <p:val>
                                            <p:strVal val="#ppt_h"/>
                                          </p:val>
                                        </p:tav>
                                      </p:tavLst>
                                    </p:anim>
                                    <p:animEffect transition="in" filter="fade">
                                      <p:cBhvr>
                                        <p:cTn id="23" dur="500"/>
                                        <p:tgtEl>
                                          <p:spTgt spid="113"/>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2500"/>
                            </p:stCondLst>
                            <p:childTnLst>
                              <p:par>
                                <p:cTn id="29" presetID="29"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ppt_x</p:attrName>
                                        </p:attrNameLst>
                                      </p:cBhvr>
                                      <p:tavLst>
                                        <p:tav tm="0">
                                          <p:val>
                                            <p:strVal val="#ppt_x-.2"/>
                                          </p:val>
                                        </p:tav>
                                        <p:tav tm="100000">
                                          <p:val>
                                            <p:strVal val="#ppt_x"/>
                                          </p:val>
                                        </p:tav>
                                      </p:tavLst>
                                    </p:anim>
                                    <p:anim calcmode="lin" valueType="num">
                                      <p:cBhvr>
                                        <p:cTn id="32"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4" grpId="0"/>
      <p:bldP spid="1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ubtitle 2"/>
          <p:cNvSpPr txBox="1"/>
          <p:nvPr/>
        </p:nvSpPr>
        <p:spPr>
          <a:xfrm>
            <a:off x="1249680" y="1877060"/>
            <a:ext cx="5419725" cy="494030"/>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panose="020B0306030504020204"/>
                <a:ea typeface="+mn-ea"/>
                <a:cs typeface="Open Sans Light" panose="020B0306030504020204"/>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defTabSz="914400">
              <a:lnSpc>
                <a:spcPct val="150000"/>
              </a:lnSpc>
              <a:spcBef>
                <a:spcPts val="0"/>
              </a:spcBef>
              <a:buFont typeface="Arial" panose="020B0604020202020204" pitchFamily="34" charset="0"/>
            </a:pPr>
            <a:endParaRPr lang="en-US" sz="1200" b="1" dirty="0">
              <a:solidFill>
                <a:schemeClr val="tx1">
                  <a:lumMod val="65000"/>
                  <a:lumOff val="35000"/>
                </a:schemeClr>
              </a:solidFill>
              <a:latin typeface="+mn-lt"/>
              <a:cs typeface="+mn-ea"/>
              <a:sym typeface="+mn-lt"/>
            </a:endParaRPr>
          </a:p>
        </p:txBody>
      </p:sp>
      <p:sp>
        <p:nvSpPr>
          <p:cNvPr id="114" name="TextBox 22"/>
          <p:cNvSpPr txBox="1">
            <a:spLocks noChangeArrowheads="1"/>
          </p:cNvSpPr>
          <p:nvPr>
            <p:custDataLst>
              <p:tags r:id="rId1"/>
            </p:custDataLst>
          </p:nvPr>
        </p:nvSpPr>
        <p:spPr bwMode="auto">
          <a:xfrm>
            <a:off x="2284730" y="1185545"/>
            <a:ext cx="190563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400" b="1" dirty="0">
                <a:solidFill>
                  <a:srgbClr val="262626"/>
                </a:solidFill>
                <a:latin typeface="+mn-lt"/>
                <a:ea typeface="+mn-ea"/>
                <a:cs typeface="+mn-ea"/>
                <a:sym typeface="+mn-lt"/>
              </a:rPr>
              <a:t>平台化协同</a:t>
            </a:r>
            <a:endParaRPr lang="zh-CN" altLang="en-US" sz="1400" b="1" dirty="0">
              <a:solidFill>
                <a:srgbClr val="262626"/>
              </a:solidFill>
              <a:latin typeface="+mn-lt"/>
              <a:ea typeface="+mn-ea"/>
              <a:cs typeface="+mn-ea"/>
              <a:sym typeface="+mn-lt"/>
            </a:endParaRPr>
          </a:p>
        </p:txBody>
      </p:sp>
      <p:sp>
        <p:nvSpPr>
          <p:cNvPr id="116" name="TextBox 22"/>
          <p:cNvSpPr txBox="1">
            <a:spLocks noChangeArrowheads="1"/>
          </p:cNvSpPr>
          <p:nvPr>
            <p:custDataLst>
              <p:tags r:id="rId2"/>
            </p:custDataLst>
          </p:nvPr>
        </p:nvSpPr>
        <p:spPr bwMode="auto">
          <a:xfrm>
            <a:off x="8221980" y="1188085"/>
            <a:ext cx="190563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400" b="1" dirty="0">
                <a:solidFill>
                  <a:srgbClr val="262626"/>
                </a:solidFill>
                <a:latin typeface="+mn-lt"/>
                <a:ea typeface="+mn-ea"/>
                <a:cs typeface="+mn-ea"/>
                <a:sym typeface="+mn-lt"/>
              </a:rPr>
              <a:t>云原生架构</a:t>
            </a:r>
            <a:endParaRPr lang="zh-CN" altLang="en-US" sz="1400" b="1" dirty="0">
              <a:solidFill>
                <a:srgbClr val="262626"/>
              </a:solidFill>
              <a:latin typeface="+mn-lt"/>
              <a:ea typeface="+mn-ea"/>
              <a:cs typeface="+mn-ea"/>
              <a:sym typeface="+mn-lt"/>
            </a:endParaRPr>
          </a:p>
        </p:txBody>
      </p:sp>
      <p:sp>
        <p:nvSpPr>
          <p:cNvPr id="18" name="文本框 17"/>
          <p:cNvSpPr txBox="1"/>
          <p:nvPr/>
        </p:nvSpPr>
        <p:spPr>
          <a:xfrm>
            <a:off x="4979035" y="401320"/>
            <a:ext cx="2490470" cy="52197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核心解决思路</a:t>
            </a:r>
            <a:endParaRPr lang="zh-CN" altLang="en-US" sz="2800" b="1" dirty="0">
              <a:solidFill>
                <a:srgbClr val="262626"/>
              </a:solidFill>
              <a:cs typeface="+mn-ea"/>
              <a:sym typeface="+mn-lt"/>
            </a:endParaRPr>
          </a:p>
        </p:txBody>
      </p:sp>
      <p:sp>
        <p:nvSpPr>
          <p:cNvPr id="3" name="文本框 2"/>
          <p:cNvSpPr txBox="1"/>
          <p:nvPr>
            <p:custDataLst>
              <p:tags r:id="rId3"/>
            </p:custDataLst>
          </p:nvPr>
        </p:nvSpPr>
        <p:spPr>
          <a:xfrm>
            <a:off x="730250" y="1832610"/>
            <a:ext cx="4641215" cy="645160"/>
          </a:xfrm>
          <a:prstGeom prst="rect">
            <a:avLst/>
          </a:prstGeom>
          <a:noFill/>
        </p:spPr>
        <p:txBody>
          <a:bodyPr wrap="square" rtlCol="0" anchor="t">
            <a:spAutoFit/>
          </a:bodyPr>
          <a:p>
            <a:r>
              <a:rPr lang="zh-CN" altLang="en-US"/>
              <a:t>统一在线协作空间</a:t>
            </a:r>
            <a:r>
              <a:rPr lang="en-US" altLang="zh-CN"/>
              <a:t>,</a:t>
            </a:r>
            <a:r>
              <a:rPr lang="zh-CN" altLang="en-US"/>
              <a:t>形成</a:t>
            </a:r>
            <a:r>
              <a:rPr lang="en-US" altLang="zh-CN"/>
              <a:t>"</a:t>
            </a:r>
            <a:r>
              <a:rPr lang="zh-CN" altLang="en-US"/>
              <a:t>越多人用数据越准</a:t>
            </a:r>
            <a:r>
              <a:rPr lang="en-US" altLang="zh-CN"/>
              <a:t>,</a:t>
            </a:r>
            <a:r>
              <a:rPr lang="zh-CN" altLang="en-US"/>
              <a:t>数据越准处置越快</a:t>
            </a:r>
            <a:r>
              <a:rPr lang="en-US" altLang="zh-CN"/>
              <a:t>"</a:t>
            </a:r>
            <a:r>
              <a:rPr lang="zh-CN" altLang="en-US"/>
              <a:t>的增长飞轮</a:t>
            </a:r>
            <a:endParaRPr lang="zh-CN" altLang="en-US"/>
          </a:p>
        </p:txBody>
      </p:sp>
      <p:sp>
        <p:nvSpPr>
          <p:cNvPr id="6" name="文本框 5"/>
          <p:cNvSpPr txBox="1"/>
          <p:nvPr>
            <p:custDataLst>
              <p:tags r:id="rId4"/>
            </p:custDataLst>
          </p:nvPr>
        </p:nvSpPr>
        <p:spPr>
          <a:xfrm>
            <a:off x="6356350" y="1802130"/>
            <a:ext cx="4700270" cy="645160"/>
          </a:xfrm>
          <a:prstGeom prst="rect">
            <a:avLst/>
          </a:prstGeom>
          <a:noFill/>
        </p:spPr>
        <p:txBody>
          <a:bodyPr wrap="square" rtlCol="0" anchor="t">
            <a:spAutoFit/>
          </a:bodyPr>
          <a:p>
            <a:r>
              <a:rPr lang="zh-CN" altLang="en-US"/>
              <a:t>微服务架构确保弹性伸缩、快速部署</a:t>
            </a:r>
            <a:r>
              <a:rPr lang="en-US" altLang="zh-CN"/>
              <a:t>,</a:t>
            </a:r>
            <a:r>
              <a:rPr lang="zh-CN" altLang="en-US"/>
              <a:t>核心能力封装为</a:t>
            </a:r>
            <a:r>
              <a:rPr lang="en-US" altLang="zh-CN"/>
              <a:t>API</a:t>
            </a:r>
            <a:r>
              <a:rPr lang="zh-CN" altLang="en-US"/>
              <a:t>开放给第三方</a:t>
            </a:r>
            <a:endParaRPr lang="zh-CN" altLang="en-US"/>
          </a:p>
        </p:txBody>
      </p:sp>
      <p:grpSp>
        <p:nvGrpSpPr>
          <p:cNvPr id="33" name="组合 32"/>
          <p:cNvGrpSpPr/>
          <p:nvPr>
            <p:custDataLst>
              <p:tags r:id="rId5"/>
            </p:custDataLst>
          </p:nvPr>
        </p:nvGrpSpPr>
        <p:grpSpPr>
          <a:xfrm>
            <a:off x="1407160" y="1066165"/>
            <a:ext cx="768985" cy="594360"/>
            <a:chOff x="3939379" y="2311400"/>
            <a:chExt cx="1371600" cy="1371600"/>
          </a:xfrm>
        </p:grpSpPr>
        <p:sp>
          <p:nvSpPr>
            <p:cNvPr id="34" name="椭圆 33"/>
            <p:cNvSpPr/>
            <p:nvPr>
              <p:custDataLst>
                <p:tags r:id="rId6"/>
              </p:custDataLst>
            </p:nvPr>
          </p:nvSpPr>
          <p:spPr>
            <a:xfrm>
              <a:off x="3939379" y="2311400"/>
              <a:ext cx="1371600" cy="1371600"/>
            </a:xfrm>
            <a:prstGeom prst="ellipse">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459810" y="2755335"/>
              <a:ext cx="330738" cy="416232"/>
              <a:chOff x="11293476" y="3908426"/>
              <a:chExt cx="233363" cy="293687"/>
            </a:xfrm>
            <a:solidFill>
              <a:srgbClr val="FFFFFF"/>
            </a:solidFill>
          </p:grpSpPr>
          <p:sp>
            <p:nvSpPr>
              <p:cNvPr id="36" name="Freeform 315"/>
              <p:cNvSpPr/>
              <p:nvPr>
                <p:custDataLst>
                  <p:tags r:id="rId7"/>
                </p:custDataLst>
              </p:nvPr>
            </p:nvSpPr>
            <p:spPr bwMode="auto">
              <a:xfrm>
                <a:off x="11382376" y="4173538"/>
                <a:ext cx="52388" cy="28575"/>
              </a:xfrm>
              <a:custGeom>
                <a:avLst/>
                <a:gdLst>
                  <a:gd name="T0" fmla="*/ 32 w 34"/>
                  <a:gd name="T1" fmla="*/ 0 h 18"/>
                  <a:gd name="T2" fmla="*/ 2 w 34"/>
                  <a:gd name="T3" fmla="*/ 0 h 18"/>
                  <a:gd name="T4" fmla="*/ 0 w 34"/>
                  <a:gd name="T5" fmla="*/ 2 h 18"/>
                  <a:gd name="T6" fmla="*/ 17 w 34"/>
                  <a:gd name="T7" fmla="*/ 18 h 18"/>
                  <a:gd name="T8" fmla="*/ 34 w 34"/>
                  <a:gd name="T9" fmla="*/ 2 h 18"/>
                  <a:gd name="T10" fmla="*/ 3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32" y="0"/>
                    </a:moveTo>
                    <a:cubicBezTo>
                      <a:pt x="2" y="0"/>
                      <a:pt x="2" y="0"/>
                      <a:pt x="2" y="0"/>
                    </a:cubicBezTo>
                    <a:cubicBezTo>
                      <a:pt x="1" y="0"/>
                      <a:pt x="0" y="1"/>
                      <a:pt x="0" y="2"/>
                    </a:cubicBezTo>
                    <a:cubicBezTo>
                      <a:pt x="0" y="11"/>
                      <a:pt x="8" y="18"/>
                      <a:pt x="17" y="18"/>
                    </a:cubicBezTo>
                    <a:cubicBezTo>
                      <a:pt x="27" y="18"/>
                      <a:pt x="34" y="11"/>
                      <a:pt x="34" y="2"/>
                    </a:cubicBezTo>
                    <a:cubicBezTo>
                      <a:pt x="34" y="1"/>
                      <a:pt x="33"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37" name="Freeform 316"/>
              <p:cNvSpPr/>
              <p:nvPr>
                <p:custDataLst>
                  <p:tags r:id="rId8"/>
                </p:custDataLst>
              </p:nvPr>
            </p:nvSpPr>
            <p:spPr bwMode="auto">
              <a:xfrm>
                <a:off x="11293476" y="3908426"/>
                <a:ext cx="233363" cy="246063"/>
              </a:xfrm>
              <a:custGeom>
                <a:avLst/>
                <a:gdLst>
                  <a:gd name="T0" fmla="*/ 124 w 149"/>
                  <a:gd name="T1" fmla="*/ 123 h 157"/>
                  <a:gd name="T2" fmla="*/ 127 w 149"/>
                  <a:gd name="T3" fmla="*/ 108 h 157"/>
                  <a:gd name="T4" fmla="*/ 127 w 149"/>
                  <a:gd name="T5" fmla="*/ 66 h 157"/>
                  <a:gd name="T6" fmla="*/ 91 w 149"/>
                  <a:gd name="T7" fmla="*/ 20 h 157"/>
                  <a:gd name="T8" fmla="*/ 91 w 149"/>
                  <a:gd name="T9" fmla="*/ 16 h 157"/>
                  <a:gd name="T10" fmla="*/ 74 w 149"/>
                  <a:gd name="T11" fmla="*/ 0 h 157"/>
                  <a:gd name="T12" fmla="*/ 57 w 149"/>
                  <a:gd name="T13" fmla="*/ 16 h 157"/>
                  <a:gd name="T14" fmla="*/ 57 w 149"/>
                  <a:gd name="T15" fmla="*/ 20 h 157"/>
                  <a:gd name="T16" fmla="*/ 22 w 149"/>
                  <a:gd name="T17" fmla="*/ 66 h 157"/>
                  <a:gd name="T18" fmla="*/ 22 w 149"/>
                  <a:gd name="T19" fmla="*/ 108 h 157"/>
                  <a:gd name="T20" fmla="*/ 25 w 149"/>
                  <a:gd name="T21" fmla="*/ 123 h 157"/>
                  <a:gd name="T22" fmla="*/ 0 w 149"/>
                  <a:gd name="T23" fmla="*/ 140 h 157"/>
                  <a:gd name="T24" fmla="*/ 0 w 149"/>
                  <a:gd name="T25" fmla="*/ 155 h 157"/>
                  <a:gd name="T26" fmla="*/ 2 w 149"/>
                  <a:gd name="T27" fmla="*/ 157 h 157"/>
                  <a:gd name="T28" fmla="*/ 147 w 149"/>
                  <a:gd name="T29" fmla="*/ 157 h 157"/>
                  <a:gd name="T30" fmla="*/ 149 w 149"/>
                  <a:gd name="T31" fmla="*/ 155 h 157"/>
                  <a:gd name="T32" fmla="*/ 149 w 149"/>
                  <a:gd name="T33" fmla="*/ 140 h 157"/>
                  <a:gd name="T34" fmla="*/ 124 w 149"/>
                  <a:gd name="T35" fmla="*/ 1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7">
                    <a:moveTo>
                      <a:pt x="124" y="123"/>
                    </a:moveTo>
                    <a:cubicBezTo>
                      <a:pt x="126" y="118"/>
                      <a:pt x="127" y="113"/>
                      <a:pt x="127" y="108"/>
                    </a:cubicBezTo>
                    <a:cubicBezTo>
                      <a:pt x="127" y="66"/>
                      <a:pt x="127" y="66"/>
                      <a:pt x="127" y="66"/>
                    </a:cubicBezTo>
                    <a:cubicBezTo>
                      <a:pt x="127" y="45"/>
                      <a:pt x="113" y="27"/>
                      <a:pt x="91" y="20"/>
                    </a:cubicBezTo>
                    <a:cubicBezTo>
                      <a:pt x="91" y="16"/>
                      <a:pt x="91" y="16"/>
                      <a:pt x="91" y="16"/>
                    </a:cubicBezTo>
                    <a:cubicBezTo>
                      <a:pt x="91" y="7"/>
                      <a:pt x="84" y="0"/>
                      <a:pt x="74" y="0"/>
                    </a:cubicBezTo>
                    <a:cubicBezTo>
                      <a:pt x="65" y="0"/>
                      <a:pt x="57" y="7"/>
                      <a:pt x="57" y="16"/>
                    </a:cubicBezTo>
                    <a:cubicBezTo>
                      <a:pt x="57" y="20"/>
                      <a:pt x="57" y="20"/>
                      <a:pt x="57" y="20"/>
                    </a:cubicBezTo>
                    <a:cubicBezTo>
                      <a:pt x="36" y="27"/>
                      <a:pt x="22" y="45"/>
                      <a:pt x="22" y="66"/>
                    </a:cubicBezTo>
                    <a:cubicBezTo>
                      <a:pt x="22" y="108"/>
                      <a:pt x="22" y="108"/>
                      <a:pt x="22" y="108"/>
                    </a:cubicBezTo>
                    <a:cubicBezTo>
                      <a:pt x="22" y="113"/>
                      <a:pt x="23" y="118"/>
                      <a:pt x="25" y="123"/>
                    </a:cubicBezTo>
                    <a:cubicBezTo>
                      <a:pt x="11" y="124"/>
                      <a:pt x="0" y="131"/>
                      <a:pt x="0" y="140"/>
                    </a:cubicBezTo>
                    <a:cubicBezTo>
                      <a:pt x="0" y="155"/>
                      <a:pt x="0" y="155"/>
                      <a:pt x="0" y="155"/>
                    </a:cubicBezTo>
                    <a:cubicBezTo>
                      <a:pt x="0" y="156"/>
                      <a:pt x="1" y="157"/>
                      <a:pt x="2" y="157"/>
                    </a:cubicBezTo>
                    <a:cubicBezTo>
                      <a:pt x="147" y="157"/>
                      <a:pt x="147" y="157"/>
                      <a:pt x="147" y="157"/>
                    </a:cubicBezTo>
                    <a:cubicBezTo>
                      <a:pt x="148" y="157"/>
                      <a:pt x="149" y="156"/>
                      <a:pt x="149" y="155"/>
                    </a:cubicBezTo>
                    <a:cubicBezTo>
                      <a:pt x="149" y="140"/>
                      <a:pt x="149" y="140"/>
                      <a:pt x="149" y="140"/>
                    </a:cubicBezTo>
                    <a:cubicBezTo>
                      <a:pt x="149" y="131"/>
                      <a:pt x="138" y="124"/>
                      <a:pt x="12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pic>
        <p:nvPicPr>
          <p:cNvPr id="2" name="图片 3" descr="技术架构图"/>
          <p:cNvPicPr>
            <a:picLocks noChangeAspect="1"/>
          </p:cNvPicPr>
          <p:nvPr/>
        </p:nvPicPr>
        <p:blipFill>
          <a:blip r:embed="rId9"/>
          <a:stretch>
            <a:fillRect/>
          </a:stretch>
        </p:blipFill>
        <p:spPr>
          <a:xfrm>
            <a:off x="6038850" y="2651125"/>
            <a:ext cx="5563870" cy="3772535"/>
          </a:xfrm>
          <a:prstGeom prst="rect">
            <a:avLst/>
          </a:prstGeom>
        </p:spPr>
      </p:pic>
      <p:grpSp>
        <p:nvGrpSpPr>
          <p:cNvPr id="28" name="组合 27"/>
          <p:cNvGrpSpPr/>
          <p:nvPr>
            <p:custDataLst>
              <p:tags r:id="rId10"/>
            </p:custDataLst>
          </p:nvPr>
        </p:nvGrpSpPr>
        <p:grpSpPr>
          <a:xfrm>
            <a:off x="7461250" y="1040130"/>
            <a:ext cx="718820" cy="570230"/>
            <a:chOff x="6754545" y="2311400"/>
            <a:chExt cx="1371600" cy="1371600"/>
          </a:xfrm>
        </p:grpSpPr>
        <p:sp>
          <p:nvSpPr>
            <p:cNvPr id="29" name="椭圆 28"/>
            <p:cNvSpPr/>
            <p:nvPr>
              <p:custDataLst>
                <p:tags r:id="rId11"/>
              </p:custDataLst>
            </p:nvPr>
          </p:nvSpPr>
          <p:spPr>
            <a:xfrm>
              <a:off x="6754545" y="2311400"/>
              <a:ext cx="1371600" cy="1371600"/>
            </a:xfrm>
            <a:prstGeom prst="ellipse">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p:cNvGrpSpPr/>
            <p:nvPr/>
          </p:nvGrpSpPr>
          <p:grpSpPr>
            <a:xfrm>
              <a:off x="7285101" y="2811166"/>
              <a:ext cx="310488" cy="389234"/>
              <a:chOff x="8164513" y="3303588"/>
              <a:chExt cx="219075" cy="274638"/>
            </a:xfrm>
            <a:solidFill>
              <a:srgbClr val="FFFFFF"/>
            </a:solidFill>
          </p:grpSpPr>
          <p:sp>
            <p:nvSpPr>
              <p:cNvPr id="31" name="Freeform 321"/>
              <p:cNvSpPr>
                <a:spLocks noEditPoints="1"/>
              </p:cNvSpPr>
              <p:nvPr>
                <p:custDataLst>
                  <p:tags r:id="rId12"/>
                </p:custDataLst>
              </p:nvPr>
            </p:nvSpPr>
            <p:spPr bwMode="auto">
              <a:xfrm>
                <a:off x="8164513" y="3303588"/>
                <a:ext cx="219075" cy="274638"/>
              </a:xfrm>
              <a:custGeom>
                <a:avLst/>
                <a:gdLst>
                  <a:gd name="T0" fmla="*/ 124 w 140"/>
                  <a:gd name="T1" fmla="*/ 68 h 175"/>
                  <a:gd name="T2" fmla="*/ 115 w 140"/>
                  <a:gd name="T3" fmla="*/ 68 h 175"/>
                  <a:gd name="T4" fmla="*/ 115 w 140"/>
                  <a:gd name="T5" fmla="*/ 67 h 175"/>
                  <a:gd name="T6" fmla="*/ 115 w 140"/>
                  <a:gd name="T7" fmla="*/ 47 h 175"/>
                  <a:gd name="T8" fmla="*/ 68 w 140"/>
                  <a:gd name="T9" fmla="*/ 0 h 175"/>
                  <a:gd name="T10" fmla="*/ 21 w 140"/>
                  <a:gd name="T11" fmla="*/ 47 h 175"/>
                  <a:gd name="T12" fmla="*/ 21 w 140"/>
                  <a:gd name="T13" fmla="*/ 67 h 175"/>
                  <a:gd name="T14" fmla="*/ 21 w 140"/>
                  <a:gd name="T15" fmla="*/ 68 h 175"/>
                  <a:gd name="T16" fmla="*/ 15 w 140"/>
                  <a:gd name="T17" fmla="*/ 68 h 175"/>
                  <a:gd name="T18" fmla="*/ 0 w 140"/>
                  <a:gd name="T19" fmla="*/ 84 h 175"/>
                  <a:gd name="T20" fmla="*/ 0 w 140"/>
                  <a:gd name="T21" fmla="*/ 159 h 175"/>
                  <a:gd name="T22" fmla="*/ 15 w 140"/>
                  <a:gd name="T23" fmla="*/ 175 h 175"/>
                  <a:gd name="T24" fmla="*/ 124 w 140"/>
                  <a:gd name="T25" fmla="*/ 175 h 175"/>
                  <a:gd name="T26" fmla="*/ 140 w 140"/>
                  <a:gd name="T27" fmla="*/ 159 h 175"/>
                  <a:gd name="T28" fmla="*/ 140 w 140"/>
                  <a:gd name="T29" fmla="*/ 84 h 175"/>
                  <a:gd name="T30" fmla="*/ 124 w 140"/>
                  <a:gd name="T31" fmla="*/ 68 h 175"/>
                  <a:gd name="T32" fmla="*/ 45 w 140"/>
                  <a:gd name="T33" fmla="*/ 67 h 175"/>
                  <a:gd name="T34" fmla="*/ 45 w 140"/>
                  <a:gd name="T35" fmla="*/ 47 h 175"/>
                  <a:gd name="T36" fmla="*/ 68 w 140"/>
                  <a:gd name="T37" fmla="*/ 24 h 175"/>
                  <a:gd name="T38" fmla="*/ 91 w 140"/>
                  <a:gd name="T39" fmla="*/ 47 h 175"/>
                  <a:gd name="T40" fmla="*/ 91 w 140"/>
                  <a:gd name="T41" fmla="*/ 67 h 175"/>
                  <a:gd name="T42" fmla="*/ 91 w 140"/>
                  <a:gd name="T43" fmla="*/ 68 h 175"/>
                  <a:gd name="T44" fmla="*/ 45 w 140"/>
                  <a:gd name="T45" fmla="*/ 68 h 175"/>
                  <a:gd name="T46" fmla="*/ 45 w 140"/>
                  <a:gd name="T47" fmla="*/ 67 h 175"/>
                  <a:gd name="T48" fmla="*/ 128 w 140"/>
                  <a:gd name="T49" fmla="*/ 159 h 175"/>
                  <a:gd name="T50" fmla="*/ 124 w 140"/>
                  <a:gd name="T51" fmla="*/ 163 h 175"/>
                  <a:gd name="T52" fmla="*/ 15 w 140"/>
                  <a:gd name="T53" fmla="*/ 163 h 175"/>
                  <a:gd name="T54" fmla="*/ 12 w 140"/>
                  <a:gd name="T55" fmla="*/ 159 h 175"/>
                  <a:gd name="T56" fmla="*/ 12 w 140"/>
                  <a:gd name="T57" fmla="*/ 84 h 175"/>
                  <a:gd name="T58" fmla="*/ 15 w 140"/>
                  <a:gd name="T59" fmla="*/ 80 h 175"/>
                  <a:gd name="T60" fmla="*/ 124 w 140"/>
                  <a:gd name="T61" fmla="*/ 80 h 175"/>
                  <a:gd name="T62" fmla="*/ 128 w 140"/>
                  <a:gd name="T63" fmla="*/ 84 h 175"/>
                  <a:gd name="T64" fmla="*/ 128 w 140"/>
                  <a:gd name="T65" fmla="*/ 15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75">
                    <a:moveTo>
                      <a:pt x="124" y="68"/>
                    </a:moveTo>
                    <a:cubicBezTo>
                      <a:pt x="115" y="68"/>
                      <a:pt x="115" y="68"/>
                      <a:pt x="115" y="68"/>
                    </a:cubicBezTo>
                    <a:cubicBezTo>
                      <a:pt x="115" y="68"/>
                      <a:pt x="115" y="68"/>
                      <a:pt x="115" y="67"/>
                    </a:cubicBezTo>
                    <a:cubicBezTo>
                      <a:pt x="115" y="47"/>
                      <a:pt x="115" y="47"/>
                      <a:pt x="115" y="47"/>
                    </a:cubicBezTo>
                    <a:cubicBezTo>
                      <a:pt x="115" y="21"/>
                      <a:pt x="94" y="0"/>
                      <a:pt x="68" y="0"/>
                    </a:cubicBezTo>
                    <a:cubicBezTo>
                      <a:pt x="42" y="0"/>
                      <a:pt x="21" y="21"/>
                      <a:pt x="21" y="47"/>
                    </a:cubicBezTo>
                    <a:cubicBezTo>
                      <a:pt x="21" y="67"/>
                      <a:pt x="21" y="67"/>
                      <a:pt x="21" y="67"/>
                    </a:cubicBezTo>
                    <a:cubicBezTo>
                      <a:pt x="21" y="68"/>
                      <a:pt x="21" y="68"/>
                      <a:pt x="21" y="68"/>
                    </a:cubicBezTo>
                    <a:cubicBezTo>
                      <a:pt x="15" y="68"/>
                      <a:pt x="15" y="68"/>
                      <a:pt x="15" y="68"/>
                    </a:cubicBezTo>
                    <a:cubicBezTo>
                      <a:pt x="7" y="68"/>
                      <a:pt x="0" y="75"/>
                      <a:pt x="0" y="84"/>
                    </a:cubicBezTo>
                    <a:cubicBezTo>
                      <a:pt x="0" y="159"/>
                      <a:pt x="0" y="159"/>
                      <a:pt x="0" y="159"/>
                    </a:cubicBezTo>
                    <a:cubicBezTo>
                      <a:pt x="0" y="168"/>
                      <a:pt x="7" y="175"/>
                      <a:pt x="15" y="175"/>
                    </a:cubicBezTo>
                    <a:cubicBezTo>
                      <a:pt x="124" y="175"/>
                      <a:pt x="124" y="175"/>
                      <a:pt x="124" y="175"/>
                    </a:cubicBezTo>
                    <a:cubicBezTo>
                      <a:pt x="133" y="175"/>
                      <a:pt x="140" y="168"/>
                      <a:pt x="140" y="159"/>
                    </a:cubicBezTo>
                    <a:cubicBezTo>
                      <a:pt x="140" y="84"/>
                      <a:pt x="140" y="84"/>
                      <a:pt x="140" y="84"/>
                    </a:cubicBezTo>
                    <a:cubicBezTo>
                      <a:pt x="140" y="75"/>
                      <a:pt x="133" y="68"/>
                      <a:pt x="124" y="68"/>
                    </a:cubicBezTo>
                    <a:close/>
                    <a:moveTo>
                      <a:pt x="45" y="67"/>
                    </a:moveTo>
                    <a:cubicBezTo>
                      <a:pt x="45" y="47"/>
                      <a:pt x="45" y="47"/>
                      <a:pt x="45" y="47"/>
                    </a:cubicBezTo>
                    <a:cubicBezTo>
                      <a:pt x="45" y="34"/>
                      <a:pt x="55" y="24"/>
                      <a:pt x="68" y="24"/>
                    </a:cubicBezTo>
                    <a:cubicBezTo>
                      <a:pt x="81" y="24"/>
                      <a:pt x="91" y="34"/>
                      <a:pt x="91" y="47"/>
                    </a:cubicBezTo>
                    <a:cubicBezTo>
                      <a:pt x="91" y="67"/>
                      <a:pt x="91" y="67"/>
                      <a:pt x="91" y="67"/>
                    </a:cubicBezTo>
                    <a:cubicBezTo>
                      <a:pt x="91" y="68"/>
                      <a:pt x="91" y="68"/>
                      <a:pt x="91" y="68"/>
                    </a:cubicBezTo>
                    <a:cubicBezTo>
                      <a:pt x="45" y="68"/>
                      <a:pt x="45" y="68"/>
                      <a:pt x="45" y="68"/>
                    </a:cubicBezTo>
                    <a:cubicBezTo>
                      <a:pt x="45" y="68"/>
                      <a:pt x="45" y="68"/>
                      <a:pt x="45" y="67"/>
                    </a:cubicBezTo>
                    <a:close/>
                    <a:moveTo>
                      <a:pt x="128" y="159"/>
                    </a:moveTo>
                    <a:cubicBezTo>
                      <a:pt x="128" y="161"/>
                      <a:pt x="126" y="163"/>
                      <a:pt x="124" y="163"/>
                    </a:cubicBezTo>
                    <a:cubicBezTo>
                      <a:pt x="15" y="163"/>
                      <a:pt x="15" y="163"/>
                      <a:pt x="15" y="163"/>
                    </a:cubicBezTo>
                    <a:cubicBezTo>
                      <a:pt x="13" y="163"/>
                      <a:pt x="12" y="161"/>
                      <a:pt x="12" y="159"/>
                    </a:cubicBezTo>
                    <a:cubicBezTo>
                      <a:pt x="12" y="84"/>
                      <a:pt x="12" y="84"/>
                      <a:pt x="12" y="84"/>
                    </a:cubicBezTo>
                    <a:cubicBezTo>
                      <a:pt x="12" y="82"/>
                      <a:pt x="13" y="80"/>
                      <a:pt x="15" y="80"/>
                    </a:cubicBezTo>
                    <a:cubicBezTo>
                      <a:pt x="124" y="80"/>
                      <a:pt x="124" y="80"/>
                      <a:pt x="124" y="80"/>
                    </a:cubicBezTo>
                    <a:cubicBezTo>
                      <a:pt x="126" y="80"/>
                      <a:pt x="128" y="82"/>
                      <a:pt x="128" y="84"/>
                    </a:cubicBezTo>
                    <a:lnTo>
                      <a:pt x="128" y="1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32" name="Freeform 322"/>
              <p:cNvSpPr/>
              <p:nvPr>
                <p:custDataLst>
                  <p:tags r:id="rId13"/>
                </p:custDataLst>
              </p:nvPr>
            </p:nvSpPr>
            <p:spPr bwMode="auto">
              <a:xfrm>
                <a:off x="8259763" y="3487738"/>
                <a:ext cx="28575" cy="41275"/>
              </a:xfrm>
              <a:custGeom>
                <a:avLst/>
                <a:gdLst>
                  <a:gd name="T0" fmla="*/ 9 w 18"/>
                  <a:gd name="T1" fmla="*/ 0 h 26"/>
                  <a:gd name="T2" fmla="*/ 0 w 18"/>
                  <a:gd name="T3" fmla="*/ 9 h 26"/>
                  <a:gd name="T4" fmla="*/ 0 w 18"/>
                  <a:gd name="T5" fmla="*/ 26 h 26"/>
                  <a:gd name="T6" fmla="*/ 18 w 18"/>
                  <a:gd name="T7" fmla="*/ 26 h 26"/>
                  <a:gd name="T8" fmla="*/ 18 w 18"/>
                  <a:gd name="T9" fmla="*/ 9 h 26"/>
                  <a:gd name="T10" fmla="*/ 9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9" y="0"/>
                    </a:moveTo>
                    <a:cubicBezTo>
                      <a:pt x="4" y="0"/>
                      <a:pt x="0" y="4"/>
                      <a:pt x="0" y="9"/>
                    </a:cubicBezTo>
                    <a:cubicBezTo>
                      <a:pt x="0" y="26"/>
                      <a:pt x="0" y="26"/>
                      <a:pt x="0" y="26"/>
                    </a:cubicBezTo>
                    <a:cubicBezTo>
                      <a:pt x="18" y="26"/>
                      <a:pt x="18" y="26"/>
                      <a:pt x="18" y="26"/>
                    </a:cubicBezTo>
                    <a:cubicBezTo>
                      <a:pt x="18" y="9"/>
                      <a:pt x="18" y="9"/>
                      <a:pt x="18" y="9"/>
                    </a:cubicBezTo>
                    <a:cubicBezTo>
                      <a:pt x="18" y="4"/>
                      <a:pt x="14"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pic>
        <p:nvPicPr>
          <p:cNvPr id="5" name="图片 4"/>
          <p:cNvPicPr>
            <a:picLocks noChangeAspect="1"/>
          </p:cNvPicPr>
          <p:nvPr/>
        </p:nvPicPr>
        <p:blipFill>
          <a:blip r:embed="rId14"/>
          <a:stretch>
            <a:fillRect/>
          </a:stretch>
        </p:blipFill>
        <p:spPr>
          <a:xfrm>
            <a:off x="1407160" y="2541905"/>
            <a:ext cx="3004820" cy="3881755"/>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500"/>
                                        <p:tgtEl>
                                          <p:spTgt spid="1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par>
                          <p:cTn id="16" fill="hold">
                            <p:stCondLst>
                              <p:cond delay="1500"/>
                            </p:stCondLst>
                            <p:childTnLst>
                              <p:par>
                                <p:cTn id="17" presetID="29"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ppt_x</p:attrName>
                                        </p:attrNameLst>
                                      </p:cBhvr>
                                      <p:tavLst>
                                        <p:tav tm="0">
                                          <p:val>
                                            <p:strVal val="#ppt_x-.2"/>
                                          </p:val>
                                        </p:tav>
                                        <p:tav tm="100000">
                                          <p:val>
                                            <p:strVal val="#ppt_x"/>
                                          </p:val>
                                        </p:tav>
                                      </p:tavLst>
                                    </p:anim>
                                    <p:anim calcmode="lin" valueType="num">
                                      <p:cBhvr>
                                        <p:cTn id="20"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1" dur="500"/>
                                        <p:tgtEl>
                                          <p:spTgt spid="18"/>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4" grpId="0"/>
      <p:bldP spid="116"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1167130" y="862330"/>
            <a:ext cx="9968865" cy="1445260"/>
          </a:xfrm>
          <a:prstGeom prst="rect">
            <a:avLst/>
          </a:prstGeom>
          <a:noFill/>
        </p:spPr>
        <p:txBody>
          <a:bodyPr wrap="square" rtlCol="0">
            <a:spAutoFit/>
          </a:bodyPr>
          <a:lstStyle/>
          <a:p>
            <a:pPr algn="l">
              <a:lnSpc>
                <a:spcPct val="110000"/>
              </a:lnSpc>
              <a:buClrTx/>
              <a:buSzTx/>
              <a:buFontTx/>
            </a:pPr>
            <a:r>
              <a:rPr lang="zh-CN" altLang="en-US" sz="2000">
                <a:sym typeface="+mn-lt"/>
              </a:rPr>
              <a:t>项目以“平台化＋智能化”为路径，推动安燃云从标杆应用走向行业级平台。短期聚焦产品从 0 到 1 的功能闭环与试点验证；中期通过多城市复制、开放生态与 AI 深化实现规模化发展；长期构建面向燃气及多能源生命线的公共安全基础设施，形成可持续的社会价值与共治模式。</a:t>
            </a:r>
            <a:endParaRPr lang="zh-CN" altLang="en-US" sz="2000">
              <a:sym typeface="+mn-lt"/>
            </a:endParaRPr>
          </a:p>
        </p:txBody>
      </p:sp>
      <p:sp>
        <p:nvSpPr>
          <p:cNvPr id="15" name="文本框 14"/>
          <p:cNvSpPr txBox="1"/>
          <p:nvPr/>
        </p:nvSpPr>
        <p:spPr>
          <a:xfrm>
            <a:off x="4906645" y="247015"/>
            <a:ext cx="2490470" cy="52197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项目目标</a:t>
            </a:r>
            <a:endParaRPr lang="zh-CN" altLang="en-US" sz="2800" b="1" dirty="0">
              <a:solidFill>
                <a:srgbClr val="262626"/>
              </a:solidFill>
              <a:cs typeface="+mn-ea"/>
              <a:sym typeface="+mn-lt"/>
            </a:endParaRPr>
          </a:p>
        </p:txBody>
      </p:sp>
      <p:pic>
        <p:nvPicPr>
          <p:cNvPr id="3" name="图片 2"/>
          <p:cNvPicPr>
            <a:picLocks noChangeAspect="1"/>
          </p:cNvPicPr>
          <p:nvPr/>
        </p:nvPicPr>
        <p:blipFill>
          <a:blip r:embed="rId1"/>
          <a:stretch>
            <a:fillRect/>
          </a:stretch>
        </p:blipFill>
        <p:spPr>
          <a:xfrm>
            <a:off x="254000" y="2306955"/>
            <a:ext cx="11647170" cy="434975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par>
                          <p:cTn id="8" fill="hold">
                            <p:stCondLst>
                              <p:cond delay="500"/>
                            </p:stCondLst>
                            <p:childTnLst>
                              <p:par>
                                <p:cTn id="9" presetID="29"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2"/>
                                          </p:val>
                                        </p:tav>
                                        <p:tav tm="100000">
                                          <p:val>
                                            <p:strVal val="#ppt_x"/>
                                          </p:val>
                                        </p:tav>
                                      </p:tavLst>
                                    </p:anim>
                                    <p:anim calcmode="lin" valueType="num">
                                      <p:cBhvr>
                                        <p:cTn id="12" dur="5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custDataLst>
              <p:tags r:id="rId1"/>
            </p:custDataLst>
          </p:nvPr>
        </p:nvGrpSpPr>
        <p:grpSpPr>
          <a:xfrm>
            <a:off x="330404" y="3898263"/>
            <a:ext cx="1812591" cy="1145036"/>
            <a:chOff x="1030514" y="3265714"/>
            <a:chExt cx="1812591" cy="1145036"/>
          </a:xfrm>
        </p:grpSpPr>
        <p:cxnSp>
          <p:nvCxnSpPr>
            <p:cNvPr id="29" name="直接连接符 28"/>
            <p:cNvCxnSpPr/>
            <p:nvPr>
              <p:custDataLst>
                <p:tags r:id="rId2"/>
              </p:custDataLst>
            </p:nvPr>
          </p:nvCxnSpPr>
          <p:spPr>
            <a:xfrm>
              <a:off x="1795466" y="3311525"/>
              <a:ext cx="0" cy="109922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3"/>
              </p:custDataLst>
            </p:nvPr>
          </p:nvCxnSpPr>
          <p:spPr>
            <a:xfrm>
              <a:off x="1795466" y="4410750"/>
              <a:ext cx="104763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4"/>
              </p:custDataLst>
            </p:nvPr>
          </p:nvCxnSpPr>
          <p:spPr>
            <a:xfrm>
              <a:off x="1030514" y="3265714"/>
              <a:ext cx="168002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custDataLst>
              <p:tags r:id="rId5"/>
            </p:custDataLst>
          </p:nvPr>
        </p:nvGrpSpPr>
        <p:grpSpPr>
          <a:xfrm>
            <a:off x="5027930" y="1663386"/>
            <a:ext cx="718185" cy="1681480"/>
            <a:chOff x="8637" y="5500"/>
            <a:chExt cx="1131" cy="2648"/>
          </a:xfrm>
        </p:grpSpPr>
        <p:cxnSp>
          <p:nvCxnSpPr>
            <p:cNvPr id="34" name="直接连接符 33"/>
            <p:cNvCxnSpPr/>
            <p:nvPr>
              <p:custDataLst>
                <p:tags r:id="rId6"/>
              </p:custDataLst>
            </p:nvPr>
          </p:nvCxnSpPr>
          <p:spPr>
            <a:xfrm>
              <a:off x="8637" y="5500"/>
              <a:ext cx="0" cy="1770"/>
            </a:xfrm>
            <a:prstGeom prst="line">
              <a:avLst/>
            </a:prstGeom>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7"/>
              </p:custDataLst>
            </p:nvPr>
          </p:nvCxnSpPr>
          <p:spPr>
            <a:xfrm>
              <a:off x="9768" y="6378"/>
              <a:ext cx="0" cy="1770"/>
            </a:xfrm>
            <a:prstGeom prst="line">
              <a:avLst/>
            </a:prstGeom>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8"/>
              </p:custDataLst>
            </p:nvPr>
          </p:nvCxnSpPr>
          <p:spPr>
            <a:xfrm>
              <a:off x="8637" y="7316"/>
              <a:ext cx="1129" cy="0"/>
            </a:xfrm>
            <a:prstGeom prst="line">
              <a:avLst/>
            </a:prstGeom>
            <a:ln w="95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custDataLst>
              <p:tags r:id="rId9"/>
            </p:custDataLst>
          </p:nvPr>
        </p:nvGrpSpPr>
        <p:grpSpPr>
          <a:xfrm rot="16200000">
            <a:off x="8916035" y="2597471"/>
            <a:ext cx="875030" cy="819150"/>
            <a:chOff x="15643" y="5646"/>
            <a:chExt cx="1378" cy="1290"/>
          </a:xfrm>
        </p:grpSpPr>
        <p:cxnSp>
          <p:nvCxnSpPr>
            <p:cNvPr id="40" name="直接连接符 39"/>
            <p:cNvCxnSpPr/>
            <p:nvPr>
              <p:custDataLst>
                <p:tags r:id="rId10"/>
              </p:custDataLst>
            </p:nvPr>
          </p:nvCxnSpPr>
          <p:spPr>
            <a:xfrm flipV="1">
              <a:off x="16354" y="5646"/>
              <a:ext cx="0" cy="1239"/>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11"/>
              </p:custDataLst>
            </p:nvPr>
          </p:nvCxnSpPr>
          <p:spPr>
            <a:xfrm>
              <a:off x="15848" y="5654"/>
              <a:ext cx="50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12"/>
              </p:custDataLst>
            </p:nvPr>
          </p:nvCxnSpPr>
          <p:spPr>
            <a:xfrm>
              <a:off x="15643" y="6936"/>
              <a:ext cx="137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矩形 42"/>
          <p:cNvSpPr/>
          <p:nvPr>
            <p:custDataLst>
              <p:tags r:id="rId13"/>
            </p:custDataLst>
          </p:nvPr>
        </p:nvSpPr>
        <p:spPr>
          <a:xfrm>
            <a:off x="93" y="3500772"/>
            <a:ext cx="2212789" cy="306705"/>
          </a:xfrm>
          <a:prstGeom prst="rect">
            <a:avLst/>
          </a:prstGeom>
        </p:spPr>
        <p:txBody>
          <a:bodyPr wrap="square">
            <a:spAutoFit/>
          </a:bodyPr>
          <a:lstStyle/>
          <a:p>
            <a:pPr algn="ctr"/>
            <a:r>
              <a:rPr lang="zh-CN" altLang="en-US" sz="1400" b="1">
                <a:solidFill>
                  <a:srgbClr val="262626"/>
                </a:solidFill>
                <a:cs typeface="+mn-ea"/>
                <a:sym typeface="+mn-lt"/>
              </a:rPr>
              <a:t>用户价值</a:t>
            </a:r>
            <a:endParaRPr lang="zh-CN" altLang="en-US" sz="1400" b="1">
              <a:solidFill>
                <a:srgbClr val="262626"/>
              </a:solidFill>
              <a:cs typeface="+mn-ea"/>
              <a:sym typeface="+mn-lt"/>
            </a:endParaRPr>
          </a:p>
        </p:txBody>
      </p:sp>
      <p:sp>
        <p:nvSpPr>
          <p:cNvPr id="45" name="矩形 44"/>
          <p:cNvSpPr/>
          <p:nvPr>
            <p:custDataLst>
              <p:tags r:id="rId14"/>
            </p:custDataLst>
          </p:nvPr>
        </p:nvSpPr>
        <p:spPr>
          <a:xfrm>
            <a:off x="5879558" y="2631457"/>
            <a:ext cx="2212789" cy="306705"/>
          </a:xfrm>
          <a:prstGeom prst="rect">
            <a:avLst/>
          </a:prstGeom>
        </p:spPr>
        <p:txBody>
          <a:bodyPr wrap="square">
            <a:spAutoFit/>
          </a:bodyPr>
          <a:lstStyle/>
          <a:p>
            <a:pPr algn="l"/>
            <a:r>
              <a:rPr lang="zh-CN" altLang="en-US" sz="1400" b="1">
                <a:solidFill>
                  <a:srgbClr val="262626"/>
                </a:solidFill>
                <a:cs typeface="+mn-ea"/>
                <a:sym typeface="+mn-lt"/>
              </a:rPr>
              <a:t>经济价值</a:t>
            </a:r>
            <a:endParaRPr lang="zh-CN" altLang="en-US" sz="1400" b="1">
              <a:solidFill>
                <a:srgbClr val="262626"/>
              </a:solidFill>
              <a:cs typeface="+mn-ea"/>
              <a:sym typeface="+mn-lt"/>
            </a:endParaRPr>
          </a:p>
        </p:txBody>
      </p:sp>
      <p:sp>
        <p:nvSpPr>
          <p:cNvPr id="47" name="矩形 46"/>
          <p:cNvSpPr/>
          <p:nvPr>
            <p:custDataLst>
              <p:tags r:id="rId15"/>
            </p:custDataLst>
          </p:nvPr>
        </p:nvSpPr>
        <p:spPr>
          <a:xfrm>
            <a:off x="9227278" y="2938162"/>
            <a:ext cx="2212789" cy="306705"/>
          </a:xfrm>
          <a:prstGeom prst="rect">
            <a:avLst/>
          </a:prstGeom>
        </p:spPr>
        <p:txBody>
          <a:bodyPr wrap="square">
            <a:spAutoFit/>
          </a:bodyPr>
          <a:lstStyle/>
          <a:p>
            <a:pPr algn="ctr"/>
            <a:r>
              <a:rPr lang="zh-CN" altLang="en-US" sz="1400" b="1">
                <a:solidFill>
                  <a:srgbClr val="262626"/>
                </a:solidFill>
                <a:cs typeface="+mn-ea"/>
                <a:sym typeface="+mn-lt"/>
              </a:rPr>
              <a:t>社会价值</a:t>
            </a:r>
            <a:endParaRPr lang="zh-CN" altLang="en-US" sz="1400" b="1">
              <a:solidFill>
                <a:srgbClr val="262626"/>
              </a:solidFill>
              <a:cs typeface="+mn-ea"/>
              <a:sym typeface="+mn-lt"/>
            </a:endParaRPr>
          </a:p>
        </p:txBody>
      </p:sp>
      <p:sp>
        <p:nvSpPr>
          <p:cNvPr id="38" name="文本框 37"/>
          <p:cNvSpPr txBox="1"/>
          <p:nvPr/>
        </p:nvSpPr>
        <p:spPr>
          <a:xfrm>
            <a:off x="4850765" y="165100"/>
            <a:ext cx="2490470" cy="521970"/>
          </a:xfrm>
          <a:prstGeom prst="rect">
            <a:avLst/>
          </a:prstGeom>
          <a:noFill/>
        </p:spPr>
        <p:txBody>
          <a:bodyPr wrap="square" rtlCol="0">
            <a:spAutoFit/>
          </a:bodyPr>
          <a:lstStyle/>
          <a:p>
            <a:pPr algn="ctr"/>
            <a:r>
              <a:rPr lang="zh-CN" altLang="en-US" sz="2800" b="1" dirty="0">
                <a:cs typeface="+mn-ea"/>
                <a:sym typeface="+mn-lt"/>
              </a:rPr>
              <a:t>项目意义</a:t>
            </a:r>
            <a:endParaRPr lang="zh-CN" altLang="en-US" sz="2800" b="1" dirty="0">
              <a:cs typeface="+mn-ea"/>
              <a:sym typeface="+mn-lt"/>
            </a:endParaRPr>
          </a:p>
        </p:txBody>
      </p:sp>
      <p:pic>
        <p:nvPicPr>
          <p:cNvPr id="6" name="图片 5"/>
          <p:cNvPicPr>
            <a:picLocks noChangeAspect="1"/>
          </p:cNvPicPr>
          <p:nvPr/>
        </p:nvPicPr>
        <p:blipFill>
          <a:blip r:embed="rId16"/>
          <a:stretch>
            <a:fillRect/>
          </a:stretch>
        </p:blipFill>
        <p:spPr>
          <a:xfrm>
            <a:off x="-59690" y="4882515"/>
            <a:ext cx="9008745" cy="1993900"/>
          </a:xfrm>
          <a:prstGeom prst="rect">
            <a:avLst/>
          </a:prstGeom>
        </p:spPr>
      </p:pic>
      <p:pic>
        <p:nvPicPr>
          <p:cNvPr id="7" name="图片 6"/>
          <p:cNvPicPr>
            <a:picLocks noChangeAspect="1"/>
          </p:cNvPicPr>
          <p:nvPr/>
        </p:nvPicPr>
        <p:blipFill>
          <a:blip r:embed="rId17"/>
          <a:stretch>
            <a:fillRect/>
          </a:stretch>
        </p:blipFill>
        <p:spPr>
          <a:xfrm>
            <a:off x="-59690" y="654685"/>
            <a:ext cx="12192000" cy="1771015"/>
          </a:xfrm>
          <a:prstGeom prst="rect">
            <a:avLst/>
          </a:prstGeom>
        </p:spPr>
      </p:pic>
      <p:pic>
        <p:nvPicPr>
          <p:cNvPr id="9" name="图片 8"/>
          <p:cNvPicPr>
            <a:picLocks noChangeAspect="1"/>
          </p:cNvPicPr>
          <p:nvPr/>
        </p:nvPicPr>
        <p:blipFill>
          <a:blip r:embed="rId18"/>
          <a:stretch>
            <a:fillRect/>
          </a:stretch>
        </p:blipFill>
        <p:spPr>
          <a:xfrm>
            <a:off x="2010410" y="3361690"/>
            <a:ext cx="10040620" cy="1547495"/>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p:tgtEl>
                                          <p:spTgt spid="43"/>
                                        </p:tgtEl>
                                        <p:attrNameLst>
                                          <p:attrName>ppt_y</p:attrName>
                                        </p:attrNameLst>
                                      </p:cBhvr>
                                      <p:tavLst>
                                        <p:tav tm="0">
                                          <p:val>
                                            <p:strVal val="#ppt_y-#ppt_h*1.125000"/>
                                          </p:val>
                                        </p:tav>
                                        <p:tav tm="100000">
                                          <p:val>
                                            <p:strVal val="#ppt_y"/>
                                          </p:val>
                                        </p:tav>
                                      </p:tavLst>
                                    </p:anim>
                                    <p:animEffect transition="in" filter="wipe(down)">
                                      <p:cBhvr>
                                        <p:cTn id="13" dur="500"/>
                                        <p:tgtEl>
                                          <p:spTgt spid="43"/>
                                        </p:tgtEl>
                                      </p:cBhvr>
                                    </p:animEffect>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p:tgtEl>
                                          <p:spTgt spid="45"/>
                                        </p:tgtEl>
                                        <p:attrNameLst>
                                          <p:attrName>ppt_y</p:attrName>
                                        </p:attrNameLst>
                                      </p:cBhvr>
                                      <p:tavLst>
                                        <p:tav tm="0">
                                          <p:val>
                                            <p:strVal val="#ppt_y+#ppt_h*1.125000"/>
                                          </p:val>
                                        </p:tav>
                                        <p:tav tm="100000">
                                          <p:val>
                                            <p:strVal val="#ppt_y"/>
                                          </p:val>
                                        </p:tav>
                                      </p:tavLst>
                                    </p:anim>
                                    <p:animEffect transition="in" filter="wipe(up)">
                                      <p:cBhvr>
                                        <p:cTn id="23" dur="500"/>
                                        <p:tgtEl>
                                          <p:spTgt spid="45"/>
                                        </p:tgtEl>
                                      </p:cBhvr>
                                    </p:animEffect>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strVal val="#ppt_h"/>
                                          </p:val>
                                        </p:tav>
                                        <p:tav tm="100000">
                                          <p:val>
                                            <p:strVal val="#ppt_h"/>
                                          </p:val>
                                        </p:tav>
                                      </p:tavLst>
                                    </p:anim>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p:tgtEl>
                                          <p:spTgt spid="47"/>
                                        </p:tgtEl>
                                        <p:attrNameLst>
                                          <p:attrName>ppt_y</p:attrName>
                                        </p:attrNameLst>
                                      </p:cBhvr>
                                      <p:tavLst>
                                        <p:tav tm="0">
                                          <p:val>
                                            <p:strVal val="#ppt_y+#ppt_h*1.125000"/>
                                          </p:val>
                                        </p:tav>
                                        <p:tav tm="100000">
                                          <p:val>
                                            <p:strVal val="#ppt_y"/>
                                          </p:val>
                                        </p:tav>
                                      </p:tavLst>
                                    </p:anim>
                                    <p:animEffect transition="in" filter="wipe(up)">
                                      <p:cBhvr>
                                        <p:cTn id="33" dur="500"/>
                                        <p:tgtEl>
                                          <p:spTgt spid="47"/>
                                        </p:tgtEl>
                                      </p:cBhvr>
                                    </p:animEffect>
                                  </p:childTnLst>
                                </p:cTn>
                              </p:par>
                            </p:childTnLst>
                          </p:cTn>
                        </p:par>
                        <p:par>
                          <p:cTn id="34" fill="hold">
                            <p:stCondLst>
                              <p:cond delay="3000"/>
                            </p:stCondLst>
                            <p:childTnLst>
                              <p:par>
                                <p:cTn id="35" presetID="29" presetClass="entr" presetSubtype="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ppt_x</p:attrName>
                                        </p:attrNameLst>
                                      </p:cBhvr>
                                      <p:tavLst>
                                        <p:tav tm="0">
                                          <p:val>
                                            <p:strVal val="#ppt_x-.2"/>
                                          </p:val>
                                        </p:tav>
                                        <p:tav tm="100000">
                                          <p:val>
                                            <p:strVal val="#ppt_x"/>
                                          </p:val>
                                        </p:tav>
                                      </p:tavLst>
                                    </p:anim>
                                    <p:anim calcmode="lin" valueType="num">
                                      <p:cBhvr>
                                        <p:cTn id="38" dur="5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8688070" y="-14605"/>
            <a:ext cx="3503930" cy="6887845"/>
          </a:xfrm>
          <a:prstGeom prst="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0574020" y="434975"/>
            <a:ext cx="1257935" cy="768350"/>
          </a:xfrm>
          <a:prstGeom prst="rect">
            <a:avLst/>
          </a:prstGeom>
          <a:noFill/>
        </p:spPr>
        <p:txBody>
          <a:bodyPr wrap="square" rtlCol="0">
            <a:spAutoFit/>
          </a:bodyPr>
          <a:lstStyle/>
          <a:p>
            <a:pPr algn="r"/>
            <a:r>
              <a:rPr lang="en-US" altLang="zh-CN" sz="4400" b="1" dirty="0">
                <a:solidFill>
                  <a:schemeClr val="bg1"/>
                </a:solidFill>
                <a:cs typeface="+mn-ea"/>
                <a:sym typeface="+mn-lt"/>
              </a:rPr>
              <a:t>03</a:t>
            </a:r>
            <a:endParaRPr lang="en-US" altLang="zh-CN" sz="4400" b="1" dirty="0">
              <a:solidFill>
                <a:schemeClr val="bg1"/>
              </a:solidFill>
              <a:cs typeface="+mn-ea"/>
              <a:sym typeface="+mn-lt"/>
            </a:endParaRPr>
          </a:p>
        </p:txBody>
      </p:sp>
      <p:sp>
        <p:nvSpPr>
          <p:cNvPr id="10" name="文本框 9"/>
          <p:cNvSpPr txBox="1"/>
          <p:nvPr/>
        </p:nvSpPr>
        <p:spPr>
          <a:xfrm>
            <a:off x="1421996" y="2375535"/>
            <a:ext cx="3673475" cy="768350"/>
          </a:xfrm>
          <a:prstGeom prst="rect">
            <a:avLst/>
          </a:prstGeom>
          <a:noFill/>
        </p:spPr>
        <p:txBody>
          <a:bodyPr wrap="square" rtlCol="0">
            <a:spAutoFit/>
          </a:bodyPr>
          <a:lstStyle>
            <a:defPPr>
              <a:defRPr lang="zh-CN"/>
            </a:defPPr>
            <a:lvl1pPr fontAlgn="auto">
              <a:lnSpc>
                <a:spcPct val="100000"/>
              </a:lnSpc>
              <a:defRPr sz="4400" b="1">
                <a:solidFill>
                  <a:srgbClr val="262626"/>
                </a:solidFill>
                <a:cs typeface="+mn-ea"/>
              </a:defRPr>
            </a:lvl1pPr>
          </a:lstStyle>
          <a:p>
            <a:r>
              <a:rPr lang="en-US" altLang="zh-CN" dirty="0">
                <a:sym typeface="+mn-lt"/>
              </a:rPr>
              <a:t>3.</a:t>
            </a:r>
            <a:r>
              <a:rPr lang="zh-CN" altLang="en-US" dirty="0">
                <a:sym typeface="+mn-lt"/>
              </a:rPr>
              <a:t>产品设计</a:t>
            </a:r>
            <a:endParaRPr lang="zh-CN" altLang="en-US" dirty="0">
              <a:sym typeface="+mn-lt"/>
            </a:endParaRPr>
          </a:p>
        </p:txBody>
      </p:sp>
      <p:sp>
        <p:nvSpPr>
          <p:cNvPr id="14" name="文本框 21"/>
          <p:cNvSpPr txBox="1"/>
          <p:nvPr/>
        </p:nvSpPr>
        <p:spPr>
          <a:xfrm>
            <a:off x="1608686" y="3281045"/>
            <a:ext cx="3851910" cy="5429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210000"/>
              </a:lnSpc>
            </a:pPr>
            <a:r>
              <a:rPr lang="en-US" altLang="zh-CN" sz="1400" dirty="0">
                <a:solidFill>
                  <a:schemeClr val="tx1">
                    <a:lumMod val="65000"/>
                    <a:lumOff val="35000"/>
                  </a:schemeClr>
                </a:solidFill>
                <a:cs typeface="+mn-ea"/>
                <a:sym typeface="+mn-lt"/>
              </a:rPr>
              <a:t>Product Design</a:t>
            </a:r>
            <a:endParaRPr lang="en-US" altLang="zh-CN" sz="1400" dirty="0">
              <a:solidFill>
                <a:schemeClr val="tx1">
                  <a:lumMod val="65000"/>
                  <a:lumOff val="35000"/>
                </a:schemeClr>
              </a:solidFill>
              <a:cs typeface="+mn-ea"/>
              <a:sym typeface="+mn-lt"/>
            </a:endParaRPr>
          </a:p>
        </p:txBody>
      </p:sp>
      <p:sp>
        <p:nvSpPr>
          <p:cNvPr id="4" name="文本框 3"/>
          <p:cNvSpPr txBox="1"/>
          <p:nvPr/>
        </p:nvSpPr>
        <p:spPr>
          <a:xfrm>
            <a:off x="10045523" y="5981065"/>
            <a:ext cx="1786255" cy="368300"/>
          </a:xfrm>
          <a:prstGeom prst="rect">
            <a:avLst/>
          </a:prstGeom>
          <a:noFill/>
        </p:spPr>
        <p:txBody>
          <a:bodyPr wrap="square" rtlCol="0">
            <a:spAutoFit/>
          </a:bodyPr>
          <a:lstStyle/>
          <a:p>
            <a:pPr algn="r"/>
            <a:r>
              <a:rPr kumimoji="1" lang="en-US" altLang="zh-CN" b="1" dirty="0">
                <a:solidFill>
                  <a:schemeClr val="bg1"/>
                </a:solidFill>
                <a:cs typeface="+mn-ea"/>
                <a:sym typeface="+mn-lt"/>
              </a:rPr>
              <a:t>PART THREE</a:t>
            </a:r>
            <a:endParaRPr kumimoji="1" lang="en-US" altLang="zh-CN" b="1" dirty="0">
              <a:solidFill>
                <a:schemeClr val="bg1"/>
              </a:solidFill>
              <a:cs typeface="+mn-ea"/>
              <a:sym typeface="+mn-lt"/>
            </a:endParaRPr>
          </a:p>
        </p:txBody>
      </p:sp>
      <p:pic>
        <p:nvPicPr>
          <p:cNvPr id="5" name="Image 0" descr="preencoded.png"/>
          <p:cNvPicPr>
            <a:picLocks noChangeAspect="1"/>
          </p:cNvPicPr>
          <p:nvPr/>
        </p:nvPicPr>
        <p:blipFill>
          <a:blip r:embed="rId1"/>
          <a:stretch>
            <a:fillRect/>
          </a:stretch>
        </p:blipFill>
        <p:spPr>
          <a:xfrm>
            <a:off x="6316345" y="1094740"/>
            <a:ext cx="4404360" cy="440436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1"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9"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ppt_x</p:attrName>
                                        </p:attrNameLst>
                                      </p:cBhvr>
                                      <p:tavLst>
                                        <p:tav tm="0">
                                          <p:val>
                                            <p:strVal val="#ppt_x-.2"/>
                                          </p:val>
                                        </p:tav>
                                        <p:tav tm="100000">
                                          <p:val>
                                            <p:strVal val="#ppt_x"/>
                                          </p:val>
                                        </p:tav>
                                      </p:tavLst>
                                    </p:anim>
                                    <p:anim calcmode="lin" valueType="num">
                                      <p:cBhvr>
                                        <p:cTn id="23"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4" dur="500"/>
                                        <p:tgtEl>
                                          <p:spTgt spid="10"/>
                                        </p:tgtEl>
                                      </p:cBhvr>
                                    </p:animEffec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7" grpId="1"/>
      <p:bldP spid="10" grpId="0"/>
      <p:bldP spid="14"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91681" y="927519"/>
            <a:ext cx="2657281" cy="337185"/>
          </a:xfrm>
          <a:prstGeom prst="rect">
            <a:avLst/>
          </a:prstGeom>
          <a:solidFill>
            <a:srgbClr val="009899"/>
          </a:solidFill>
        </p:spPr>
        <p:txBody>
          <a:bodyPr wrap="square">
            <a:spAutoFit/>
          </a:bodyPr>
          <a:lstStyle/>
          <a:p>
            <a:pPr algn="ctr"/>
            <a:r>
              <a:rPr lang="zh-CN" altLang="en-US" sz="1600" b="1" dirty="0">
                <a:solidFill>
                  <a:schemeClr val="bg1"/>
                </a:solidFill>
                <a:cs typeface="+mn-ea"/>
                <a:sym typeface="+mn-lt"/>
              </a:rPr>
              <a:t>角色定义</a:t>
            </a:r>
            <a:endParaRPr lang="zh-CN" altLang="en-US" sz="1600" b="1" dirty="0">
              <a:solidFill>
                <a:schemeClr val="bg1"/>
              </a:solidFill>
              <a:cs typeface="+mn-ea"/>
              <a:sym typeface="+mn-lt"/>
            </a:endParaRPr>
          </a:p>
        </p:txBody>
      </p:sp>
      <p:sp>
        <p:nvSpPr>
          <p:cNvPr id="13" name="文本框 12"/>
          <p:cNvSpPr txBox="1"/>
          <p:nvPr/>
        </p:nvSpPr>
        <p:spPr>
          <a:xfrm>
            <a:off x="4850765" y="160655"/>
            <a:ext cx="2490470" cy="52197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业务模式设计</a:t>
            </a:r>
            <a:endParaRPr lang="zh-CN" altLang="en-US" sz="2800" b="1" dirty="0">
              <a:solidFill>
                <a:srgbClr val="262626"/>
              </a:solidFill>
              <a:cs typeface="+mn-ea"/>
              <a:sym typeface="+mn-lt"/>
            </a:endParaRPr>
          </a:p>
        </p:txBody>
      </p:sp>
      <p:graphicFrame>
        <p:nvGraphicFramePr>
          <p:cNvPr id="2" name="表格 1"/>
          <p:cNvGraphicFramePr/>
          <p:nvPr>
            <p:custDataLst>
              <p:tags r:id="rId1"/>
            </p:custDataLst>
          </p:nvPr>
        </p:nvGraphicFramePr>
        <p:xfrm>
          <a:off x="854710" y="2515235"/>
          <a:ext cx="10482580" cy="3728720"/>
        </p:xfrm>
        <a:graphic>
          <a:graphicData uri="http://schemas.openxmlformats.org/drawingml/2006/table">
            <a:tbl>
              <a:tblPr/>
              <a:tblGrid>
                <a:gridCol w="1193165"/>
                <a:gridCol w="9289415"/>
              </a:tblGrid>
              <a:tr h="664845">
                <a:tc>
                  <a:txBody>
                    <a:bodyPr/>
                    <a:p>
                      <a:pPr marL="0" indent="0" algn="ctr">
                        <a:lnSpc>
                          <a:spcPct val="150000"/>
                        </a:lnSpc>
                        <a:spcBef>
                          <a:spcPts val="600"/>
                        </a:spcBef>
                        <a:spcAft>
                          <a:spcPts val="600"/>
                        </a:spcAft>
                      </a:pPr>
                      <a:r>
                        <a:rPr lang="zh-CN" sz="1100">
                          <a:solidFill>
                            <a:srgbClr val="000000"/>
                          </a:solidFill>
                          <a:latin typeface="宋体" panose="02010600030101010101" pitchFamily="2" charset="-122"/>
                          <a:ea typeface="宋体" panose="02010600030101010101" pitchFamily="2" charset="-122"/>
                        </a:rPr>
                        <a:t>角色</a:t>
                      </a:r>
                      <a:endParaRPr lang="zh-CN" sz="1100">
                        <a:solidFill>
                          <a:srgbClr val="000000"/>
                        </a:solidFill>
                        <a:latin typeface="宋体" panose="02010600030101010101" pitchFamily="2" charset="-122"/>
                        <a:ea typeface="宋体" panose="02010600030101010101" pitchFamily="2" charset="-122"/>
                      </a:endParaRPr>
                    </a:p>
                  </a:txBody>
                  <a:tcPr marL="68580" marR="68580" marT="0" marB="0" anchor="ctr" anchorCtr="0">
                    <a:lnL w="6350" cap="flat" cmpd="sng">
                      <a:solidFill>
                        <a:srgbClr val="F3F6F8"/>
                      </a:solidFill>
                      <a:prstDash val="solid"/>
                      <a:headEnd type="none" w="med" len="med"/>
                      <a:tailEnd type="none" w="med" len="med"/>
                    </a:lnL>
                    <a:lnR w="6350" cap="flat" cmpd="sng">
                      <a:solidFill>
                        <a:srgbClr val="F3F6F8"/>
                      </a:solidFill>
                      <a:prstDash val="solid"/>
                      <a:headEnd type="none" w="med" len="med"/>
                      <a:tailEnd type="none" w="med" len="med"/>
                    </a:lnR>
                    <a:lnT w="6350" cap="flat" cmpd="sng">
                      <a:solidFill>
                        <a:srgbClr val="5D7C97"/>
                      </a:solidFill>
                      <a:prstDash val="solid"/>
                      <a:headEnd type="none" w="med" len="med"/>
                      <a:tailEnd type="none" w="med" len="med"/>
                    </a:lnT>
                    <a:lnB w="6350" cap="flat" cmpd="sng">
                      <a:solidFill>
                        <a:srgbClr val="F3F6F8"/>
                      </a:solidFill>
                      <a:prstDash val="solid"/>
                      <a:headEnd type="none" w="med" len="med"/>
                      <a:tailEnd type="none" w="med" len="med"/>
                    </a:lnB>
                    <a:solidFill>
                      <a:srgbClr val="97ACBF"/>
                    </a:solidFill>
                  </a:tcPr>
                </a:tc>
                <a:tc>
                  <a:txBody>
                    <a:bodyPr/>
                    <a:p>
                      <a:pPr marL="0" indent="0" algn="ctr">
                        <a:lnSpc>
                          <a:spcPct val="150000"/>
                        </a:lnSpc>
                        <a:spcBef>
                          <a:spcPts val="600"/>
                        </a:spcBef>
                        <a:spcAft>
                          <a:spcPts val="600"/>
                        </a:spcAft>
                      </a:pPr>
                      <a:r>
                        <a:rPr lang="zh-CN" sz="1100">
                          <a:solidFill>
                            <a:srgbClr val="000000"/>
                          </a:solidFill>
                          <a:latin typeface="宋体" panose="02010600030101010101" pitchFamily="2" charset="-122"/>
                          <a:ea typeface="宋体" panose="02010600030101010101" pitchFamily="2" charset="-122"/>
                        </a:rPr>
                        <a:t>备注</a:t>
                      </a:r>
                      <a:endParaRPr lang="zh-CN" sz="1100">
                        <a:solidFill>
                          <a:srgbClr val="000000"/>
                        </a:solidFill>
                        <a:latin typeface="宋体" panose="02010600030101010101" pitchFamily="2" charset="-122"/>
                        <a:ea typeface="宋体" panose="02010600030101010101" pitchFamily="2" charset="-122"/>
                      </a:endParaRPr>
                    </a:p>
                  </a:txBody>
                  <a:tcPr marL="68580" marR="68580" marT="0" marB="0" anchor="ctr" anchorCtr="0">
                    <a:lnL w="6350" cap="flat" cmpd="sng">
                      <a:solidFill>
                        <a:srgbClr val="F3F6F8"/>
                      </a:solidFill>
                      <a:prstDash val="solid"/>
                      <a:headEnd type="none" w="med" len="med"/>
                      <a:tailEnd type="none" w="med" len="med"/>
                    </a:lnL>
                    <a:lnR w="6350" cap="flat" cmpd="sng">
                      <a:solidFill>
                        <a:srgbClr val="F3F6F8"/>
                      </a:solidFill>
                      <a:prstDash val="solid"/>
                      <a:headEnd type="none" w="med" len="med"/>
                      <a:tailEnd type="none" w="med" len="med"/>
                    </a:lnR>
                    <a:lnT w="6350" cap="flat" cmpd="sng">
                      <a:solidFill>
                        <a:srgbClr val="5D7C97"/>
                      </a:solidFill>
                      <a:prstDash val="solid"/>
                      <a:headEnd type="none" w="med" len="med"/>
                      <a:tailEnd type="none" w="med" len="med"/>
                    </a:lnT>
                    <a:lnB w="6350" cap="flat" cmpd="sng">
                      <a:solidFill>
                        <a:srgbClr val="F3F6F8"/>
                      </a:solidFill>
                      <a:prstDash val="solid"/>
                      <a:headEnd type="none" w="med" len="med"/>
                      <a:tailEnd type="none" w="med" len="med"/>
                    </a:lnB>
                    <a:solidFill>
                      <a:srgbClr val="97ACBF"/>
                    </a:solidFill>
                  </a:tcPr>
                </a:tc>
              </a:tr>
              <a:tr h="1734185">
                <a:tc>
                  <a:txBody>
                    <a:bodyPr/>
                    <a:p>
                      <a:pPr marL="0" indent="0" algn="ctr">
                        <a:lnSpc>
                          <a:spcPct val="150000"/>
                        </a:lnSpc>
                        <a:spcBef>
                          <a:spcPts val="600"/>
                        </a:spcBef>
                        <a:spcAft>
                          <a:spcPts val="600"/>
                        </a:spcAft>
                      </a:pPr>
                      <a:r>
                        <a:rPr lang="zh-CN" sz="1100">
                          <a:solidFill>
                            <a:srgbClr val="000000"/>
                          </a:solidFill>
                          <a:latin typeface="宋体" panose="02010600030101010101" pitchFamily="2" charset="-122"/>
                          <a:ea typeface="宋体" panose="02010600030101010101" pitchFamily="2" charset="-122"/>
                        </a:rPr>
                        <a:t>需求方</a:t>
                      </a:r>
                      <a:endParaRPr lang="zh-CN" sz="1100">
                        <a:solidFill>
                          <a:srgbClr val="000000"/>
                        </a:solidFill>
                        <a:latin typeface="宋体" panose="02010600030101010101" pitchFamily="2" charset="-122"/>
                        <a:ea typeface="宋体" panose="02010600030101010101" pitchFamily="2" charset="-122"/>
                      </a:endParaRPr>
                    </a:p>
                  </a:txBody>
                  <a:tcPr marL="68580" marR="68580" marT="0" marB="0" anchor="ctr" anchorCtr="0">
                    <a:lnL w="6350" cap="flat" cmpd="sng">
                      <a:solidFill>
                        <a:srgbClr val="F3F6F8"/>
                      </a:solidFill>
                      <a:prstDash val="solid"/>
                      <a:headEnd type="none" w="med" len="med"/>
                      <a:tailEnd type="none" w="med" len="med"/>
                    </a:lnL>
                    <a:lnR w="6350" cap="flat" cmpd="sng">
                      <a:solidFill>
                        <a:srgbClr val="F3F6F8"/>
                      </a:solidFill>
                      <a:prstDash val="solid"/>
                      <a:headEnd type="none" w="med" len="med"/>
                      <a:tailEnd type="none" w="med" len="med"/>
                    </a:lnR>
                    <a:lnT w="6350" cap="flat" cmpd="sng">
                      <a:solidFill>
                        <a:srgbClr val="F3F6F8"/>
                      </a:solidFill>
                      <a:prstDash val="solid"/>
                      <a:headEnd type="none" w="med" len="med"/>
                      <a:tailEnd type="none" w="med" len="med"/>
                    </a:lnT>
                    <a:lnB w="6350" cap="flat" cmpd="sng">
                      <a:solidFill>
                        <a:srgbClr val="F3F6F8"/>
                      </a:solidFill>
                      <a:prstDash val="solid"/>
                      <a:headEnd type="none" w="med" len="med"/>
                      <a:tailEnd type="none" w="med" len="med"/>
                    </a:lnB>
                    <a:solidFill>
                      <a:srgbClr val="CED8E1"/>
                    </a:solidFill>
                  </a:tcPr>
                </a:tc>
                <a:tc>
                  <a:txBody>
                    <a:bodyPr/>
                    <a:p>
                      <a:pPr marL="0" indent="0" algn="ctr">
                        <a:lnSpc>
                          <a:spcPct val="150000"/>
                        </a:lnSpc>
                        <a:spcBef>
                          <a:spcPts val="600"/>
                        </a:spcBef>
                        <a:spcAft>
                          <a:spcPts val="600"/>
                        </a:spcAft>
                      </a:pPr>
                      <a:r>
                        <a:rPr lang="zh-CN" sz="1100">
                          <a:solidFill>
                            <a:srgbClr val="000000"/>
                          </a:solidFill>
                          <a:latin typeface="宋体" panose="02010600030101010101" pitchFamily="2" charset="-122"/>
                          <a:ea typeface="宋体" panose="02010600030101010101" pitchFamily="2" charset="-122"/>
                        </a:rPr>
                        <a:t>需求方主要指的是寻找服务的用户；</a:t>
                      </a:r>
                      <a:endParaRPr lang="zh-CN" sz="1100">
                        <a:solidFill>
                          <a:srgbClr val="000000"/>
                        </a:solidFill>
                        <a:latin typeface="宋体" panose="02010600030101010101" pitchFamily="2" charset="-122"/>
                        <a:ea typeface="宋体" panose="02010600030101010101" pitchFamily="2" charset="-122"/>
                      </a:endParaRPr>
                    </a:p>
                    <a:p>
                      <a:pPr marL="0" indent="0" algn="ctr">
                        <a:lnSpc>
                          <a:spcPct val="150000"/>
                        </a:lnSpc>
                        <a:spcBef>
                          <a:spcPts val="600"/>
                        </a:spcBef>
                        <a:spcAft>
                          <a:spcPts val="600"/>
                        </a:spcAft>
                      </a:pPr>
                      <a:r>
                        <a:rPr lang="zh-CN" sz="1100">
                          <a:solidFill>
                            <a:srgbClr val="000000"/>
                          </a:solidFill>
                          <a:latin typeface="宋体" panose="02010600030101010101" pitchFamily="2" charset="-122"/>
                          <a:ea typeface="宋体" panose="02010600030101010101" pitchFamily="2" charset="-122"/>
                        </a:rPr>
                        <a:t>此类用户期望在平台寻找到相应服务的提供者，能够满足自身的需求。</a:t>
                      </a:r>
                      <a:endParaRPr lang="zh-CN" sz="1100">
                        <a:solidFill>
                          <a:srgbClr val="000000"/>
                        </a:solidFill>
                        <a:latin typeface="宋体" panose="02010600030101010101" pitchFamily="2" charset="-122"/>
                        <a:ea typeface="宋体" panose="02010600030101010101" pitchFamily="2" charset="-122"/>
                      </a:endParaRPr>
                    </a:p>
                  </a:txBody>
                  <a:tcPr marL="68580" marR="68580" marT="0" marB="0" anchor="ctr" anchorCtr="0">
                    <a:lnL w="6350" cap="flat" cmpd="sng">
                      <a:solidFill>
                        <a:srgbClr val="F3F6F8"/>
                      </a:solidFill>
                      <a:prstDash val="solid"/>
                      <a:headEnd type="none" w="med" len="med"/>
                      <a:tailEnd type="none" w="med" len="med"/>
                    </a:lnL>
                    <a:lnR w="6350" cap="flat" cmpd="sng">
                      <a:solidFill>
                        <a:srgbClr val="F3F6F8"/>
                      </a:solidFill>
                      <a:prstDash val="solid"/>
                      <a:headEnd type="none" w="med" len="med"/>
                      <a:tailEnd type="none" w="med" len="med"/>
                    </a:lnR>
                    <a:lnT w="6350" cap="flat" cmpd="sng">
                      <a:solidFill>
                        <a:srgbClr val="F3F6F8"/>
                      </a:solidFill>
                      <a:prstDash val="solid"/>
                      <a:headEnd type="none" w="med" len="med"/>
                      <a:tailEnd type="none" w="med" len="med"/>
                    </a:lnT>
                    <a:lnB w="6350" cap="flat" cmpd="sng">
                      <a:solidFill>
                        <a:srgbClr val="F3F6F8"/>
                      </a:solidFill>
                      <a:prstDash val="solid"/>
                      <a:headEnd type="none" w="med" len="med"/>
                      <a:tailEnd type="none" w="med" len="med"/>
                    </a:lnB>
                    <a:solidFill>
                      <a:srgbClr val="EAEFF3"/>
                    </a:solidFill>
                  </a:tcPr>
                </a:tc>
              </a:tr>
              <a:tr h="664845">
                <a:tc>
                  <a:txBody>
                    <a:bodyPr/>
                    <a:p>
                      <a:pPr marL="0" indent="0" algn="ctr">
                        <a:lnSpc>
                          <a:spcPct val="150000"/>
                        </a:lnSpc>
                        <a:spcBef>
                          <a:spcPts val="600"/>
                        </a:spcBef>
                        <a:spcAft>
                          <a:spcPts val="600"/>
                        </a:spcAft>
                      </a:pPr>
                      <a:r>
                        <a:rPr lang="zh-CN" sz="1100">
                          <a:solidFill>
                            <a:srgbClr val="000000"/>
                          </a:solidFill>
                          <a:latin typeface="宋体" panose="02010600030101010101" pitchFamily="2" charset="-122"/>
                          <a:ea typeface="宋体" panose="02010600030101010101" pitchFamily="2" charset="-122"/>
                        </a:rPr>
                        <a:t>服务方</a:t>
                      </a:r>
                      <a:endParaRPr lang="zh-CN" sz="1100">
                        <a:solidFill>
                          <a:srgbClr val="000000"/>
                        </a:solidFill>
                        <a:latin typeface="宋体" panose="02010600030101010101" pitchFamily="2" charset="-122"/>
                        <a:ea typeface="宋体" panose="02010600030101010101" pitchFamily="2" charset="-122"/>
                      </a:endParaRPr>
                    </a:p>
                  </a:txBody>
                  <a:tcPr marL="68580" marR="68580" marT="0" marB="0" anchor="ctr" anchorCtr="0">
                    <a:lnL w="6350" cap="flat" cmpd="sng">
                      <a:solidFill>
                        <a:srgbClr val="F3F6F8"/>
                      </a:solidFill>
                      <a:prstDash val="solid"/>
                      <a:headEnd type="none" w="med" len="med"/>
                      <a:tailEnd type="none" w="med" len="med"/>
                    </a:lnL>
                    <a:lnR w="6350" cap="flat" cmpd="sng">
                      <a:solidFill>
                        <a:srgbClr val="F3F6F8"/>
                      </a:solidFill>
                      <a:prstDash val="solid"/>
                      <a:headEnd type="none" w="med" len="med"/>
                      <a:tailEnd type="none" w="med" len="med"/>
                    </a:lnR>
                    <a:lnT w="6350" cap="flat" cmpd="sng">
                      <a:solidFill>
                        <a:srgbClr val="F3F6F8"/>
                      </a:solidFill>
                      <a:prstDash val="solid"/>
                      <a:headEnd type="none" w="med" len="med"/>
                      <a:tailEnd type="none" w="med" len="med"/>
                    </a:lnT>
                    <a:lnB w="6350" cap="flat" cmpd="sng">
                      <a:solidFill>
                        <a:srgbClr val="F3F6F8"/>
                      </a:solidFill>
                      <a:prstDash val="solid"/>
                      <a:headEnd type="none" w="med" len="med"/>
                      <a:tailEnd type="none" w="med" len="med"/>
                    </a:lnB>
                    <a:solidFill>
                      <a:srgbClr val="CED8E1"/>
                    </a:solidFill>
                  </a:tcPr>
                </a:tc>
                <a:tc>
                  <a:txBody>
                    <a:bodyPr/>
                    <a:p>
                      <a:pPr marL="0" indent="0" algn="ctr">
                        <a:lnSpc>
                          <a:spcPct val="150000"/>
                        </a:lnSpc>
                        <a:spcBef>
                          <a:spcPts val="600"/>
                        </a:spcBef>
                        <a:spcAft>
                          <a:spcPts val="600"/>
                        </a:spcAft>
                      </a:pPr>
                      <a:r>
                        <a:rPr lang="zh-CN" sz="1100">
                          <a:solidFill>
                            <a:srgbClr val="000000"/>
                          </a:solidFill>
                          <a:latin typeface="宋体" panose="02010600030101010101" pitchFamily="2" charset="-122"/>
                          <a:ea typeface="宋体" panose="02010600030101010101" pitchFamily="2" charset="-122"/>
                        </a:rPr>
                        <a:t>服务方可以是个人用户也可以是一个团体；</a:t>
                      </a:r>
                      <a:endParaRPr lang="zh-CN" sz="1100">
                        <a:solidFill>
                          <a:srgbClr val="000000"/>
                        </a:solidFill>
                        <a:latin typeface="宋体" panose="02010600030101010101" pitchFamily="2" charset="-122"/>
                        <a:ea typeface="宋体" panose="02010600030101010101" pitchFamily="2" charset="-122"/>
                      </a:endParaRPr>
                    </a:p>
                  </a:txBody>
                  <a:tcPr marL="68580" marR="68580" marT="0" marB="0" anchor="ctr" anchorCtr="0">
                    <a:lnL w="6350" cap="flat" cmpd="sng">
                      <a:solidFill>
                        <a:srgbClr val="F3F6F8"/>
                      </a:solidFill>
                      <a:prstDash val="solid"/>
                      <a:headEnd type="none" w="med" len="med"/>
                      <a:tailEnd type="none" w="med" len="med"/>
                    </a:lnL>
                    <a:lnR w="6350" cap="flat" cmpd="sng">
                      <a:solidFill>
                        <a:srgbClr val="F3F6F8"/>
                      </a:solidFill>
                      <a:prstDash val="solid"/>
                      <a:headEnd type="none" w="med" len="med"/>
                      <a:tailEnd type="none" w="med" len="med"/>
                    </a:lnR>
                    <a:lnT w="6350" cap="flat" cmpd="sng">
                      <a:solidFill>
                        <a:srgbClr val="F3F6F8"/>
                      </a:solidFill>
                      <a:prstDash val="solid"/>
                      <a:headEnd type="none" w="med" len="med"/>
                      <a:tailEnd type="none" w="med" len="med"/>
                    </a:lnT>
                    <a:lnB w="6350" cap="flat" cmpd="sng">
                      <a:solidFill>
                        <a:srgbClr val="F3F6F8"/>
                      </a:solidFill>
                      <a:prstDash val="solid"/>
                      <a:headEnd type="none" w="med" len="med"/>
                      <a:tailEnd type="none" w="med" len="med"/>
                    </a:lnB>
                    <a:solidFill>
                      <a:srgbClr val="CED8E1"/>
                    </a:solidFill>
                  </a:tcPr>
                </a:tc>
              </a:tr>
              <a:tr h="664845">
                <a:tc>
                  <a:txBody>
                    <a:bodyPr/>
                    <a:p>
                      <a:pPr marL="0" indent="0" algn="ctr">
                        <a:lnSpc>
                          <a:spcPct val="150000"/>
                        </a:lnSpc>
                        <a:spcBef>
                          <a:spcPts val="600"/>
                        </a:spcBef>
                        <a:spcAft>
                          <a:spcPts val="600"/>
                        </a:spcAft>
                      </a:pPr>
                      <a:r>
                        <a:rPr lang="zh-CN" sz="1100">
                          <a:solidFill>
                            <a:srgbClr val="000000"/>
                          </a:solidFill>
                          <a:latin typeface="宋体" panose="02010600030101010101" pitchFamily="2" charset="-122"/>
                          <a:ea typeface="宋体" panose="02010600030101010101" pitchFamily="2" charset="-122"/>
                        </a:rPr>
                        <a:t>平台</a:t>
                      </a:r>
                      <a:endParaRPr lang="zh-CN" sz="1100">
                        <a:solidFill>
                          <a:srgbClr val="000000"/>
                        </a:solidFill>
                        <a:latin typeface="宋体" panose="02010600030101010101" pitchFamily="2" charset="-122"/>
                        <a:ea typeface="宋体" panose="02010600030101010101" pitchFamily="2" charset="-122"/>
                      </a:endParaRPr>
                    </a:p>
                  </a:txBody>
                  <a:tcPr marL="68580" marR="68580" marT="0" marB="0" anchor="ctr" anchorCtr="0">
                    <a:lnL w="6350" cap="flat" cmpd="sng">
                      <a:solidFill>
                        <a:srgbClr val="F3F6F8"/>
                      </a:solidFill>
                      <a:prstDash val="solid"/>
                      <a:headEnd type="none" w="med" len="med"/>
                      <a:tailEnd type="none" w="med" len="med"/>
                    </a:lnL>
                    <a:lnR w="6350" cap="flat" cmpd="sng">
                      <a:solidFill>
                        <a:srgbClr val="F3F6F8"/>
                      </a:solidFill>
                      <a:prstDash val="solid"/>
                      <a:headEnd type="none" w="med" len="med"/>
                      <a:tailEnd type="none" w="med" len="med"/>
                    </a:lnR>
                    <a:lnT w="6350" cap="flat" cmpd="sng">
                      <a:solidFill>
                        <a:srgbClr val="F3F6F8"/>
                      </a:solidFill>
                      <a:prstDash val="solid"/>
                      <a:headEnd type="none" w="med" len="med"/>
                      <a:tailEnd type="none" w="med" len="med"/>
                    </a:lnT>
                    <a:lnB w="6350" cap="flat" cmpd="sng">
                      <a:solidFill>
                        <a:srgbClr val="5D7C97"/>
                      </a:solidFill>
                      <a:prstDash val="solid"/>
                      <a:headEnd type="none" w="med" len="med"/>
                      <a:tailEnd type="none" w="med" len="med"/>
                    </a:lnB>
                    <a:solidFill>
                      <a:srgbClr val="CED8E1"/>
                    </a:solidFill>
                  </a:tcPr>
                </a:tc>
                <a:tc>
                  <a:txBody>
                    <a:bodyPr/>
                    <a:p>
                      <a:pPr marL="0" indent="0" algn="ctr">
                        <a:lnSpc>
                          <a:spcPct val="150000"/>
                        </a:lnSpc>
                        <a:spcBef>
                          <a:spcPts val="600"/>
                        </a:spcBef>
                        <a:spcAft>
                          <a:spcPts val="600"/>
                        </a:spcAft>
                      </a:pPr>
                      <a:r>
                        <a:rPr lang="zh-CN" sz="1100">
                          <a:solidFill>
                            <a:srgbClr val="000000"/>
                          </a:solidFill>
                          <a:latin typeface="宋体" panose="02010600030101010101" pitchFamily="2" charset="-122"/>
                          <a:ea typeface="宋体" panose="02010600030101010101" pitchFamily="2" charset="-122"/>
                        </a:rPr>
                        <a:t>平台连接需求方和服务方。通过推荐算法，用户间的自我沟通，使双方完成交易。</a:t>
                      </a:r>
                      <a:endParaRPr lang="zh-CN" sz="1100">
                        <a:solidFill>
                          <a:srgbClr val="000000"/>
                        </a:solidFill>
                        <a:latin typeface="宋体" panose="02010600030101010101" pitchFamily="2" charset="-122"/>
                        <a:ea typeface="宋体" panose="02010600030101010101" pitchFamily="2" charset="-122"/>
                      </a:endParaRPr>
                    </a:p>
                  </a:txBody>
                  <a:tcPr marL="68580" marR="68580" marT="0" marB="0" anchor="ctr" anchorCtr="0">
                    <a:lnL w="6350" cap="flat" cmpd="sng">
                      <a:solidFill>
                        <a:srgbClr val="F3F6F8"/>
                      </a:solidFill>
                      <a:prstDash val="solid"/>
                      <a:headEnd type="none" w="med" len="med"/>
                      <a:tailEnd type="none" w="med" len="med"/>
                    </a:lnL>
                    <a:lnR w="6350" cap="flat" cmpd="sng">
                      <a:solidFill>
                        <a:srgbClr val="F3F6F8"/>
                      </a:solidFill>
                      <a:prstDash val="solid"/>
                      <a:headEnd type="none" w="med" len="med"/>
                      <a:tailEnd type="none" w="med" len="med"/>
                    </a:lnR>
                    <a:lnT w="6350" cap="flat" cmpd="sng">
                      <a:solidFill>
                        <a:srgbClr val="F3F6F8"/>
                      </a:solidFill>
                      <a:prstDash val="solid"/>
                      <a:headEnd type="none" w="med" len="med"/>
                      <a:tailEnd type="none" w="med" len="med"/>
                    </a:lnT>
                    <a:lnB w="6350" cap="flat" cmpd="sng">
                      <a:solidFill>
                        <a:srgbClr val="5D7C97"/>
                      </a:solidFill>
                      <a:prstDash val="solid"/>
                      <a:headEnd type="none" w="med" len="med"/>
                      <a:tailEnd type="none" w="med" len="med"/>
                    </a:lnB>
                    <a:solidFill>
                      <a:srgbClr val="EAEFF3"/>
                    </a:solidFill>
                  </a:tcPr>
                </a:tc>
              </a:tr>
            </a:tbl>
          </a:graphicData>
        </a:graphic>
      </p:graphicFrame>
      <p:sp>
        <p:nvSpPr>
          <p:cNvPr id="4" name="文本框 3"/>
          <p:cNvSpPr txBox="1"/>
          <p:nvPr/>
        </p:nvSpPr>
        <p:spPr>
          <a:xfrm>
            <a:off x="1073785" y="1428750"/>
            <a:ext cx="9695815" cy="922020"/>
          </a:xfrm>
          <a:prstGeom prst="rect">
            <a:avLst/>
          </a:prstGeom>
          <a:noFill/>
        </p:spPr>
        <p:txBody>
          <a:bodyPr wrap="square" rtlCol="0" anchor="t">
            <a:spAutoFit/>
          </a:bodyPr>
          <a:p>
            <a:pPr indent="457200" fontAlgn="auto"/>
            <a:r>
              <a:rPr lang="zh-CN" altLang="en-US"/>
              <a:t>在安燃云的整体业务体系中，平台将所有用户抽象为三类角色：需求方、服务方和平台方。</a:t>
            </a:r>
            <a:endParaRPr lang="zh-CN" altLang="en-US"/>
          </a:p>
          <a:p>
            <a:pPr indent="457200" fontAlgn="auto"/>
            <a:r>
              <a:rPr lang="zh-CN" altLang="en-US"/>
              <a:t>这种互联网式角色划分，使燃气安全治理中原本分散、跨部门的流程被系统化、可识别、可调度，形成统一的数字化治理结构。</a:t>
            </a: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2"/>
                                          </p:val>
                                        </p:tav>
                                        <p:tav tm="100000">
                                          <p:val>
                                            <p:strVal val="#ppt_x"/>
                                          </p:val>
                                        </p:tav>
                                      </p:tavLst>
                                    </p:anim>
                                    <p:anim calcmode="lin" valueType="num">
                                      <p:cBhvr>
                                        <p:cTn id="14"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79921" y="868464"/>
            <a:ext cx="2657281" cy="337185"/>
          </a:xfrm>
          <a:prstGeom prst="rect">
            <a:avLst/>
          </a:prstGeom>
          <a:solidFill>
            <a:srgbClr val="009899"/>
          </a:solidFill>
        </p:spPr>
        <p:txBody>
          <a:bodyPr wrap="square">
            <a:spAutoFit/>
          </a:bodyPr>
          <a:lstStyle/>
          <a:p>
            <a:pPr algn="ctr"/>
            <a:r>
              <a:rPr lang="zh-CN" altLang="en-US" sz="1600" b="1" dirty="0">
                <a:solidFill>
                  <a:schemeClr val="bg1"/>
                </a:solidFill>
                <a:cs typeface="+mn-ea"/>
                <a:sym typeface="+mn-lt"/>
              </a:rPr>
              <a:t>业务模式</a:t>
            </a:r>
            <a:endParaRPr lang="zh-CN" altLang="en-US" sz="1600" b="1" dirty="0">
              <a:solidFill>
                <a:schemeClr val="bg1"/>
              </a:solidFill>
              <a:cs typeface="+mn-ea"/>
              <a:sym typeface="+mn-lt"/>
            </a:endParaRPr>
          </a:p>
        </p:txBody>
      </p:sp>
      <p:sp>
        <p:nvSpPr>
          <p:cNvPr id="13" name="文本框 12"/>
          <p:cNvSpPr txBox="1"/>
          <p:nvPr/>
        </p:nvSpPr>
        <p:spPr>
          <a:xfrm>
            <a:off x="4918710" y="160020"/>
            <a:ext cx="2490470" cy="52197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业务模式设计</a:t>
            </a:r>
            <a:endParaRPr lang="zh-CN" altLang="en-US" sz="2800" b="1" dirty="0">
              <a:solidFill>
                <a:srgbClr val="262626"/>
              </a:solidFill>
              <a:cs typeface="+mn-ea"/>
              <a:sym typeface="+mn-lt"/>
            </a:endParaRPr>
          </a:p>
        </p:txBody>
      </p:sp>
      <p:pic>
        <p:nvPicPr>
          <p:cNvPr id="51" name="图片 51"/>
          <p:cNvPicPr>
            <a:picLocks noChangeAspect="1"/>
          </p:cNvPicPr>
          <p:nvPr/>
        </p:nvPicPr>
        <p:blipFill>
          <a:blip r:embed="rId1"/>
          <a:stretch>
            <a:fillRect/>
          </a:stretch>
        </p:blipFill>
        <p:spPr>
          <a:xfrm>
            <a:off x="6522085" y="788035"/>
            <a:ext cx="4955540" cy="5917565"/>
          </a:xfrm>
          <a:prstGeom prst="rect">
            <a:avLst/>
          </a:prstGeom>
        </p:spPr>
      </p:pic>
      <p:sp>
        <p:nvSpPr>
          <p:cNvPr id="2" name="矩形 1"/>
          <p:cNvSpPr/>
          <p:nvPr/>
        </p:nvSpPr>
        <p:spPr>
          <a:xfrm>
            <a:off x="290195" y="1466850"/>
            <a:ext cx="5926455" cy="4792980"/>
          </a:xfrm>
          <a:prstGeom prst="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10000"/>
              </a:lnSpc>
            </a:pPr>
            <a:r>
              <a:rPr lang="zh-CN" altLang="en-US">
                <a:cs typeface="+mn-ea"/>
                <a:sym typeface="+mn-lt"/>
              </a:rPr>
              <a:t>安燃云基于</a:t>
            </a:r>
            <a:r>
              <a:rPr lang="en-US" altLang="zh-CN">
                <a:cs typeface="+mn-ea"/>
                <a:sym typeface="+mn-lt"/>
              </a:rPr>
              <a:t>“</a:t>
            </a:r>
            <a:r>
              <a:rPr lang="zh-CN" altLang="en-US">
                <a:cs typeface="+mn-ea"/>
                <a:sym typeface="+mn-lt"/>
              </a:rPr>
              <a:t>需求方</a:t>
            </a:r>
            <a:r>
              <a:rPr lang="en-US" altLang="zh-CN">
                <a:cs typeface="+mn-ea"/>
                <a:sym typeface="+mn-lt"/>
              </a:rPr>
              <a:t>—</a:t>
            </a:r>
            <a:r>
              <a:rPr lang="zh-CN" altLang="en-US">
                <a:cs typeface="+mn-ea"/>
                <a:sym typeface="+mn-lt"/>
              </a:rPr>
              <a:t>平台方</a:t>
            </a:r>
            <a:r>
              <a:rPr lang="en-US" altLang="zh-CN">
                <a:cs typeface="+mn-ea"/>
                <a:sym typeface="+mn-lt"/>
              </a:rPr>
              <a:t>—</a:t>
            </a:r>
            <a:r>
              <a:rPr lang="zh-CN" altLang="en-US">
                <a:cs typeface="+mn-ea"/>
                <a:sym typeface="+mn-lt"/>
              </a:rPr>
              <a:t>服务方</a:t>
            </a:r>
            <a:r>
              <a:rPr lang="en-US" altLang="zh-CN">
                <a:cs typeface="+mn-ea"/>
                <a:sym typeface="+mn-lt"/>
              </a:rPr>
              <a:t>”</a:t>
            </a:r>
            <a:r>
              <a:rPr lang="zh-CN" altLang="en-US">
                <a:cs typeface="+mn-ea"/>
                <a:sym typeface="+mn-lt"/>
              </a:rPr>
              <a:t>三角色构建了完整的闭环业务模式：需求方通过上报异常或巡检记录触发事件；平台方对信息进行识别、研判与分级，通过算法定位风险并生成工单；服务方根据平台调度执行现场核查、复测与处置，并实时回传数据，最终由平台完成结案验证，形成可追溯的全流程闭环。</a:t>
            </a:r>
            <a:endParaRPr lang="zh-CN" altLang="en-US">
              <a:cs typeface="+mn-ea"/>
              <a:sym typeface="+mn-lt"/>
            </a:endParaRPr>
          </a:p>
          <a:p>
            <a:pPr indent="457200" algn="l" fontAlgn="auto">
              <a:lnSpc>
                <a:spcPct val="110000"/>
              </a:lnSpc>
            </a:pPr>
            <a:r>
              <a:rPr lang="zh-CN" altLang="en-US">
                <a:cs typeface="+mn-ea"/>
                <a:sym typeface="+mn-lt"/>
              </a:rPr>
              <a:t>在传统</a:t>
            </a:r>
            <a:r>
              <a:rPr lang="en-US" altLang="zh-CN">
                <a:cs typeface="+mn-ea"/>
                <a:sym typeface="+mn-lt"/>
              </a:rPr>
              <a:t> B2B </a:t>
            </a:r>
            <a:r>
              <a:rPr lang="zh-CN" altLang="en-US">
                <a:cs typeface="+mn-ea"/>
                <a:sym typeface="+mn-lt"/>
              </a:rPr>
              <a:t>模式基础上，安燃云进一步引入居民端，形成</a:t>
            </a:r>
            <a:r>
              <a:rPr lang="en-US" altLang="zh-CN">
                <a:cs typeface="+mn-ea"/>
                <a:sym typeface="+mn-lt"/>
              </a:rPr>
              <a:t> B2B2C </a:t>
            </a:r>
            <a:r>
              <a:rPr lang="zh-CN" altLang="en-US">
                <a:cs typeface="+mn-ea"/>
                <a:sym typeface="+mn-lt"/>
              </a:rPr>
              <a:t>架构。居民通过安燃云</a:t>
            </a:r>
            <a:r>
              <a:rPr lang="en-US" altLang="zh-CN">
                <a:cs typeface="+mn-ea"/>
                <a:sym typeface="+mn-lt"/>
              </a:rPr>
              <a:t>·</a:t>
            </a:r>
            <a:r>
              <a:rPr lang="zh-CN" altLang="en-US">
                <a:cs typeface="+mn-ea"/>
                <a:sym typeface="+mn-lt"/>
              </a:rPr>
              <a:t>家成为前端感知节点，实现用气异常、异味、表计图像等信息的直接进入系统，使安全事件从发现到研判再到处置的链路更加快捷透明。平台统一汇聚</a:t>
            </a:r>
            <a:r>
              <a:rPr lang="en-US" altLang="zh-CN">
                <a:cs typeface="+mn-ea"/>
                <a:sym typeface="+mn-lt"/>
              </a:rPr>
              <a:t> B </a:t>
            </a:r>
            <a:r>
              <a:rPr lang="zh-CN" altLang="en-US">
                <a:cs typeface="+mn-ea"/>
                <a:sym typeface="+mn-lt"/>
              </a:rPr>
              <a:t>端专业监测数据、现场作业数据和</a:t>
            </a:r>
            <a:r>
              <a:rPr lang="en-US" altLang="zh-CN">
                <a:cs typeface="+mn-ea"/>
                <a:sym typeface="+mn-lt"/>
              </a:rPr>
              <a:t> C </a:t>
            </a:r>
            <a:r>
              <a:rPr lang="zh-CN" altLang="en-US">
                <a:cs typeface="+mn-ea"/>
                <a:sym typeface="+mn-lt"/>
              </a:rPr>
              <a:t>端用户数据，实现多源融合、智能分析与协同调度，使燃气安全管理从线性流程演进为可视化、智能化、持续优化的数字化闭环。</a:t>
            </a:r>
            <a:endParaRPr lang="zh-CN" altLang="en-US">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2"/>
                                          </p:val>
                                        </p:tav>
                                        <p:tav tm="100000">
                                          <p:val>
                                            <p:strVal val="#ppt_x"/>
                                          </p:val>
                                        </p:tav>
                                      </p:tavLst>
                                    </p:anim>
                                    <p:anim calcmode="lin" valueType="num">
                                      <p:cBhvr>
                                        <p:cTn id="14"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5" dur="500"/>
                                        <p:tgtEl>
                                          <p:spTgt spid="13"/>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ppt_x-.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3" grpId="0"/>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nvPicPr>
        <p:blipFill>
          <a:blip r:embed="rId1"/>
          <a:stretch>
            <a:fillRect/>
          </a:stretch>
        </p:blipFill>
        <p:spPr>
          <a:xfrm>
            <a:off x="-13970" y="0"/>
            <a:ext cx="12205970" cy="6858000"/>
          </a:xfrm>
          <a:prstGeom prst="rect">
            <a:avLst/>
          </a:prstGeom>
        </p:spPr>
      </p:pic>
      <p:sp>
        <p:nvSpPr>
          <p:cNvPr id="22" name="矩形 21"/>
          <p:cNvSpPr/>
          <p:nvPr/>
        </p:nvSpPr>
        <p:spPr>
          <a:xfrm>
            <a:off x="0" y="1285875"/>
            <a:ext cx="12192000" cy="4420235"/>
          </a:xfrm>
          <a:prstGeom prst="rect">
            <a:avLst/>
          </a:prstGeom>
          <a:solidFill>
            <a:srgbClr val="56524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p:cNvSpPr/>
          <p:nvPr/>
        </p:nvSpPr>
        <p:spPr>
          <a:xfrm>
            <a:off x="-1" y="2175683"/>
            <a:ext cx="2729345" cy="1870364"/>
          </a:xfrm>
          <a:prstGeom prst="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custDataLst>
              <p:tags r:id="rId2"/>
            </p:custDataLst>
          </p:nvPr>
        </p:nvSpPr>
        <p:spPr>
          <a:xfrm>
            <a:off x="4998261" y="1408748"/>
            <a:ext cx="1808480" cy="583565"/>
          </a:xfrm>
          <a:prstGeom prst="rect">
            <a:avLst/>
          </a:prstGeom>
          <a:noFill/>
        </p:spPr>
        <p:txBody>
          <a:bodyPr wrap="square" rtlCol="0">
            <a:spAutoFit/>
          </a:bodyPr>
          <a:lstStyle/>
          <a:p>
            <a:pPr algn="l"/>
            <a:r>
              <a:rPr lang="zh-CN" altLang="en-US" sz="3200" b="1" dirty="0">
                <a:solidFill>
                  <a:schemeClr val="bg1"/>
                </a:solidFill>
                <a:cs typeface="+mn-ea"/>
                <a:sym typeface="+mn-lt"/>
              </a:rPr>
              <a:t>项目概述</a:t>
            </a:r>
            <a:endParaRPr lang="zh-CN" altLang="en-US" sz="3200" b="1" dirty="0">
              <a:solidFill>
                <a:schemeClr val="bg1"/>
              </a:solidFill>
              <a:cs typeface="+mn-ea"/>
              <a:sym typeface="+mn-lt"/>
            </a:endParaRPr>
          </a:p>
        </p:txBody>
      </p:sp>
      <p:sp>
        <p:nvSpPr>
          <p:cNvPr id="29" name="矩形 28"/>
          <p:cNvSpPr/>
          <p:nvPr>
            <p:custDataLst>
              <p:tags r:id="rId3"/>
            </p:custDataLst>
          </p:nvPr>
        </p:nvSpPr>
        <p:spPr>
          <a:xfrm>
            <a:off x="4998262" y="1973251"/>
            <a:ext cx="2386212" cy="496570"/>
          </a:xfrm>
          <a:prstGeom prst="rect">
            <a:avLst/>
          </a:prstGeom>
        </p:spPr>
        <p:txBody>
          <a:bodyPr wrap="square">
            <a:spAutoFit/>
          </a:bodyPr>
          <a:lstStyle/>
          <a:p>
            <a:pPr>
              <a:lnSpc>
                <a:spcPct val="120000"/>
              </a:lnSpc>
            </a:pPr>
            <a:r>
              <a:rPr lang="en-US" altLang="zh-CN" sz="1100" dirty="0">
                <a:solidFill>
                  <a:schemeClr val="bg1"/>
                </a:solidFill>
                <a:cs typeface="+mn-ea"/>
                <a:sym typeface="+mn-lt"/>
              </a:rPr>
              <a:t>A wonderful serenity has taken possession of my entire soul</a:t>
            </a:r>
            <a:endParaRPr lang="zh-CN" altLang="en-US" sz="1100" dirty="0">
              <a:solidFill>
                <a:schemeClr val="bg1"/>
              </a:solidFill>
              <a:cs typeface="+mn-ea"/>
              <a:sym typeface="+mn-lt"/>
            </a:endParaRPr>
          </a:p>
        </p:txBody>
      </p:sp>
      <p:sp>
        <p:nvSpPr>
          <p:cNvPr id="48" name="文本框 47"/>
          <p:cNvSpPr txBox="1"/>
          <p:nvPr/>
        </p:nvSpPr>
        <p:spPr>
          <a:xfrm>
            <a:off x="-13858" y="2449146"/>
            <a:ext cx="2757058" cy="1323439"/>
          </a:xfrm>
          <a:prstGeom prst="rect">
            <a:avLst/>
          </a:prstGeom>
          <a:noFill/>
        </p:spPr>
        <p:txBody>
          <a:bodyPr wrap="square" rtlCol="0">
            <a:spAutoFit/>
          </a:bodyPr>
          <a:lstStyle/>
          <a:p>
            <a:pPr algn="ctr"/>
            <a:r>
              <a:rPr lang="zh-CN" altLang="en-US" sz="4000" b="1" dirty="0">
                <a:solidFill>
                  <a:schemeClr val="bg1"/>
                </a:solidFill>
                <a:cs typeface="+mn-ea"/>
                <a:sym typeface="+mn-lt"/>
              </a:rPr>
              <a:t>目 录</a:t>
            </a:r>
            <a:endParaRPr lang="en-US" altLang="zh-CN" sz="4000" b="1" dirty="0">
              <a:solidFill>
                <a:schemeClr val="bg1"/>
              </a:solidFill>
              <a:cs typeface="+mn-ea"/>
              <a:sym typeface="+mn-lt"/>
            </a:endParaRPr>
          </a:p>
          <a:p>
            <a:pPr algn="ctr"/>
            <a:r>
              <a:rPr lang="en-US" altLang="zh-CN" sz="4000" b="1" dirty="0">
                <a:solidFill>
                  <a:schemeClr val="bg1"/>
                </a:solidFill>
                <a:cs typeface="+mn-ea"/>
                <a:sym typeface="+mn-lt"/>
              </a:rPr>
              <a:t> </a:t>
            </a:r>
            <a:r>
              <a:rPr lang="en-US" altLang="zh-CN" sz="2800" b="1" dirty="0">
                <a:solidFill>
                  <a:schemeClr val="bg1"/>
                </a:solidFill>
                <a:cs typeface="+mn-ea"/>
                <a:sym typeface="+mn-lt"/>
              </a:rPr>
              <a:t>CONTENTS</a:t>
            </a:r>
            <a:endParaRPr lang="en-US" altLang="zh-CN" sz="2800" b="1" dirty="0">
              <a:solidFill>
                <a:schemeClr val="bg1"/>
              </a:solidFill>
              <a:cs typeface="+mn-ea"/>
              <a:sym typeface="+mn-lt"/>
            </a:endParaRPr>
          </a:p>
        </p:txBody>
      </p:sp>
      <p:sp>
        <p:nvSpPr>
          <p:cNvPr id="50" name="文本框 49"/>
          <p:cNvSpPr txBox="1"/>
          <p:nvPr>
            <p:custDataLst>
              <p:tags r:id="rId4"/>
            </p:custDataLst>
          </p:nvPr>
        </p:nvSpPr>
        <p:spPr>
          <a:xfrm>
            <a:off x="9030506" y="1408748"/>
            <a:ext cx="1808480" cy="583565"/>
          </a:xfrm>
          <a:prstGeom prst="rect">
            <a:avLst/>
          </a:prstGeom>
          <a:noFill/>
        </p:spPr>
        <p:txBody>
          <a:bodyPr wrap="square" rtlCol="0">
            <a:spAutoFit/>
          </a:bodyPr>
          <a:lstStyle/>
          <a:p>
            <a:pPr algn="l"/>
            <a:r>
              <a:rPr lang="zh-CN" altLang="en-US" sz="3200" b="1" dirty="0">
                <a:solidFill>
                  <a:schemeClr val="bg1"/>
                </a:solidFill>
                <a:cs typeface="+mn-ea"/>
                <a:sym typeface="+mn-lt"/>
              </a:rPr>
              <a:t>解决思路</a:t>
            </a:r>
            <a:endParaRPr lang="zh-CN" altLang="en-US" sz="3200" b="1" dirty="0">
              <a:solidFill>
                <a:schemeClr val="bg1"/>
              </a:solidFill>
              <a:cs typeface="+mn-ea"/>
              <a:sym typeface="+mn-lt"/>
            </a:endParaRPr>
          </a:p>
        </p:txBody>
      </p:sp>
      <p:sp>
        <p:nvSpPr>
          <p:cNvPr id="51" name="矩形 50"/>
          <p:cNvSpPr/>
          <p:nvPr>
            <p:custDataLst>
              <p:tags r:id="rId5"/>
            </p:custDataLst>
          </p:nvPr>
        </p:nvSpPr>
        <p:spPr>
          <a:xfrm>
            <a:off x="9030507" y="1973251"/>
            <a:ext cx="2386212" cy="496570"/>
          </a:xfrm>
          <a:prstGeom prst="rect">
            <a:avLst/>
          </a:prstGeom>
        </p:spPr>
        <p:txBody>
          <a:bodyPr wrap="square">
            <a:spAutoFit/>
          </a:bodyPr>
          <a:lstStyle/>
          <a:p>
            <a:pPr>
              <a:lnSpc>
                <a:spcPct val="120000"/>
              </a:lnSpc>
            </a:pPr>
            <a:r>
              <a:rPr lang="en-US" altLang="zh-CN" sz="1100" dirty="0">
                <a:solidFill>
                  <a:schemeClr val="bg1"/>
                </a:solidFill>
                <a:cs typeface="+mn-ea"/>
                <a:sym typeface="+mn-lt"/>
              </a:rPr>
              <a:t>A wonderful serenity has taken possession of my entire soul</a:t>
            </a:r>
            <a:endParaRPr lang="zh-CN" altLang="en-US" sz="1100" dirty="0">
              <a:solidFill>
                <a:schemeClr val="bg1"/>
              </a:solidFill>
              <a:cs typeface="+mn-ea"/>
              <a:sym typeface="+mn-lt"/>
            </a:endParaRPr>
          </a:p>
        </p:txBody>
      </p:sp>
      <p:sp>
        <p:nvSpPr>
          <p:cNvPr id="59" name="文本框 58"/>
          <p:cNvSpPr txBox="1"/>
          <p:nvPr>
            <p:custDataLst>
              <p:tags r:id="rId6"/>
            </p:custDataLst>
          </p:nvPr>
        </p:nvSpPr>
        <p:spPr>
          <a:xfrm>
            <a:off x="4998261" y="3033030"/>
            <a:ext cx="1826141" cy="583565"/>
          </a:xfrm>
          <a:prstGeom prst="rect">
            <a:avLst/>
          </a:prstGeom>
          <a:noFill/>
        </p:spPr>
        <p:txBody>
          <a:bodyPr wrap="square" rtlCol="0">
            <a:spAutoFit/>
          </a:bodyPr>
          <a:lstStyle/>
          <a:p>
            <a:r>
              <a:rPr lang="zh-CN" altLang="en-US" sz="3200" b="1" dirty="0">
                <a:solidFill>
                  <a:schemeClr val="bg1"/>
                </a:solidFill>
                <a:cs typeface="+mn-ea"/>
                <a:sym typeface="+mn-lt"/>
              </a:rPr>
              <a:t>产品设计</a:t>
            </a:r>
            <a:endParaRPr lang="zh-CN" altLang="en-US" sz="3200" b="1" dirty="0">
              <a:solidFill>
                <a:schemeClr val="bg1"/>
              </a:solidFill>
              <a:cs typeface="+mn-ea"/>
              <a:sym typeface="+mn-lt"/>
            </a:endParaRPr>
          </a:p>
        </p:txBody>
      </p:sp>
      <p:sp>
        <p:nvSpPr>
          <p:cNvPr id="60" name="矩形 59"/>
          <p:cNvSpPr/>
          <p:nvPr>
            <p:custDataLst>
              <p:tags r:id="rId7"/>
            </p:custDataLst>
          </p:nvPr>
        </p:nvSpPr>
        <p:spPr>
          <a:xfrm>
            <a:off x="4998262" y="3597533"/>
            <a:ext cx="2386212" cy="496570"/>
          </a:xfrm>
          <a:prstGeom prst="rect">
            <a:avLst/>
          </a:prstGeom>
        </p:spPr>
        <p:txBody>
          <a:bodyPr wrap="square">
            <a:spAutoFit/>
          </a:bodyPr>
          <a:lstStyle/>
          <a:p>
            <a:pPr>
              <a:lnSpc>
                <a:spcPct val="120000"/>
              </a:lnSpc>
            </a:pPr>
            <a:r>
              <a:rPr lang="en-US" altLang="zh-CN" sz="1100" dirty="0">
                <a:solidFill>
                  <a:schemeClr val="bg1"/>
                </a:solidFill>
                <a:cs typeface="+mn-ea"/>
                <a:sym typeface="+mn-lt"/>
              </a:rPr>
              <a:t>A wonderful serenity has taken possession of my entire soul</a:t>
            </a:r>
            <a:endParaRPr lang="zh-CN" altLang="en-US" sz="1100" dirty="0">
              <a:solidFill>
                <a:schemeClr val="bg1"/>
              </a:solidFill>
              <a:cs typeface="+mn-ea"/>
              <a:sym typeface="+mn-lt"/>
            </a:endParaRPr>
          </a:p>
        </p:txBody>
      </p:sp>
      <p:sp>
        <p:nvSpPr>
          <p:cNvPr id="65" name="文本框 64"/>
          <p:cNvSpPr txBox="1"/>
          <p:nvPr>
            <p:custDataLst>
              <p:tags r:id="rId8"/>
            </p:custDataLst>
          </p:nvPr>
        </p:nvSpPr>
        <p:spPr>
          <a:xfrm>
            <a:off x="5006511" y="4478290"/>
            <a:ext cx="1826141" cy="583565"/>
          </a:xfrm>
          <a:prstGeom prst="rect">
            <a:avLst/>
          </a:prstGeom>
          <a:noFill/>
        </p:spPr>
        <p:txBody>
          <a:bodyPr wrap="square" rtlCol="0">
            <a:spAutoFit/>
          </a:bodyPr>
          <a:lstStyle/>
          <a:p>
            <a:r>
              <a:rPr lang="zh-CN" altLang="en-US" sz="3200" b="1" dirty="0">
                <a:solidFill>
                  <a:schemeClr val="bg1"/>
                </a:solidFill>
                <a:cs typeface="+mn-ea"/>
                <a:sym typeface="+mn-lt"/>
              </a:rPr>
              <a:t>项目规划</a:t>
            </a:r>
            <a:endParaRPr lang="zh-CN" altLang="en-US" sz="3200" b="1" dirty="0">
              <a:solidFill>
                <a:schemeClr val="bg1"/>
              </a:solidFill>
              <a:cs typeface="+mn-ea"/>
              <a:sym typeface="+mn-lt"/>
            </a:endParaRPr>
          </a:p>
        </p:txBody>
      </p:sp>
      <p:sp>
        <p:nvSpPr>
          <p:cNvPr id="66" name="矩形 65"/>
          <p:cNvSpPr/>
          <p:nvPr>
            <p:custDataLst>
              <p:tags r:id="rId9"/>
            </p:custDataLst>
          </p:nvPr>
        </p:nvSpPr>
        <p:spPr>
          <a:xfrm>
            <a:off x="5006512" y="5042793"/>
            <a:ext cx="2386212" cy="496570"/>
          </a:xfrm>
          <a:prstGeom prst="rect">
            <a:avLst/>
          </a:prstGeom>
        </p:spPr>
        <p:txBody>
          <a:bodyPr wrap="square">
            <a:spAutoFit/>
          </a:bodyPr>
          <a:lstStyle/>
          <a:p>
            <a:pPr>
              <a:lnSpc>
                <a:spcPct val="120000"/>
              </a:lnSpc>
            </a:pPr>
            <a:r>
              <a:rPr lang="en-US" altLang="zh-CN" sz="1100" dirty="0">
                <a:solidFill>
                  <a:schemeClr val="bg1"/>
                </a:solidFill>
                <a:cs typeface="+mn-ea"/>
                <a:sym typeface="+mn-lt"/>
              </a:rPr>
              <a:t>A wonderful serenity has taken possession of my entire soul</a:t>
            </a:r>
            <a:endParaRPr lang="zh-CN" altLang="en-US" sz="1100" dirty="0">
              <a:solidFill>
                <a:schemeClr val="bg1"/>
              </a:solidFill>
              <a:cs typeface="+mn-ea"/>
              <a:sym typeface="+mn-lt"/>
            </a:endParaRPr>
          </a:p>
        </p:txBody>
      </p:sp>
      <p:sp>
        <p:nvSpPr>
          <p:cNvPr id="25" name="文本框 24"/>
          <p:cNvSpPr txBox="1"/>
          <p:nvPr>
            <p:custDataLst>
              <p:tags r:id="rId10"/>
            </p:custDataLst>
          </p:nvPr>
        </p:nvSpPr>
        <p:spPr>
          <a:xfrm>
            <a:off x="4090641" y="1285637"/>
            <a:ext cx="944489" cy="829945"/>
          </a:xfrm>
          <a:prstGeom prst="rect">
            <a:avLst/>
          </a:prstGeom>
          <a:noFill/>
        </p:spPr>
        <p:txBody>
          <a:bodyPr wrap="square" rtlCol="0">
            <a:spAutoFit/>
          </a:bodyPr>
          <a:lstStyle/>
          <a:p>
            <a:pPr algn="ctr"/>
            <a:r>
              <a:rPr lang="en-US" altLang="zh-CN" sz="4800" b="1" dirty="0">
                <a:solidFill>
                  <a:srgbClr val="009899"/>
                </a:solidFill>
                <a:cs typeface="+mn-ea"/>
                <a:sym typeface="+mn-lt"/>
              </a:rPr>
              <a:t>01</a:t>
            </a:r>
            <a:endParaRPr lang="zh-CN" altLang="en-US" sz="4800" b="1" dirty="0">
              <a:solidFill>
                <a:srgbClr val="009899"/>
              </a:solidFill>
              <a:cs typeface="+mn-ea"/>
              <a:sym typeface="+mn-lt"/>
            </a:endParaRPr>
          </a:p>
        </p:txBody>
      </p:sp>
      <p:sp>
        <p:nvSpPr>
          <p:cNvPr id="49" name="文本框 48"/>
          <p:cNvSpPr txBox="1"/>
          <p:nvPr>
            <p:custDataLst>
              <p:tags r:id="rId11"/>
            </p:custDataLst>
          </p:nvPr>
        </p:nvSpPr>
        <p:spPr>
          <a:xfrm>
            <a:off x="8122887" y="1285637"/>
            <a:ext cx="944489" cy="829945"/>
          </a:xfrm>
          <a:prstGeom prst="rect">
            <a:avLst/>
          </a:prstGeom>
          <a:noFill/>
        </p:spPr>
        <p:txBody>
          <a:bodyPr wrap="square" rtlCol="0">
            <a:spAutoFit/>
          </a:bodyPr>
          <a:lstStyle/>
          <a:p>
            <a:pPr algn="ctr"/>
            <a:r>
              <a:rPr lang="en-US" altLang="zh-CN" sz="4800" b="1" dirty="0">
                <a:solidFill>
                  <a:srgbClr val="009899"/>
                </a:solidFill>
                <a:cs typeface="+mn-ea"/>
                <a:sym typeface="+mn-lt"/>
              </a:rPr>
              <a:t>02</a:t>
            </a:r>
            <a:endParaRPr lang="zh-CN" altLang="en-US" sz="4800" b="1" dirty="0">
              <a:solidFill>
                <a:srgbClr val="009899"/>
              </a:solidFill>
              <a:cs typeface="+mn-ea"/>
              <a:sym typeface="+mn-lt"/>
            </a:endParaRPr>
          </a:p>
        </p:txBody>
      </p:sp>
      <p:sp>
        <p:nvSpPr>
          <p:cNvPr id="58" name="文本框 57"/>
          <p:cNvSpPr txBox="1"/>
          <p:nvPr>
            <p:custDataLst>
              <p:tags r:id="rId12"/>
            </p:custDataLst>
          </p:nvPr>
        </p:nvSpPr>
        <p:spPr>
          <a:xfrm>
            <a:off x="4090642" y="2909919"/>
            <a:ext cx="944489" cy="829945"/>
          </a:xfrm>
          <a:prstGeom prst="rect">
            <a:avLst/>
          </a:prstGeom>
          <a:noFill/>
        </p:spPr>
        <p:txBody>
          <a:bodyPr wrap="square" rtlCol="0">
            <a:spAutoFit/>
          </a:bodyPr>
          <a:lstStyle/>
          <a:p>
            <a:pPr algn="ctr"/>
            <a:r>
              <a:rPr lang="en-US" altLang="zh-CN" sz="4800" b="1" dirty="0">
                <a:solidFill>
                  <a:srgbClr val="009899"/>
                </a:solidFill>
                <a:cs typeface="+mn-ea"/>
                <a:sym typeface="+mn-lt"/>
              </a:rPr>
              <a:t>03</a:t>
            </a:r>
            <a:endParaRPr lang="zh-CN" altLang="en-US" sz="4800" b="1" dirty="0">
              <a:solidFill>
                <a:srgbClr val="009899"/>
              </a:solidFill>
              <a:cs typeface="+mn-ea"/>
              <a:sym typeface="+mn-lt"/>
            </a:endParaRPr>
          </a:p>
        </p:txBody>
      </p:sp>
      <p:sp>
        <p:nvSpPr>
          <p:cNvPr id="64" name="文本框 63"/>
          <p:cNvSpPr txBox="1"/>
          <p:nvPr>
            <p:custDataLst>
              <p:tags r:id="rId13"/>
            </p:custDataLst>
          </p:nvPr>
        </p:nvSpPr>
        <p:spPr>
          <a:xfrm>
            <a:off x="4098892" y="4355179"/>
            <a:ext cx="944489" cy="829945"/>
          </a:xfrm>
          <a:prstGeom prst="rect">
            <a:avLst/>
          </a:prstGeom>
          <a:noFill/>
        </p:spPr>
        <p:txBody>
          <a:bodyPr wrap="square" rtlCol="0">
            <a:spAutoFit/>
          </a:bodyPr>
          <a:lstStyle/>
          <a:p>
            <a:pPr algn="ctr"/>
            <a:r>
              <a:rPr lang="en-US" altLang="zh-CN" sz="4800" b="1" dirty="0">
                <a:solidFill>
                  <a:srgbClr val="009899"/>
                </a:solidFill>
                <a:cs typeface="+mn-ea"/>
                <a:sym typeface="+mn-lt"/>
              </a:rPr>
              <a:t>05</a:t>
            </a:r>
            <a:endParaRPr lang="zh-CN" altLang="en-US" sz="4800" b="1" dirty="0">
              <a:solidFill>
                <a:srgbClr val="009899"/>
              </a:solidFill>
              <a:cs typeface="+mn-ea"/>
              <a:sym typeface="+mn-lt"/>
            </a:endParaRPr>
          </a:p>
        </p:txBody>
      </p:sp>
      <p:sp>
        <p:nvSpPr>
          <p:cNvPr id="8" name="文本框 7"/>
          <p:cNvSpPr txBox="1"/>
          <p:nvPr>
            <p:custDataLst>
              <p:tags r:id="rId14"/>
            </p:custDataLst>
          </p:nvPr>
        </p:nvSpPr>
        <p:spPr>
          <a:xfrm>
            <a:off x="9030506" y="3042555"/>
            <a:ext cx="1826141" cy="583565"/>
          </a:xfrm>
          <a:prstGeom prst="rect">
            <a:avLst/>
          </a:prstGeom>
          <a:noFill/>
        </p:spPr>
        <p:txBody>
          <a:bodyPr wrap="square" rtlCol="0">
            <a:spAutoFit/>
          </a:bodyPr>
          <a:lstStyle/>
          <a:p>
            <a:r>
              <a:rPr lang="zh-CN" altLang="en-US" sz="3200" b="1" dirty="0">
                <a:solidFill>
                  <a:schemeClr val="bg1"/>
                </a:solidFill>
                <a:cs typeface="+mn-ea"/>
                <a:sym typeface="+mn-lt"/>
              </a:rPr>
              <a:t>技术实现</a:t>
            </a:r>
            <a:endParaRPr lang="zh-CN" altLang="en-US" sz="3200" b="1" dirty="0">
              <a:solidFill>
                <a:schemeClr val="bg1"/>
              </a:solidFill>
              <a:cs typeface="+mn-ea"/>
              <a:sym typeface="+mn-lt"/>
            </a:endParaRPr>
          </a:p>
        </p:txBody>
      </p:sp>
      <p:sp>
        <p:nvSpPr>
          <p:cNvPr id="9" name="矩形 8"/>
          <p:cNvSpPr/>
          <p:nvPr>
            <p:custDataLst>
              <p:tags r:id="rId15"/>
            </p:custDataLst>
          </p:nvPr>
        </p:nvSpPr>
        <p:spPr>
          <a:xfrm>
            <a:off x="9030507" y="3607058"/>
            <a:ext cx="2386212" cy="496570"/>
          </a:xfrm>
          <a:prstGeom prst="rect">
            <a:avLst/>
          </a:prstGeom>
        </p:spPr>
        <p:txBody>
          <a:bodyPr wrap="square">
            <a:spAutoFit/>
          </a:bodyPr>
          <a:lstStyle/>
          <a:p>
            <a:pPr>
              <a:lnSpc>
                <a:spcPct val="120000"/>
              </a:lnSpc>
            </a:pPr>
            <a:r>
              <a:rPr lang="en-US" altLang="zh-CN" sz="1100" dirty="0">
                <a:solidFill>
                  <a:schemeClr val="bg1"/>
                </a:solidFill>
                <a:cs typeface="+mn-ea"/>
                <a:sym typeface="+mn-lt"/>
              </a:rPr>
              <a:t>A wonderful serenity has taken possession of my entire soul</a:t>
            </a:r>
            <a:endParaRPr lang="zh-CN" altLang="en-US" sz="1100" dirty="0">
              <a:solidFill>
                <a:schemeClr val="bg1"/>
              </a:solidFill>
              <a:cs typeface="+mn-ea"/>
              <a:sym typeface="+mn-lt"/>
            </a:endParaRPr>
          </a:p>
        </p:txBody>
      </p:sp>
      <p:sp>
        <p:nvSpPr>
          <p:cNvPr id="10" name="文本框 9"/>
          <p:cNvSpPr txBox="1"/>
          <p:nvPr>
            <p:custDataLst>
              <p:tags r:id="rId16"/>
            </p:custDataLst>
          </p:nvPr>
        </p:nvSpPr>
        <p:spPr>
          <a:xfrm>
            <a:off x="8122887" y="2919444"/>
            <a:ext cx="944489" cy="829945"/>
          </a:xfrm>
          <a:prstGeom prst="rect">
            <a:avLst/>
          </a:prstGeom>
          <a:noFill/>
        </p:spPr>
        <p:txBody>
          <a:bodyPr wrap="square" rtlCol="0">
            <a:spAutoFit/>
          </a:bodyPr>
          <a:lstStyle/>
          <a:p>
            <a:pPr algn="ctr"/>
            <a:r>
              <a:rPr lang="en-US" altLang="zh-CN" sz="4800" b="1" dirty="0">
                <a:solidFill>
                  <a:srgbClr val="009899"/>
                </a:solidFill>
                <a:cs typeface="+mn-ea"/>
                <a:sym typeface="+mn-lt"/>
              </a:rPr>
              <a:t>04</a:t>
            </a:r>
            <a:endParaRPr lang="zh-CN" altLang="en-US" sz="4800" b="1" dirty="0">
              <a:solidFill>
                <a:srgbClr val="009899"/>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up)">
                                      <p:cBhvr>
                                        <p:cTn id="16" dur="500"/>
                                        <p:tgtEl>
                                          <p:spTgt spid="48"/>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childTnLst>
                          </p:cTn>
                        </p:par>
                        <p:par>
                          <p:cTn id="23" fill="hold">
                            <p:stCondLst>
                              <p:cond delay="2000"/>
                            </p:stCondLst>
                            <p:childTnLst>
                              <p:par>
                                <p:cTn id="24" presetID="1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p:tgtEl>
                                          <p:spTgt spid="31"/>
                                        </p:tgtEl>
                                        <p:attrNameLst>
                                          <p:attrName>ppt_x</p:attrName>
                                        </p:attrNameLst>
                                      </p:cBhvr>
                                      <p:tavLst>
                                        <p:tav tm="0">
                                          <p:val>
                                            <p:strVal val="#ppt_x-#ppt_w*1.125000"/>
                                          </p:val>
                                        </p:tav>
                                        <p:tav tm="100000">
                                          <p:val>
                                            <p:strVal val="#ppt_x"/>
                                          </p:val>
                                        </p:tav>
                                      </p:tavLst>
                                    </p:anim>
                                    <p:animEffect transition="in" filter="wipe(right)">
                                      <p:cBhvr>
                                        <p:cTn id="27" dur="500"/>
                                        <p:tgtEl>
                                          <p:spTgt spid="31"/>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500" fill="hold"/>
                                        <p:tgtEl>
                                          <p:spTgt spid="49"/>
                                        </p:tgtEl>
                                        <p:attrNameLst>
                                          <p:attrName>ppt_w</p:attrName>
                                        </p:attrNameLst>
                                      </p:cBhvr>
                                      <p:tavLst>
                                        <p:tav tm="0">
                                          <p:val>
                                            <p:fltVal val="0"/>
                                          </p:val>
                                        </p:tav>
                                        <p:tav tm="100000">
                                          <p:val>
                                            <p:strVal val="#ppt_w"/>
                                          </p:val>
                                        </p:tav>
                                      </p:tavLst>
                                    </p:anim>
                                    <p:anim calcmode="lin" valueType="num">
                                      <p:cBhvr>
                                        <p:cTn id="38" dur="500" fill="hold"/>
                                        <p:tgtEl>
                                          <p:spTgt spid="49"/>
                                        </p:tgtEl>
                                        <p:attrNameLst>
                                          <p:attrName>ppt_h</p:attrName>
                                        </p:attrNameLst>
                                      </p:cBhvr>
                                      <p:tavLst>
                                        <p:tav tm="0">
                                          <p:val>
                                            <p:fltVal val="0"/>
                                          </p:val>
                                        </p:tav>
                                        <p:tav tm="100000">
                                          <p:val>
                                            <p:strVal val="#ppt_h"/>
                                          </p:val>
                                        </p:tav>
                                      </p:tavLst>
                                    </p:anim>
                                    <p:animEffect transition="in" filter="fade">
                                      <p:cBhvr>
                                        <p:cTn id="39" dur="500"/>
                                        <p:tgtEl>
                                          <p:spTgt spid="49"/>
                                        </p:tgtEl>
                                      </p:cBhvr>
                                    </p:animEffect>
                                  </p:childTnLst>
                                </p:cTn>
                              </p:par>
                            </p:childTnLst>
                          </p:cTn>
                        </p:par>
                        <p:par>
                          <p:cTn id="40" fill="hold">
                            <p:stCondLst>
                              <p:cond delay="4000"/>
                            </p:stCondLst>
                            <p:childTnLst>
                              <p:par>
                                <p:cTn id="41" presetID="12" presetClass="entr" presetSubtype="8"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p:tgtEl>
                                          <p:spTgt spid="50"/>
                                        </p:tgtEl>
                                        <p:attrNameLst>
                                          <p:attrName>ppt_x</p:attrName>
                                        </p:attrNameLst>
                                      </p:cBhvr>
                                      <p:tavLst>
                                        <p:tav tm="0">
                                          <p:val>
                                            <p:strVal val="#ppt_x-#ppt_w*1.125000"/>
                                          </p:val>
                                        </p:tav>
                                        <p:tav tm="100000">
                                          <p:val>
                                            <p:strVal val="#ppt_x"/>
                                          </p:val>
                                        </p:tav>
                                      </p:tavLst>
                                    </p:anim>
                                    <p:animEffect transition="in" filter="wipe(right)">
                                      <p:cBhvr>
                                        <p:cTn id="44" dur="500"/>
                                        <p:tgtEl>
                                          <p:spTgt spid="50"/>
                                        </p:tgtEl>
                                      </p:cBhvr>
                                    </p:animEffect>
                                  </p:childTnLst>
                                </p:cTn>
                              </p:par>
                            </p:childTnLst>
                          </p:cTn>
                        </p:par>
                        <p:par>
                          <p:cTn id="45" fill="hold">
                            <p:stCondLst>
                              <p:cond delay="4500"/>
                            </p:stCondLst>
                            <p:childTnLst>
                              <p:par>
                                <p:cTn id="46" presetID="42" presetClass="entr" presetSubtype="0"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fill="hold"/>
                                        <p:tgtEl>
                                          <p:spTgt spid="51"/>
                                        </p:tgtEl>
                                        <p:attrNameLst>
                                          <p:attrName>ppt_x</p:attrName>
                                        </p:attrNameLst>
                                      </p:cBhvr>
                                      <p:tavLst>
                                        <p:tav tm="0">
                                          <p:val>
                                            <p:strVal val="#ppt_x"/>
                                          </p:val>
                                        </p:tav>
                                        <p:tav tm="100000">
                                          <p:val>
                                            <p:strVal val="#ppt_x"/>
                                          </p:val>
                                        </p:tav>
                                      </p:tavLst>
                                    </p:anim>
                                    <p:anim calcmode="lin" valueType="num">
                                      <p:cBhvr>
                                        <p:cTn id="50" dur="1000" fill="hold"/>
                                        <p:tgtEl>
                                          <p:spTgt spid="51"/>
                                        </p:tgtEl>
                                        <p:attrNameLst>
                                          <p:attrName>ppt_y</p:attrName>
                                        </p:attrNameLst>
                                      </p:cBhvr>
                                      <p:tavLst>
                                        <p:tav tm="0">
                                          <p:val>
                                            <p:strVal val="#ppt_y+.1"/>
                                          </p:val>
                                        </p:tav>
                                        <p:tav tm="100000">
                                          <p:val>
                                            <p:strVal val="#ppt_y"/>
                                          </p:val>
                                        </p:tav>
                                      </p:tavLst>
                                    </p:anim>
                                  </p:childTnLst>
                                </p:cTn>
                              </p:par>
                            </p:childTnLst>
                          </p:cTn>
                        </p:par>
                        <p:par>
                          <p:cTn id="51" fill="hold">
                            <p:stCondLst>
                              <p:cond delay="5500"/>
                            </p:stCondLst>
                            <p:childTnLst>
                              <p:par>
                                <p:cTn id="52" presetID="53" presetClass="entr" presetSubtype="16"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 calcmode="lin" valueType="num">
                                      <p:cBhvr>
                                        <p:cTn id="54" dur="500" fill="hold"/>
                                        <p:tgtEl>
                                          <p:spTgt spid="58"/>
                                        </p:tgtEl>
                                        <p:attrNameLst>
                                          <p:attrName>ppt_w</p:attrName>
                                        </p:attrNameLst>
                                      </p:cBhvr>
                                      <p:tavLst>
                                        <p:tav tm="0">
                                          <p:val>
                                            <p:fltVal val="0"/>
                                          </p:val>
                                        </p:tav>
                                        <p:tav tm="100000">
                                          <p:val>
                                            <p:strVal val="#ppt_w"/>
                                          </p:val>
                                        </p:tav>
                                      </p:tavLst>
                                    </p:anim>
                                    <p:anim calcmode="lin" valueType="num">
                                      <p:cBhvr>
                                        <p:cTn id="55" dur="500" fill="hold"/>
                                        <p:tgtEl>
                                          <p:spTgt spid="58"/>
                                        </p:tgtEl>
                                        <p:attrNameLst>
                                          <p:attrName>ppt_h</p:attrName>
                                        </p:attrNameLst>
                                      </p:cBhvr>
                                      <p:tavLst>
                                        <p:tav tm="0">
                                          <p:val>
                                            <p:fltVal val="0"/>
                                          </p:val>
                                        </p:tav>
                                        <p:tav tm="100000">
                                          <p:val>
                                            <p:strVal val="#ppt_h"/>
                                          </p:val>
                                        </p:tav>
                                      </p:tavLst>
                                    </p:anim>
                                    <p:animEffect transition="in" filter="fade">
                                      <p:cBhvr>
                                        <p:cTn id="56" dur="500"/>
                                        <p:tgtEl>
                                          <p:spTgt spid="58"/>
                                        </p:tgtEl>
                                      </p:cBhvr>
                                    </p:animEffect>
                                  </p:childTnLst>
                                </p:cTn>
                              </p:par>
                            </p:childTnLst>
                          </p:cTn>
                        </p:par>
                        <p:par>
                          <p:cTn id="57" fill="hold">
                            <p:stCondLst>
                              <p:cond delay="6000"/>
                            </p:stCondLst>
                            <p:childTnLst>
                              <p:par>
                                <p:cTn id="58" presetID="12" presetClass="entr" presetSubtype="8" fill="hold" grpId="0" nodeType="afterEffect">
                                  <p:stCondLst>
                                    <p:cond delay="0"/>
                                  </p:stCondLst>
                                  <p:childTnLst>
                                    <p:set>
                                      <p:cBhvr>
                                        <p:cTn id="59" dur="1" fill="hold">
                                          <p:stCondLst>
                                            <p:cond delay="0"/>
                                          </p:stCondLst>
                                        </p:cTn>
                                        <p:tgtEl>
                                          <p:spTgt spid="59"/>
                                        </p:tgtEl>
                                        <p:attrNameLst>
                                          <p:attrName>style.visibility</p:attrName>
                                        </p:attrNameLst>
                                      </p:cBhvr>
                                      <p:to>
                                        <p:strVal val="visible"/>
                                      </p:to>
                                    </p:set>
                                    <p:anim calcmode="lin" valueType="num">
                                      <p:cBhvr additive="base">
                                        <p:cTn id="60" dur="500"/>
                                        <p:tgtEl>
                                          <p:spTgt spid="59"/>
                                        </p:tgtEl>
                                        <p:attrNameLst>
                                          <p:attrName>ppt_x</p:attrName>
                                        </p:attrNameLst>
                                      </p:cBhvr>
                                      <p:tavLst>
                                        <p:tav tm="0">
                                          <p:val>
                                            <p:strVal val="#ppt_x-#ppt_w*1.125000"/>
                                          </p:val>
                                        </p:tav>
                                        <p:tav tm="100000">
                                          <p:val>
                                            <p:strVal val="#ppt_x"/>
                                          </p:val>
                                        </p:tav>
                                      </p:tavLst>
                                    </p:anim>
                                    <p:animEffect transition="in" filter="wipe(right)">
                                      <p:cBhvr>
                                        <p:cTn id="61" dur="500"/>
                                        <p:tgtEl>
                                          <p:spTgt spid="59"/>
                                        </p:tgtEl>
                                      </p:cBhvr>
                                    </p:animEffect>
                                  </p:childTnLst>
                                </p:cTn>
                              </p:par>
                            </p:childTnLst>
                          </p:cTn>
                        </p:par>
                        <p:par>
                          <p:cTn id="62" fill="hold">
                            <p:stCondLst>
                              <p:cond delay="6500"/>
                            </p:stCondLst>
                            <p:childTnLst>
                              <p:par>
                                <p:cTn id="63" presetID="42" presetClass="entr" presetSubtype="0" fill="hold" grpId="0"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1000"/>
                                        <p:tgtEl>
                                          <p:spTgt spid="60"/>
                                        </p:tgtEl>
                                      </p:cBhvr>
                                    </p:animEffect>
                                    <p:anim calcmode="lin" valueType="num">
                                      <p:cBhvr>
                                        <p:cTn id="66" dur="1000" fill="hold"/>
                                        <p:tgtEl>
                                          <p:spTgt spid="60"/>
                                        </p:tgtEl>
                                        <p:attrNameLst>
                                          <p:attrName>ppt_x</p:attrName>
                                        </p:attrNameLst>
                                      </p:cBhvr>
                                      <p:tavLst>
                                        <p:tav tm="0">
                                          <p:val>
                                            <p:strVal val="#ppt_x"/>
                                          </p:val>
                                        </p:tav>
                                        <p:tav tm="100000">
                                          <p:val>
                                            <p:strVal val="#ppt_x"/>
                                          </p:val>
                                        </p:tav>
                                      </p:tavLst>
                                    </p:anim>
                                    <p:anim calcmode="lin" valueType="num">
                                      <p:cBhvr>
                                        <p:cTn id="67" dur="1000" fill="hold"/>
                                        <p:tgtEl>
                                          <p:spTgt spid="60"/>
                                        </p:tgtEl>
                                        <p:attrNameLst>
                                          <p:attrName>ppt_y</p:attrName>
                                        </p:attrNameLst>
                                      </p:cBhvr>
                                      <p:tavLst>
                                        <p:tav tm="0">
                                          <p:val>
                                            <p:strVal val="#ppt_y+.1"/>
                                          </p:val>
                                        </p:tav>
                                        <p:tav tm="100000">
                                          <p:val>
                                            <p:strVal val="#ppt_y"/>
                                          </p:val>
                                        </p:tav>
                                      </p:tavLst>
                                    </p:anim>
                                  </p:childTnLst>
                                </p:cTn>
                              </p:par>
                            </p:childTnLst>
                          </p:cTn>
                        </p:par>
                        <p:par>
                          <p:cTn id="68" fill="hold">
                            <p:stCondLst>
                              <p:cond delay="7500"/>
                            </p:stCondLst>
                            <p:childTnLst>
                              <p:par>
                                <p:cTn id="69" presetID="53" presetClass="entr" presetSubtype="16" fill="hold" grpId="0" nodeType="after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500" fill="hold"/>
                                        <p:tgtEl>
                                          <p:spTgt spid="64"/>
                                        </p:tgtEl>
                                        <p:attrNameLst>
                                          <p:attrName>ppt_w</p:attrName>
                                        </p:attrNameLst>
                                      </p:cBhvr>
                                      <p:tavLst>
                                        <p:tav tm="0">
                                          <p:val>
                                            <p:fltVal val="0"/>
                                          </p:val>
                                        </p:tav>
                                        <p:tav tm="100000">
                                          <p:val>
                                            <p:strVal val="#ppt_w"/>
                                          </p:val>
                                        </p:tav>
                                      </p:tavLst>
                                    </p:anim>
                                    <p:anim calcmode="lin" valueType="num">
                                      <p:cBhvr>
                                        <p:cTn id="72" dur="500" fill="hold"/>
                                        <p:tgtEl>
                                          <p:spTgt spid="64"/>
                                        </p:tgtEl>
                                        <p:attrNameLst>
                                          <p:attrName>ppt_h</p:attrName>
                                        </p:attrNameLst>
                                      </p:cBhvr>
                                      <p:tavLst>
                                        <p:tav tm="0">
                                          <p:val>
                                            <p:fltVal val="0"/>
                                          </p:val>
                                        </p:tav>
                                        <p:tav tm="100000">
                                          <p:val>
                                            <p:strVal val="#ppt_h"/>
                                          </p:val>
                                        </p:tav>
                                      </p:tavLst>
                                    </p:anim>
                                    <p:animEffect transition="in" filter="fade">
                                      <p:cBhvr>
                                        <p:cTn id="73" dur="500"/>
                                        <p:tgtEl>
                                          <p:spTgt spid="64"/>
                                        </p:tgtEl>
                                      </p:cBhvr>
                                    </p:animEffect>
                                  </p:childTnLst>
                                </p:cTn>
                              </p:par>
                            </p:childTnLst>
                          </p:cTn>
                        </p:par>
                        <p:par>
                          <p:cTn id="74" fill="hold">
                            <p:stCondLst>
                              <p:cond delay="8000"/>
                            </p:stCondLst>
                            <p:childTnLst>
                              <p:par>
                                <p:cTn id="75" presetID="12" presetClass="entr" presetSubtype="8" fill="hold" grpId="0" nodeType="afterEffect">
                                  <p:stCondLst>
                                    <p:cond delay="0"/>
                                  </p:stCondLst>
                                  <p:childTnLst>
                                    <p:set>
                                      <p:cBhvr>
                                        <p:cTn id="76" dur="1" fill="hold">
                                          <p:stCondLst>
                                            <p:cond delay="0"/>
                                          </p:stCondLst>
                                        </p:cTn>
                                        <p:tgtEl>
                                          <p:spTgt spid="65"/>
                                        </p:tgtEl>
                                        <p:attrNameLst>
                                          <p:attrName>style.visibility</p:attrName>
                                        </p:attrNameLst>
                                      </p:cBhvr>
                                      <p:to>
                                        <p:strVal val="visible"/>
                                      </p:to>
                                    </p:set>
                                    <p:anim calcmode="lin" valueType="num">
                                      <p:cBhvr additive="base">
                                        <p:cTn id="77" dur="500"/>
                                        <p:tgtEl>
                                          <p:spTgt spid="65"/>
                                        </p:tgtEl>
                                        <p:attrNameLst>
                                          <p:attrName>ppt_x</p:attrName>
                                        </p:attrNameLst>
                                      </p:cBhvr>
                                      <p:tavLst>
                                        <p:tav tm="0">
                                          <p:val>
                                            <p:strVal val="#ppt_x-#ppt_w*1.125000"/>
                                          </p:val>
                                        </p:tav>
                                        <p:tav tm="100000">
                                          <p:val>
                                            <p:strVal val="#ppt_x"/>
                                          </p:val>
                                        </p:tav>
                                      </p:tavLst>
                                    </p:anim>
                                    <p:animEffect transition="in" filter="wipe(right)">
                                      <p:cBhvr>
                                        <p:cTn id="78" dur="500"/>
                                        <p:tgtEl>
                                          <p:spTgt spid="65"/>
                                        </p:tgtEl>
                                      </p:cBhvr>
                                    </p:animEffect>
                                  </p:childTnLst>
                                </p:cTn>
                              </p:par>
                            </p:childTnLst>
                          </p:cTn>
                        </p:par>
                        <p:par>
                          <p:cTn id="79" fill="hold">
                            <p:stCondLst>
                              <p:cond delay="8500"/>
                            </p:stCondLst>
                            <p:childTnLst>
                              <p:par>
                                <p:cTn id="80" presetID="42" presetClass="entr" presetSubtype="0" fill="hold" grpId="0" nodeType="after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1000"/>
                                        <p:tgtEl>
                                          <p:spTgt spid="66"/>
                                        </p:tgtEl>
                                      </p:cBhvr>
                                    </p:animEffect>
                                    <p:anim calcmode="lin" valueType="num">
                                      <p:cBhvr>
                                        <p:cTn id="83" dur="1000" fill="hold"/>
                                        <p:tgtEl>
                                          <p:spTgt spid="66"/>
                                        </p:tgtEl>
                                        <p:attrNameLst>
                                          <p:attrName>ppt_x</p:attrName>
                                        </p:attrNameLst>
                                      </p:cBhvr>
                                      <p:tavLst>
                                        <p:tav tm="0">
                                          <p:val>
                                            <p:strVal val="#ppt_x"/>
                                          </p:val>
                                        </p:tav>
                                        <p:tav tm="100000">
                                          <p:val>
                                            <p:strVal val="#ppt_x"/>
                                          </p:val>
                                        </p:tav>
                                      </p:tavLst>
                                    </p:anim>
                                    <p:anim calcmode="lin" valueType="num">
                                      <p:cBhvr>
                                        <p:cTn id="84" dur="1000" fill="hold"/>
                                        <p:tgtEl>
                                          <p:spTgt spid="66"/>
                                        </p:tgtEl>
                                        <p:attrNameLst>
                                          <p:attrName>ppt_y</p:attrName>
                                        </p:attrNameLst>
                                      </p:cBhvr>
                                      <p:tavLst>
                                        <p:tav tm="0">
                                          <p:val>
                                            <p:strVal val="#ppt_y+.1"/>
                                          </p:val>
                                        </p:tav>
                                        <p:tav tm="100000">
                                          <p:val>
                                            <p:strVal val="#ppt_y"/>
                                          </p:val>
                                        </p:tav>
                                      </p:tavLst>
                                    </p:anim>
                                  </p:childTnLst>
                                </p:cTn>
                              </p:par>
                            </p:childTnLst>
                          </p:cTn>
                        </p:par>
                        <p:par>
                          <p:cTn id="85" fill="hold">
                            <p:stCondLst>
                              <p:cond delay="9500"/>
                            </p:stCondLst>
                            <p:childTnLst>
                              <p:par>
                                <p:cTn id="86" presetID="53" presetClass="entr" presetSubtype="16" fill="hold" grpId="0" nodeType="after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childTnLst>
                          </p:cTn>
                        </p:par>
                        <p:par>
                          <p:cTn id="91" fill="hold">
                            <p:stCondLst>
                              <p:cond delay="10000"/>
                            </p:stCondLst>
                            <p:childTnLst>
                              <p:par>
                                <p:cTn id="92" presetID="12" presetClass="entr" presetSubtype="8" fill="hold" grpId="0" nodeType="after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p:tgtEl>
                                          <p:spTgt spid="8"/>
                                        </p:tgtEl>
                                        <p:attrNameLst>
                                          <p:attrName>ppt_x</p:attrName>
                                        </p:attrNameLst>
                                      </p:cBhvr>
                                      <p:tavLst>
                                        <p:tav tm="0">
                                          <p:val>
                                            <p:strVal val="#ppt_x-#ppt_w*1.125000"/>
                                          </p:val>
                                        </p:tav>
                                        <p:tav tm="100000">
                                          <p:val>
                                            <p:strVal val="#ppt_x"/>
                                          </p:val>
                                        </p:tav>
                                      </p:tavLst>
                                    </p:anim>
                                    <p:animEffect transition="in" filter="wipe(right)">
                                      <p:cBhvr>
                                        <p:cTn id="95" dur="500"/>
                                        <p:tgtEl>
                                          <p:spTgt spid="8"/>
                                        </p:tgtEl>
                                      </p:cBhvr>
                                    </p:animEffect>
                                  </p:childTnLst>
                                </p:cTn>
                              </p:par>
                            </p:childTnLst>
                          </p:cTn>
                        </p:par>
                        <p:par>
                          <p:cTn id="96" fill="hold">
                            <p:stCondLst>
                              <p:cond delay="10500"/>
                            </p:stCondLst>
                            <p:childTnLst>
                              <p:par>
                                <p:cTn id="97" presetID="42" presetClass="entr" presetSubtype="0" fill="hold" grpId="0" nodeType="after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1000"/>
                                        <p:tgtEl>
                                          <p:spTgt spid="9"/>
                                        </p:tgtEl>
                                      </p:cBhvr>
                                    </p:animEffect>
                                    <p:anim calcmode="lin" valueType="num">
                                      <p:cBhvr>
                                        <p:cTn id="100" dur="1000" fill="hold"/>
                                        <p:tgtEl>
                                          <p:spTgt spid="9"/>
                                        </p:tgtEl>
                                        <p:attrNameLst>
                                          <p:attrName>ppt_x</p:attrName>
                                        </p:attrNameLst>
                                      </p:cBhvr>
                                      <p:tavLst>
                                        <p:tav tm="0">
                                          <p:val>
                                            <p:strVal val="#ppt_x"/>
                                          </p:val>
                                        </p:tav>
                                        <p:tav tm="100000">
                                          <p:val>
                                            <p:strVal val="#ppt_x"/>
                                          </p:val>
                                        </p:tav>
                                      </p:tavLst>
                                    </p:anim>
                                    <p:anim calcmode="lin" valueType="num">
                                      <p:cBhvr>
                                        <p:cTn id="10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1" grpId="0" bldLvl="0" animBg="1"/>
      <p:bldP spid="31" grpId="0"/>
      <p:bldP spid="29" grpId="0"/>
      <p:bldP spid="48" grpId="0"/>
      <p:bldP spid="50" grpId="0"/>
      <p:bldP spid="51" grpId="0"/>
      <p:bldP spid="59" grpId="0"/>
      <p:bldP spid="60" grpId="0"/>
      <p:bldP spid="65" grpId="0"/>
      <p:bldP spid="66" grpId="0"/>
      <p:bldP spid="25" grpId="0"/>
      <p:bldP spid="49" grpId="0"/>
      <p:bldP spid="58" grpId="0"/>
      <p:bldP spid="64"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54521" y="773214"/>
            <a:ext cx="2657281" cy="337185"/>
          </a:xfrm>
          <a:prstGeom prst="rect">
            <a:avLst/>
          </a:prstGeom>
          <a:solidFill>
            <a:srgbClr val="009899"/>
          </a:solidFill>
        </p:spPr>
        <p:txBody>
          <a:bodyPr wrap="square">
            <a:spAutoFit/>
          </a:bodyPr>
          <a:lstStyle/>
          <a:p>
            <a:pPr algn="ctr"/>
            <a:r>
              <a:rPr lang="zh-CN" altLang="en-US" sz="1600" b="1" dirty="0">
                <a:solidFill>
                  <a:schemeClr val="bg1"/>
                </a:solidFill>
                <a:cs typeface="+mn-ea"/>
                <a:sym typeface="+mn-lt"/>
              </a:rPr>
              <a:t>业务模块划分</a:t>
            </a:r>
            <a:endParaRPr lang="zh-CN" altLang="en-US" sz="1600" b="1" dirty="0">
              <a:solidFill>
                <a:schemeClr val="bg1"/>
              </a:solidFill>
              <a:cs typeface="+mn-ea"/>
              <a:sym typeface="+mn-lt"/>
            </a:endParaRPr>
          </a:p>
        </p:txBody>
      </p:sp>
      <p:sp>
        <p:nvSpPr>
          <p:cNvPr id="13" name="文本框 12"/>
          <p:cNvSpPr txBox="1"/>
          <p:nvPr/>
        </p:nvSpPr>
        <p:spPr>
          <a:xfrm>
            <a:off x="4932680" y="151765"/>
            <a:ext cx="2490470" cy="52197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业务模式设计</a:t>
            </a:r>
            <a:endParaRPr lang="zh-CN" altLang="en-US" sz="2800" b="1" dirty="0">
              <a:solidFill>
                <a:srgbClr val="262626"/>
              </a:solidFill>
              <a:cs typeface="+mn-ea"/>
              <a:sym typeface="+mn-lt"/>
            </a:endParaRPr>
          </a:p>
        </p:txBody>
      </p:sp>
      <p:pic>
        <p:nvPicPr>
          <p:cNvPr id="52" name="图片 52"/>
          <p:cNvPicPr>
            <a:picLocks noChangeAspect="1"/>
          </p:cNvPicPr>
          <p:nvPr/>
        </p:nvPicPr>
        <p:blipFill>
          <a:blip r:embed="rId1"/>
          <a:stretch>
            <a:fillRect/>
          </a:stretch>
        </p:blipFill>
        <p:spPr>
          <a:xfrm>
            <a:off x="2166620" y="2826385"/>
            <a:ext cx="8188325" cy="3664585"/>
          </a:xfrm>
          <a:prstGeom prst="rect">
            <a:avLst/>
          </a:prstGeom>
        </p:spPr>
      </p:pic>
      <p:sp>
        <p:nvSpPr>
          <p:cNvPr id="2" name="文本框 1"/>
          <p:cNvSpPr txBox="1"/>
          <p:nvPr/>
        </p:nvSpPr>
        <p:spPr>
          <a:xfrm>
            <a:off x="1092200" y="1313815"/>
            <a:ext cx="10315575" cy="1309370"/>
          </a:xfrm>
          <a:prstGeom prst="rect">
            <a:avLst/>
          </a:prstGeom>
          <a:noFill/>
        </p:spPr>
        <p:txBody>
          <a:bodyPr wrap="square" rtlCol="0" anchor="t">
            <a:spAutoFit/>
          </a:bodyPr>
          <a:p>
            <a:pPr indent="457200" fontAlgn="auto">
              <a:lnSpc>
                <a:spcPct val="110000"/>
              </a:lnSpc>
            </a:pPr>
            <a:r>
              <a:rPr lang="zh-CN" altLang="en-US"/>
              <a:t>安燃云围绕</a:t>
            </a:r>
            <a:r>
              <a:rPr lang="en-US" altLang="zh-CN"/>
              <a:t>“</a:t>
            </a:r>
            <a:r>
              <a:rPr lang="zh-CN" altLang="en-US"/>
              <a:t>数据</a:t>
            </a:r>
            <a:r>
              <a:rPr lang="en-US" altLang="zh-CN"/>
              <a:t>—</a:t>
            </a:r>
            <a:r>
              <a:rPr lang="zh-CN" altLang="en-US"/>
              <a:t>分析</a:t>
            </a:r>
            <a:r>
              <a:rPr lang="en-US" altLang="zh-CN"/>
              <a:t>—</a:t>
            </a:r>
            <a:r>
              <a:rPr lang="zh-CN" altLang="en-US"/>
              <a:t>协同</a:t>
            </a:r>
            <a:r>
              <a:rPr lang="en-US" altLang="zh-CN"/>
              <a:t>—</a:t>
            </a:r>
            <a:r>
              <a:rPr lang="zh-CN" altLang="en-US"/>
              <a:t>服务</a:t>
            </a:r>
            <a:r>
              <a:rPr lang="en-US" altLang="zh-CN"/>
              <a:t>”</a:t>
            </a:r>
            <a:r>
              <a:rPr lang="zh-CN" altLang="en-US"/>
              <a:t>四个核心环节构建了完整的业务模块体系，实现燃气行业治理能力与互联网平台机制的深度融合。</a:t>
            </a:r>
            <a:endParaRPr lang="zh-CN" altLang="en-US"/>
          </a:p>
          <a:p>
            <a:pPr indent="457200" fontAlgn="auto">
              <a:lnSpc>
                <a:spcPct val="110000"/>
              </a:lnSpc>
            </a:pPr>
            <a:r>
              <a:rPr lang="zh-CN" altLang="en-US"/>
              <a:t>整体上，这套模块体系让安燃云形成覆盖感知、判断、处置与服务的全链路数字治理能力，使燃气安全管理从线性流程迈向数据驱动的现代化平台框架。</a:t>
            </a: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2"/>
                                          </p:val>
                                        </p:tav>
                                        <p:tav tm="100000">
                                          <p:val>
                                            <p:strVal val="#ppt_x"/>
                                          </p:val>
                                        </p:tav>
                                      </p:tavLst>
                                    </p:anim>
                                    <p:anim calcmode="lin" valueType="num">
                                      <p:cBhvr>
                                        <p:cTn id="14"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1"/>
            </p:custDataLst>
          </p:nvPr>
        </p:nvCxnSpPr>
        <p:spPr>
          <a:xfrm flipV="1">
            <a:off x="1417955" y="2882268"/>
            <a:ext cx="2550160" cy="1905"/>
          </a:xfrm>
          <a:prstGeom prst="line">
            <a:avLst/>
          </a:prstGeom>
          <a:ln w="1270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417955" y="2392683"/>
            <a:ext cx="2583815" cy="306705"/>
          </a:xfrm>
          <a:prstGeom prst="rect">
            <a:avLst/>
          </a:prstGeom>
          <a:noFill/>
        </p:spPr>
        <p:txBody>
          <a:bodyPr wrap="square" rtlCol="0">
            <a:spAutoFit/>
          </a:bodyPr>
          <a:lstStyle/>
          <a:p>
            <a:pPr algn="l" fontAlgn="base">
              <a:spcBef>
                <a:spcPts val="1000"/>
              </a:spcBef>
              <a:buFont typeface="Arial" panose="020B0604020202020204" pitchFamily="34" charset="0"/>
            </a:pPr>
            <a:r>
              <a:rPr lang="en-US" sz="1400" dirty="0">
                <a:solidFill>
                  <a:srgbClr val="272525"/>
                </a:solidFill>
                <a:latin typeface="Inter Light" pitchFamily="34" charset="0"/>
                <a:ea typeface="Inter Light" pitchFamily="34" charset="-122"/>
                <a:cs typeface="Inter Light" pitchFamily="34" charset="-120"/>
                <a:sym typeface="+mn-ea"/>
              </a:rPr>
              <a:t>01 </a:t>
            </a:r>
            <a:r>
              <a:rPr lang="en-US" sz="1400" b="1" dirty="0">
                <a:solidFill>
                  <a:srgbClr val="272525"/>
                </a:solidFill>
                <a:latin typeface="Inter Bold" pitchFamily="34" charset="0"/>
                <a:ea typeface="Inter Bold" pitchFamily="34" charset="-122"/>
                <a:cs typeface="Inter Bold" pitchFamily="34" charset="-120"/>
                <a:sym typeface="+mn-ea"/>
              </a:rPr>
              <a:t>多源数据接入</a:t>
            </a:r>
            <a:endParaRPr lang="zh-CN" altLang="en-US" sz="1400" b="1" dirty="0">
              <a:solidFill>
                <a:srgbClr val="262626"/>
              </a:solidFill>
              <a:cs typeface="+mn-ea"/>
              <a:sym typeface="+mn-lt"/>
            </a:endParaRPr>
          </a:p>
        </p:txBody>
      </p:sp>
      <p:sp>
        <p:nvSpPr>
          <p:cNvPr id="8" name="矩形 47"/>
          <p:cNvSpPr>
            <a:spLocks noChangeArrowheads="1"/>
          </p:cNvSpPr>
          <p:nvPr>
            <p:custDataLst>
              <p:tags r:id="rId2"/>
            </p:custDataLst>
          </p:nvPr>
        </p:nvSpPr>
        <p:spPr bwMode="auto">
          <a:xfrm>
            <a:off x="1475105" y="3067053"/>
            <a:ext cx="2583180" cy="272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60000"/>
              </a:lnSpc>
              <a:spcBef>
                <a:spcPts val="0"/>
              </a:spcBef>
              <a:buFont typeface="Arial" panose="020B0604020202020204" pitchFamily="34" charset="0"/>
            </a:pPr>
            <a:r>
              <a:rPr lang="en-US" altLang="zh-CN" dirty="0">
                <a:solidFill>
                  <a:schemeClr val="tx1">
                    <a:lumMod val="65000"/>
                    <a:lumOff val="35000"/>
                  </a:schemeClr>
                </a:solidFill>
                <a:cs typeface="+mn-ea"/>
                <a:sym typeface="+mn-ea"/>
              </a:rPr>
              <a:t>通过标准API接入SCADA系统、传感器、视频监控、人工巡检及业主上报数据,进行时空对齐与质量评分</a:t>
            </a:r>
            <a:endParaRPr lang="en-US" altLang="zh-CN" dirty="0">
              <a:solidFill>
                <a:schemeClr val="tx1">
                  <a:lumMod val="65000"/>
                  <a:lumOff val="35000"/>
                </a:schemeClr>
              </a:solidFill>
              <a:cs typeface="+mn-ea"/>
            </a:endParaRPr>
          </a:p>
          <a:p>
            <a:pPr algn="l">
              <a:lnSpc>
                <a:spcPct val="150000"/>
              </a:lnSpc>
              <a:spcBef>
                <a:spcPts val="0"/>
              </a:spcBef>
              <a:buFont typeface="Arial" panose="020B0604020202020204" pitchFamily="34" charset="0"/>
            </a:pPr>
            <a:endParaRPr lang="en-US" altLang="zh-CN" dirty="0">
              <a:solidFill>
                <a:schemeClr val="tx1">
                  <a:lumMod val="65000"/>
                  <a:lumOff val="35000"/>
                </a:schemeClr>
              </a:solidFill>
              <a:cs typeface="+mn-ea"/>
              <a:sym typeface="+mn-lt"/>
            </a:endParaRPr>
          </a:p>
        </p:txBody>
      </p:sp>
      <p:sp>
        <p:nvSpPr>
          <p:cNvPr id="22" name="矩形 47"/>
          <p:cNvSpPr>
            <a:spLocks noChangeArrowheads="1"/>
          </p:cNvSpPr>
          <p:nvPr>
            <p:custDataLst>
              <p:tags r:id="rId3"/>
            </p:custDataLst>
          </p:nvPr>
        </p:nvSpPr>
        <p:spPr bwMode="auto">
          <a:xfrm>
            <a:off x="4658995" y="3161033"/>
            <a:ext cx="2582545" cy="230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60000"/>
              </a:lnSpc>
              <a:spcBef>
                <a:spcPts val="0"/>
              </a:spcBef>
              <a:buFont typeface="Arial" panose="020B0604020202020204" pitchFamily="34" charset="0"/>
            </a:pPr>
            <a:r>
              <a:rPr lang="en-US" altLang="zh-CN" dirty="0">
                <a:solidFill>
                  <a:schemeClr val="tx1">
                    <a:lumMod val="65000"/>
                    <a:lumOff val="35000"/>
                  </a:schemeClr>
                </a:solidFill>
                <a:cs typeface="+mn-ea"/>
                <a:sym typeface="+mn-ea"/>
              </a:rPr>
              <a:t>对异构数据进行格式标准化,对缺失或异常数据进行智能补偿,构建高质量数据底座</a:t>
            </a:r>
            <a:endParaRPr lang="en-US" altLang="zh-CN" dirty="0">
              <a:solidFill>
                <a:schemeClr val="tx1">
                  <a:lumMod val="65000"/>
                  <a:lumOff val="35000"/>
                </a:schemeClr>
              </a:solidFill>
              <a:cs typeface="+mn-ea"/>
            </a:endParaRPr>
          </a:p>
          <a:p>
            <a:pPr algn="l">
              <a:lnSpc>
                <a:spcPct val="160000"/>
              </a:lnSpc>
              <a:spcBef>
                <a:spcPts val="0"/>
              </a:spcBef>
              <a:buFont typeface="Arial" panose="020B0604020202020204" pitchFamily="34" charset="0"/>
            </a:pPr>
            <a:endParaRPr lang="en-US" altLang="zh-CN" dirty="0">
              <a:solidFill>
                <a:schemeClr val="tx1">
                  <a:lumMod val="65000"/>
                  <a:lumOff val="35000"/>
                </a:schemeClr>
              </a:solidFill>
              <a:cs typeface="+mn-ea"/>
              <a:sym typeface="+mn-lt"/>
            </a:endParaRPr>
          </a:p>
        </p:txBody>
      </p:sp>
      <p:sp>
        <p:nvSpPr>
          <p:cNvPr id="23" name="矩形 47"/>
          <p:cNvSpPr>
            <a:spLocks noChangeArrowheads="1"/>
          </p:cNvSpPr>
          <p:nvPr>
            <p:custDataLst>
              <p:tags r:id="rId4"/>
            </p:custDataLst>
          </p:nvPr>
        </p:nvSpPr>
        <p:spPr bwMode="auto">
          <a:xfrm>
            <a:off x="7764780" y="3067053"/>
            <a:ext cx="2583815" cy="230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60000"/>
              </a:lnSpc>
              <a:spcBef>
                <a:spcPts val="0"/>
              </a:spcBef>
              <a:buFont typeface="Arial" panose="020B0604020202020204" pitchFamily="34" charset="0"/>
            </a:pPr>
            <a:r>
              <a:rPr lang="en-US" altLang="zh-CN" dirty="0">
                <a:solidFill>
                  <a:schemeClr val="tx1">
                    <a:lumMod val="65000"/>
                    <a:lumOff val="35000"/>
                  </a:schemeClr>
                </a:solidFill>
                <a:cs typeface="+mn-ea"/>
                <a:sym typeface="+mn-lt"/>
              </a:rPr>
              <a:t>结合水力模型对压力、流量等参数进行7×24小时监测,通过AI算法识别微小异常实现早期预警</a:t>
            </a:r>
            <a:endParaRPr lang="en-US" altLang="zh-CN" dirty="0">
              <a:solidFill>
                <a:schemeClr val="tx1">
                  <a:lumMod val="65000"/>
                  <a:lumOff val="35000"/>
                </a:schemeClr>
              </a:solidFill>
              <a:cs typeface="+mn-ea"/>
              <a:sym typeface="+mn-lt"/>
            </a:endParaRPr>
          </a:p>
          <a:p>
            <a:pPr algn="l">
              <a:lnSpc>
                <a:spcPct val="160000"/>
              </a:lnSpc>
              <a:spcBef>
                <a:spcPts val="0"/>
              </a:spcBef>
              <a:buFont typeface="Arial" panose="020B0604020202020204" pitchFamily="34" charset="0"/>
            </a:pPr>
            <a:endParaRPr lang="en-US" altLang="zh-CN" dirty="0">
              <a:solidFill>
                <a:schemeClr val="tx1">
                  <a:lumMod val="65000"/>
                  <a:lumOff val="35000"/>
                </a:schemeClr>
              </a:solidFill>
              <a:cs typeface="+mn-ea"/>
              <a:sym typeface="+mn-lt"/>
            </a:endParaRPr>
          </a:p>
        </p:txBody>
      </p:sp>
      <p:cxnSp>
        <p:nvCxnSpPr>
          <p:cNvPr id="24" name="直接连接符 23"/>
          <p:cNvCxnSpPr/>
          <p:nvPr>
            <p:custDataLst>
              <p:tags r:id="rId5"/>
            </p:custDataLst>
          </p:nvPr>
        </p:nvCxnSpPr>
        <p:spPr>
          <a:xfrm flipV="1">
            <a:off x="4691380" y="2880363"/>
            <a:ext cx="2550160" cy="1905"/>
          </a:xfrm>
          <a:prstGeom prst="line">
            <a:avLst/>
          </a:prstGeom>
          <a:ln w="1270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6"/>
            </p:custDataLst>
          </p:nvPr>
        </p:nvCxnSpPr>
        <p:spPr>
          <a:xfrm flipV="1">
            <a:off x="7753985" y="2884173"/>
            <a:ext cx="2748280" cy="7620"/>
          </a:xfrm>
          <a:prstGeom prst="line">
            <a:avLst/>
          </a:prstGeom>
          <a:ln w="1270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711700" y="2392683"/>
            <a:ext cx="2583815" cy="306705"/>
          </a:xfrm>
          <a:prstGeom prst="rect">
            <a:avLst/>
          </a:prstGeom>
          <a:noFill/>
        </p:spPr>
        <p:txBody>
          <a:bodyPr wrap="square" rtlCol="0">
            <a:spAutoFit/>
          </a:bodyPr>
          <a:lstStyle/>
          <a:p>
            <a:pPr algn="l" fontAlgn="base">
              <a:spcBef>
                <a:spcPts val="1000"/>
              </a:spcBef>
              <a:buFont typeface="Arial" panose="020B0604020202020204" pitchFamily="34" charset="0"/>
            </a:pPr>
            <a:r>
              <a:rPr lang="en-US" sz="1400" dirty="0">
                <a:solidFill>
                  <a:srgbClr val="272525"/>
                </a:solidFill>
                <a:latin typeface="Inter Light" pitchFamily="34" charset="0"/>
                <a:ea typeface="Inter Light" pitchFamily="34" charset="-122"/>
                <a:cs typeface="Inter Light" pitchFamily="34" charset="-120"/>
                <a:sym typeface="+mn-ea"/>
              </a:rPr>
              <a:t>02 </a:t>
            </a:r>
            <a:r>
              <a:rPr lang="en-US" sz="1400" b="1" dirty="0">
                <a:solidFill>
                  <a:srgbClr val="272525"/>
                </a:solidFill>
                <a:latin typeface="Inter Bold" pitchFamily="34" charset="0"/>
                <a:ea typeface="Inter Bold" pitchFamily="34" charset="-122"/>
                <a:cs typeface="Inter Bold" pitchFamily="34" charset="-120"/>
                <a:sym typeface="+mn-ea"/>
              </a:rPr>
              <a:t>数据治理</a:t>
            </a:r>
            <a:endParaRPr lang="zh-CN" altLang="en-US" sz="1400" b="1" dirty="0">
              <a:solidFill>
                <a:srgbClr val="262626"/>
              </a:solidFill>
              <a:cs typeface="+mn-ea"/>
              <a:sym typeface="+mn-lt"/>
            </a:endParaRPr>
          </a:p>
        </p:txBody>
      </p:sp>
      <p:sp>
        <p:nvSpPr>
          <p:cNvPr id="27" name="文本框 26"/>
          <p:cNvSpPr txBox="1"/>
          <p:nvPr/>
        </p:nvSpPr>
        <p:spPr>
          <a:xfrm>
            <a:off x="8005445" y="2396493"/>
            <a:ext cx="2583815" cy="306705"/>
          </a:xfrm>
          <a:prstGeom prst="rect">
            <a:avLst/>
          </a:prstGeom>
          <a:noFill/>
        </p:spPr>
        <p:txBody>
          <a:bodyPr wrap="square" rtlCol="0">
            <a:spAutoFit/>
          </a:bodyPr>
          <a:lstStyle/>
          <a:p>
            <a:pPr algn="l" fontAlgn="base">
              <a:spcBef>
                <a:spcPts val="1000"/>
              </a:spcBef>
              <a:buFont typeface="Arial" panose="020B0604020202020204" pitchFamily="34" charset="0"/>
            </a:pPr>
            <a:r>
              <a:rPr lang="en-US" sz="1400" dirty="0">
                <a:solidFill>
                  <a:srgbClr val="272525"/>
                </a:solidFill>
                <a:latin typeface="Inter Light" pitchFamily="34" charset="0"/>
                <a:ea typeface="Inter Light" pitchFamily="34" charset="-122"/>
                <a:cs typeface="Inter Light" pitchFamily="34" charset="-120"/>
                <a:sym typeface="+mn-ea"/>
              </a:rPr>
              <a:t>03 </a:t>
            </a:r>
            <a:r>
              <a:rPr lang="en-US" sz="1400" b="1" dirty="0">
                <a:solidFill>
                  <a:srgbClr val="272525"/>
                </a:solidFill>
                <a:latin typeface="Inter Bold" pitchFamily="34" charset="0"/>
                <a:ea typeface="Inter Bold" pitchFamily="34" charset="-122"/>
                <a:cs typeface="Inter Bold" pitchFamily="34" charset="-120"/>
                <a:sym typeface="+mn-ea"/>
              </a:rPr>
              <a:t>实时状态评估</a:t>
            </a:r>
            <a:endParaRPr lang="zh-CN" altLang="en-US" sz="1400" b="1" dirty="0">
              <a:solidFill>
                <a:srgbClr val="262626"/>
              </a:solidFill>
              <a:cs typeface="+mn-ea"/>
              <a:sym typeface="+mn-lt"/>
            </a:endParaRPr>
          </a:p>
        </p:txBody>
      </p:sp>
      <p:sp>
        <p:nvSpPr>
          <p:cNvPr id="18" name="文本框 17"/>
          <p:cNvSpPr txBox="1"/>
          <p:nvPr/>
        </p:nvSpPr>
        <p:spPr>
          <a:xfrm>
            <a:off x="4805045" y="422910"/>
            <a:ext cx="2490470" cy="521970"/>
          </a:xfrm>
          <a:prstGeom prst="rect">
            <a:avLst/>
          </a:prstGeom>
          <a:noFill/>
        </p:spPr>
        <p:txBody>
          <a:bodyPr wrap="square" rtlCol="0">
            <a:spAutoFit/>
          </a:bodyPr>
          <a:lstStyle/>
          <a:p>
            <a:pPr algn="ctr"/>
            <a:r>
              <a:rPr lang="zh-CN" altLang="en-US" sz="2800" b="1" dirty="0">
                <a:cs typeface="+mn-ea"/>
                <a:sym typeface="+mn-lt"/>
              </a:rPr>
              <a:t>系统业务流程</a:t>
            </a:r>
            <a:endParaRPr lang="zh-CN" altLang="en-US" sz="2800" b="1" dirty="0">
              <a:cs typeface="+mn-ea"/>
              <a:sym typeface="+mn-lt"/>
            </a:endParaRPr>
          </a:p>
        </p:txBody>
      </p:sp>
      <p:sp>
        <p:nvSpPr>
          <p:cNvPr id="2" name="矩形 1"/>
          <p:cNvSpPr/>
          <p:nvPr/>
        </p:nvSpPr>
        <p:spPr>
          <a:xfrm>
            <a:off x="554521" y="1260894"/>
            <a:ext cx="2657281" cy="337185"/>
          </a:xfrm>
          <a:prstGeom prst="rect">
            <a:avLst/>
          </a:prstGeom>
          <a:solidFill>
            <a:srgbClr val="009899"/>
          </a:solidFill>
        </p:spPr>
        <p:txBody>
          <a:bodyPr wrap="square">
            <a:spAutoFit/>
          </a:bodyPr>
          <a:lstStyle/>
          <a:p>
            <a:pPr algn="ctr"/>
            <a:r>
              <a:rPr lang="zh-CN" altLang="en-US" sz="1600" b="1" dirty="0">
                <a:solidFill>
                  <a:schemeClr val="bg1"/>
                </a:solidFill>
                <a:cs typeface="+mn-ea"/>
                <a:sym typeface="+mn-lt"/>
              </a:rPr>
              <a:t>数据接入与监测流程</a:t>
            </a:r>
            <a:endParaRPr lang="zh-CN" altLang="en-US" sz="1600" b="1" dirty="0">
              <a:solidFill>
                <a:schemeClr val="bg1"/>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p:tgtEl>
                                          <p:spTgt spid="8"/>
                                        </p:tgtEl>
                                        <p:attrNameLst>
                                          <p:attrName>ppt_y</p:attrName>
                                        </p:attrNameLst>
                                      </p:cBhvr>
                                      <p:tavLst>
                                        <p:tav tm="0">
                                          <p:val>
                                            <p:strVal val="#ppt_y+#ppt_h*1.125000"/>
                                          </p:val>
                                        </p:tav>
                                        <p:tav tm="100000">
                                          <p:val>
                                            <p:strVal val="#ppt_y"/>
                                          </p:val>
                                        </p:tav>
                                      </p:tavLst>
                                    </p:anim>
                                    <p:animEffect transition="in" filter="wipe(up)">
                                      <p:cBhvr>
                                        <p:cTn id="15" dur="500"/>
                                        <p:tgtEl>
                                          <p:spTgt spid="8"/>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par>
                                <p:cTn id="20" presetID="22" presetClass="entr" presetSubtype="8"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par>
                          <p:cTn id="23" fill="hold">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ppt_y</p:attrName>
                                        </p:attrNameLst>
                                      </p:cBhvr>
                                      <p:tavLst>
                                        <p:tav tm="0">
                                          <p:val>
                                            <p:strVal val="#ppt_y+#ppt_h*1.125000"/>
                                          </p:val>
                                        </p:tav>
                                        <p:tav tm="100000">
                                          <p:val>
                                            <p:strVal val="#ppt_y"/>
                                          </p:val>
                                        </p:tav>
                                      </p:tavLst>
                                    </p:anim>
                                    <p:animEffect transition="in" filter="wipe(up)">
                                      <p:cBhvr>
                                        <p:cTn id="27" dur="500"/>
                                        <p:tgtEl>
                                          <p:spTgt spid="22"/>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22" presetClass="entr" presetSubtype="8"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par>
                          <p:cTn id="35" fill="hold">
                            <p:stCondLst>
                              <p:cond delay="2500"/>
                            </p:stCondLst>
                            <p:childTnLst>
                              <p:par>
                                <p:cTn id="36" presetID="12" presetClass="entr" presetSubtype="4"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ppt_y</p:attrName>
                                        </p:attrNameLst>
                                      </p:cBhvr>
                                      <p:tavLst>
                                        <p:tav tm="0">
                                          <p:val>
                                            <p:strVal val="#ppt_y+#ppt_h*1.125000"/>
                                          </p:val>
                                        </p:tav>
                                        <p:tav tm="100000">
                                          <p:val>
                                            <p:strVal val="#ppt_y"/>
                                          </p:val>
                                        </p:tav>
                                      </p:tavLst>
                                    </p:anim>
                                    <p:animEffect transition="in" filter="wipe(up)">
                                      <p:cBhvr>
                                        <p:cTn id="39" dur="500"/>
                                        <p:tgtEl>
                                          <p:spTgt spid="23"/>
                                        </p:tgtEl>
                                      </p:cBhvr>
                                    </p:animEffect>
                                  </p:childTnLst>
                                </p:cTn>
                              </p:par>
                            </p:childTnLst>
                          </p:cTn>
                        </p:par>
                        <p:par>
                          <p:cTn id="40" fill="hold">
                            <p:stCondLst>
                              <p:cond delay="3000"/>
                            </p:stCondLst>
                            <p:childTnLst>
                              <p:par>
                                <p:cTn id="41" presetID="29"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ppt_x</p:attrName>
                                        </p:attrNameLst>
                                      </p:cBhvr>
                                      <p:tavLst>
                                        <p:tav tm="0">
                                          <p:val>
                                            <p:strVal val="#ppt_x-.2"/>
                                          </p:val>
                                        </p:tav>
                                        <p:tav tm="100000">
                                          <p:val>
                                            <p:strVal val="#ppt_x"/>
                                          </p:val>
                                        </p:tav>
                                      </p:tavLst>
                                    </p:anim>
                                    <p:anim calcmode="lin" valueType="num">
                                      <p:cBhvr>
                                        <p:cTn id="44"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45" dur="500"/>
                                        <p:tgtEl>
                                          <p:spTgt spid="1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2" grpId="0"/>
      <p:bldP spid="23" grpId="0"/>
      <p:bldP spid="26" grpId="0"/>
      <p:bldP spid="27" grpId="0"/>
      <p:bldP spid="18" grpId="0"/>
      <p:bldP spid="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custDataLst>
              <p:tags r:id="rId1"/>
            </p:custDataLst>
          </p:nvPr>
        </p:nvCxnSpPr>
        <p:spPr>
          <a:xfrm flipH="1">
            <a:off x="2875915" y="2700658"/>
            <a:ext cx="781050" cy="10160"/>
          </a:xfrm>
          <a:prstGeom prst="line">
            <a:avLst/>
          </a:prstGeom>
          <a:ln>
            <a:solidFill>
              <a:srgbClr val="0098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custDataLst>
              <p:tags r:id="rId2"/>
            </p:custDataLst>
          </p:nvPr>
        </p:nvCxnSpPr>
        <p:spPr>
          <a:xfrm flipH="1" flipV="1">
            <a:off x="5619750" y="3298828"/>
            <a:ext cx="781050" cy="1905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3"/>
            </p:custDataLst>
          </p:nvPr>
        </p:nvCxnSpPr>
        <p:spPr>
          <a:xfrm flipH="1">
            <a:off x="2875915" y="3937638"/>
            <a:ext cx="781050" cy="5080"/>
          </a:xfrm>
          <a:prstGeom prst="line">
            <a:avLst/>
          </a:prstGeom>
          <a:ln>
            <a:solidFill>
              <a:srgbClr val="0098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4"/>
            </p:custDataLst>
          </p:nvPr>
        </p:nvCxnSpPr>
        <p:spPr>
          <a:xfrm flipH="1" flipV="1">
            <a:off x="5716905" y="4636773"/>
            <a:ext cx="781050" cy="1905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custDataLst>
              <p:tags r:id="rId5"/>
            </p:custDataLst>
          </p:nvPr>
        </p:nvGrpSpPr>
        <p:grpSpPr>
          <a:xfrm>
            <a:off x="4456430" y="4044318"/>
            <a:ext cx="1143000" cy="1143000"/>
            <a:chOff x="5619750" y="4581525"/>
            <a:chExt cx="1143000" cy="1143000"/>
          </a:xfrm>
          <a:solidFill>
            <a:srgbClr val="262626"/>
          </a:solidFill>
        </p:grpSpPr>
        <p:sp>
          <p:nvSpPr>
            <p:cNvPr id="85" name="菱形 84"/>
            <p:cNvSpPr/>
            <p:nvPr>
              <p:custDataLst>
                <p:tags r:id="rId6"/>
              </p:custDataLst>
            </p:nvPr>
          </p:nvSpPr>
          <p:spPr>
            <a:xfrm>
              <a:off x="5619750" y="4581525"/>
              <a:ext cx="1143000" cy="1143000"/>
            </a:xfrm>
            <a:prstGeom prst="diamond">
              <a:avLst/>
            </a:prstGeom>
            <a:noFill/>
            <a:ln w="57150">
              <a:solidFill>
                <a:srgbClr val="0066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86" name="组合 85"/>
            <p:cNvGrpSpPr/>
            <p:nvPr/>
          </p:nvGrpSpPr>
          <p:grpSpPr>
            <a:xfrm>
              <a:off x="6006099" y="5039632"/>
              <a:ext cx="366126" cy="226786"/>
              <a:chOff x="10655670" y="657377"/>
              <a:chExt cx="526153" cy="325910"/>
            </a:xfrm>
            <a:grpFill/>
          </p:grpSpPr>
          <p:sp>
            <p:nvSpPr>
              <p:cNvPr id="87" name="Freeform 89"/>
              <p:cNvSpPr>
                <a:spLocks noEditPoints="1"/>
              </p:cNvSpPr>
              <p:nvPr>
                <p:custDataLst>
                  <p:tags r:id="rId7"/>
                </p:custDataLst>
              </p:nvPr>
            </p:nvSpPr>
            <p:spPr bwMode="auto">
              <a:xfrm>
                <a:off x="10697100" y="657377"/>
                <a:ext cx="444675" cy="280339"/>
              </a:xfrm>
              <a:custGeom>
                <a:avLst/>
                <a:gdLst>
                  <a:gd name="T0" fmla="*/ 4 w 162"/>
                  <a:gd name="T1" fmla="*/ 102 h 102"/>
                  <a:gd name="T2" fmla="*/ 158 w 162"/>
                  <a:gd name="T3" fmla="*/ 102 h 102"/>
                  <a:gd name="T4" fmla="*/ 162 w 162"/>
                  <a:gd name="T5" fmla="*/ 98 h 102"/>
                  <a:gd name="T6" fmla="*/ 162 w 162"/>
                  <a:gd name="T7" fmla="*/ 4 h 102"/>
                  <a:gd name="T8" fmla="*/ 158 w 162"/>
                  <a:gd name="T9" fmla="*/ 0 h 102"/>
                  <a:gd name="T10" fmla="*/ 4 w 162"/>
                  <a:gd name="T11" fmla="*/ 0 h 102"/>
                  <a:gd name="T12" fmla="*/ 0 w 162"/>
                  <a:gd name="T13" fmla="*/ 4 h 102"/>
                  <a:gd name="T14" fmla="*/ 0 w 162"/>
                  <a:gd name="T15" fmla="*/ 98 h 102"/>
                  <a:gd name="T16" fmla="*/ 4 w 162"/>
                  <a:gd name="T17" fmla="*/ 102 h 102"/>
                  <a:gd name="T18" fmla="*/ 81 w 162"/>
                  <a:gd name="T19" fmla="*/ 3 h 102"/>
                  <a:gd name="T20" fmla="*/ 83 w 162"/>
                  <a:gd name="T21" fmla="*/ 5 h 102"/>
                  <a:gd name="T22" fmla="*/ 81 w 162"/>
                  <a:gd name="T23" fmla="*/ 8 h 102"/>
                  <a:gd name="T24" fmla="*/ 78 w 162"/>
                  <a:gd name="T25" fmla="*/ 5 h 102"/>
                  <a:gd name="T26" fmla="*/ 81 w 162"/>
                  <a:gd name="T27" fmla="*/ 3 h 102"/>
                  <a:gd name="T28" fmla="*/ 10 w 162"/>
                  <a:gd name="T29" fmla="*/ 10 h 102"/>
                  <a:gd name="T30" fmla="*/ 152 w 162"/>
                  <a:gd name="T31" fmla="*/ 10 h 102"/>
                  <a:gd name="T32" fmla="*/ 152 w 162"/>
                  <a:gd name="T33" fmla="*/ 92 h 102"/>
                  <a:gd name="T34" fmla="*/ 10 w 162"/>
                  <a:gd name="T35" fmla="*/ 92 h 102"/>
                  <a:gd name="T36" fmla="*/ 10 w 162"/>
                  <a:gd name="T37"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102">
                    <a:moveTo>
                      <a:pt x="4" y="102"/>
                    </a:moveTo>
                    <a:cubicBezTo>
                      <a:pt x="158" y="102"/>
                      <a:pt x="158" y="102"/>
                      <a:pt x="158" y="102"/>
                    </a:cubicBezTo>
                    <a:cubicBezTo>
                      <a:pt x="160" y="102"/>
                      <a:pt x="162" y="100"/>
                      <a:pt x="162" y="98"/>
                    </a:cubicBezTo>
                    <a:cubicBezTo>
                      <a:pt x="162" y="4"/>
                      <a:pt x="162" y="4"/>
                      <a:pt x="162" y="4"/>
                    </a:cubicBezTo>
                    <a:cubicBezTo>
                      <a:pt x="162" y="2"/>
                      <a:pt x="160" y="0"/>
                      <a:pt x="158" y="0"/>
                    </a:cubicBezTo>
                    <a:cubicBezTo>
                      <a:pt x="4" y="0"/>
                      <a:pt x="4" y="0"/>
                      <a:pt x="4" y="0"/>
                    </a:cubicBezTo>
                    <a:cubicBezTo>
                      <a:pt x="2" y="0"/>
                      <a:pt x="0" y="2"/>
                      <a:pt x="0" y="4"/>
                    </a:cubicBezTo>
                    <a:cubicBezTo>
                      <a:pt x="0" y="98"/>
                      <a:pt x="0" y="98"/>
                      <a:pt x="0" y="98"/>
                    </a:cubicBezTo>
                    <a:cubicBezTo>
                      <a:pt x="0" y="100"/>
                      <a:pt x="2" y="102"/>
                      <a:pt x="4" y="102"/>
                    </a:cubicBezTo>
                    <a:close/>
                    <a:moveTo>
                      <a:pt x="81" y="3"/>
                    </a:moveTo>
                    <a:cubicBezTo>
                      <a:pt x="82" y="3"/>
                      <a:pt x="83" y="4"/>
                      <a:pt x="83" y="5"/>
                    </a:cubicBezTo>
                    <a:cubicBezTo>
                      <a:pt x="83" y="7"/>
                      <a:pt x="82" y="8"/>
                      <a:pt x="81" y="8"/>
                    </a:cubicBezTo>
                    <a:cubicBezTo>
                      <a:pt x="79" y="8"/>
                      <a:pt x="78" y="7"/>
                      <a:pt x="78" y="5"/>
                    </a:cubicBezTo>
                    <a:cubicBezTo>
                      <a:pt x="78" y="4"/>
                      <a:pt x="79" y="3"/>
                      <a:pt x="81" y="3"/>
                    </a:cubicBezTo>
                    <a:close/>
                    <a:moveTo>
                      <a:pt x="10" y="10"/>
                    </a:moveTo>
                    <a:cubicBezTo>
                      <a:pt x="152" y="10"/>
                      <a:pt x="152" y="10"/>
                      <a:pt x="152" y="10"/>
                    </a:cubicBezTo>
                    <a:cubicBezTo>
                      <a:pt x="152" y="92"/>
                      <a:pt x="152" y="92"/>
                      <a:pt x="152" y="92"/>
                    </a:cubicBezTo>
                    <a:cubicBezTo>
                      <a:pt x="10" y="92"/>
                      <a:pt x="10" y="92"/>
                      <a:pt x="10" y="92"/>
                    </a:cubicBezTo>
                    <a:lnTo>
                      <a:pt x="10" y="10"/>
                    </a:ln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88" name="Freeform 90"/>
              <p:cNvSpPr/>
              <p:nvPr>
                <p:custDataLst>
                  <p:tags r:id="rId8"/>
                </p:custDataLst>
              </p:nvPr>
            </p:nvSpPr>
            <p:spPr bwMode="auto">
              <a:xfrm>
                <a:off x="10655670" y="947382"/>
                <a:ext cx="526153" cy="35905"/>
              </a:xfrm>
              <a:custGeom>
                <a:avLst/>
                <a:gdLst>
                  <a:gd name="T0" fmla="*/ 192 w 192"/>
                  <a:gd name="T1" fmla="*/ 0 h 13"/>
                  <a:gd name="T2" fmla="*/ 125 w 192"/>
                  <a:gd name="T3" fmla="*/ 0 h 13"/>
                  <a:gd name="T4" fmla="*/ 123 w 192"/>
                  <a:gd name="T5" fmla="*/ 3 h 13"/>
                  <a:gd name="T6" fmla="*/ 69 w 192"/>
                  <a:gd name="T7" fmla="*/ 3 h 13"/>
                  <a:gd name="T8" fmla="*/ 66 w 192"/>
                  <a:gd name="T9" fmla="*/ 0 h 13"/>
                  <a:gd name="T10" fmla="*/ 0 w 192"/>
                  <a:gd name="T11" fmla="*/ 0 h 13"/>
                  <a:gd name="T12" fmla="*/ 0 w 192"/>
                  <a:gd name="T13" fmla="*/ 1 h 13"/>
                  <a:gd name="T14" fmla="*/ 0 w 192"/>
                  <a:gd name="T15" fmla="*/ 4 h 13"/>
                  <a:gd name="T16" fmla="*/ 9 w 192"/>
                  <a:gd name="T17" fmla="*/ 13 h 13"/>
                  <a:gd name="T18" fmla="*/ 183 w 192"/>
                  <a:gd name="T19" fmla="*/ 13 h 13"/>
                  <a:gd name="T20" fmla="*/ 192 w 192"/>
                  <a:gd name="T21" fmla="*/ 4 h 13"/>
                  <a:gd name="T22" fmla="*/ 192 w 192"/>
                  <a:gd name="T23" fmla="*/ 1 h 13"/>
                  <a:gd name="T24" fmla="*/ 192 w 19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
                    <a:moveTo>
                      <a:pt x="192" y="0"/>
                    </a:moveTo>
                    <a:cubicBezTo>
                      <a:pt x="125" y="0"/>
                      <a:pt x="125" y="0"/>
                      <a:pt x="125" y="0"/>
                    </a:cubicBezTo>
                    <a:cubicBezTo>
                      <a:pt x="125" y="2"/>
                      <a:pt x="124" y="3"/>
                      <a:pt x="123" y="3"/>
                    </a:cubicBezTo>
                    <a:cubicBezTo>
                      <a:pt x="69" y="3"/>
                      <a:pt x="69" y="3"/>
                      <a:pt x="69" y="3"/>
                    </a:cubicBezTo>
                    <a:cubicBezTo>
                      <a:pt x="68" y="3"/>
                      <a:pt x="66" y="2"/>
                      <a:pt x="66" y="0"/>
                    </a:cubicBezTo>
                    <a:cubicBezTo>
                      <a:pt x="0" y="0"/>
                      <a:pt x="0" y="0"/>
                      <a:pt x="0" y="0"/>
                    </a:cubicBezTo>
                    <a:cubicBezTo>
                      <a:pt x="0" y="1"/>
                      <a:pt x="0" y="1"/>
                      <a:pt x="0" y="1"/>
                    </a:cubicBezTo>
                    <a:cubicBezTo>
                      <a:pt x="0" y="4"/>
                      <a:pt x="0" y="4"/>
                      <a:pt x="0" y="4"/>
                    </a:cubicBezTo>
                    <a:cubicBezTo>
                      <a:pt x="0" y="9"/>
                      <a:pt x="4" y="13"/>
                      <a:pt x="9" y="13"/>
                    </a:cubicBezTo>
                    <a:cubicBezTo>
                      <a:pt x="183" y="13"/>
                      <a:pt x="183" y="13"/>
                      <a:pt x="183" y="13"/>
                    </a:cubicBezTo>
                    <a:cubicBezTo>
                      <a:pt x="188" y="13"/>
                      <a:pt x="192" y="9"/>
                      <a:pt x="192" y="4"/>
                    </a:cubicBezTo>
                    <a:cubicBezTo>
                      <a:pt x="192" y="1"/>
                      <a:pt x="192" y="1"/>
                      <a:pt x="192" y="1"/>
                    </a:cubicBezTo>
                    <a:cubicBezTo>
                      <a:pt x="192" y="1"/>
                      <a:pt x="192" y="1"/>
                      <a:pt x="192" y="0"/>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89" name="Freeform 91"/>
              <p:cNvSpPr>
                <a:spLocks noEditPoints="1"/>
              </p:cNvSpPr>
              <p:nvPr>
                <p:custDataLst>
                  <p:tags r:id="rId9"/>
                </p:custDataLst>
              </p:nvPr>
            </p:nvSpPr>
            <p:spPr bwMode="auto">
              <a:xfrm>
                <a:off x="10741291" y="701568"/>
                <a:ext cx="356292" cy="191956"/>
              </a:xfrm>
              <a:custGeom>
                <a:avLst/>
                <a:gdLst>
                  <a:gd name="T0" fmla="*/ 0 w 130"/>
                  <a:gd name="T1" fmla="*/ 70 h 70"/>
                  <a:gd name="T2" fmla="*/ 130 w 130"/>
                  <a:gd name="T3" fmla="*/ 0 h 70"/>
                  <a:gd name="T4" fmla="*/ 40 w 130"/>
                  <a:gd name="T5" fmla="*/ 47 h 70"/>
                  <a:gd name="T6" fmla="*/ 34 w 130"/>
                  <a:gd name="T7" fmla="*/ 36 h 70"/>
                  <a:gd name="T8" fmla="*/ 31 w 130"/>
                  <a:gd name="T9" fmla="*/ 31 h 70"/>
                  <a:gd name="T10" fmla="*/ 27 w 130"/>
                  <a:gd name="T11" fmla="*/ 34 h 70"/>
                  <a:gd name="T12" fmla="*/ 22 w 130"/>
                  <a:gd name="T13" fmla="*/ 47 h 70"/>
                  <a:gd name="T14" fmla="*/ 27 w 130"/>
                  <a:gd name="T15" fmla="*/ 19 h 70"/>
                  <a:gd name="T16" fmla="*/ 28 w 130"/>
                  <a:gd name="T17" fmla="*/ 29 h 70"/>
                  <a:gd name="T18" fmla="*/ 33 w 130"/>
                  <a:gd name="T19" fmla="*/ 26 h 70"/>
                  <a:gd name="T20" fmla="*/ 38 w 130"/>
                  <a:gd name="T21" fmla="*/ 28 h 70"/>
                  <a:gd name="T22" fmla="*/ 40 w 130"/>
                  <a:gd name="T23" fmla="*/ 35 h 70"/>
                  <a:gd name="T24" fmla="*/ 56 w 130"/>
                  <a:gd name="T25" fmla="*/ 47 h 70"/>
                  <a:gd name="T26" fmla="*/ 49 w 130"/>
                  <a:gd name="T27" fmla="*/ 46 h 70"/>
                  <a:gd name="T28" fmla="*/ 48 w 130"/>
                  <a:gd name="T29" fmla="*/ 31 h 70"/>
                  <a:gd name="T30" fmla="*/ 45 w 130"/>
                  <a:gd name="T31" fmla="*/ 27 h 70"/>
                  <a:gd name="T32" fmla="*/ 48 w 130"/>
                  <a:gd name="T33" fmla="*/ 23 h 70"/>
                  <a:gd name="T34" fmla="*/ 53 w 130"/>
                  <a:gd name="T35" fmla="*/ 27 h 70"/>
                  <a:gd name="T36" fmla="*/ 58 w 130"/>
                  <a:gd name="T37" fmla="*/ 31 h 70"/>
                  <a:gd name="T38" fmla="*/ 53 w 130"/>
                  <a:gd name="T39" fmla="*/ 39 h 70"/>
                  <a:gd name="T40" fmla="*/ 55 w 130"/>
                  <a:gd name="T41" fmla="*/ 43 h 70"/>
                  <a:gd name="T42" fmla="*/ 58 w 130"/>
                  <a:gd name="T43" fmla="*/ 42 h 70"/>
                  <a:gd name="T44" fmla="*/ 56 w 130"/>
                  <a:gd name="T45" fmla="*/ 47 h 70"/>
                  <a:gd name="T46" fmla="*/ 87 w 130"/>
                  <a:gd name="T47" fmla="*/ 47 h 70"/>
                  <a:gd name="T48" fmla="*/ 86 w 130"/>
                  <a:gd name="T49" fmla="*/ 32 h 70"/>
                  <a:gd name="T50" fmla="*/ 82 w 130"/>
                  <a:gd name="T51" fmla="*/ 32 h 70"/>
                  <a:gd name="T52" fmla="*/ 81 w 130"/>
                  <a:gd name="T53" fmla="*/ 47 h 70"/>
                  <a:gd name="T54" fmla="*/ 75 w 130"/>
                  <a:gd name="T55" fmla="*/ 36 h 70"/>
                  <a:gd name="T56" fmla="*/ 73 w 130"/>
                  <a:gd name="T57" fmla="*/ 31 h 70"/>
                  <a:gd name="T58" fmla="*/ 69 w 130"/>
                  <a:gd name="T59" fmla="*/ 34 h 70"/>
                  <a:gd name="T60" fmla="*/ 64 w 130"/>
                  <a:gd name="T61" fmla="*/ 47 h 70"/>
                  <a:gd name="T62" fmla="*/ 68 w 130"/>
                  <a:gd name="T63" fmla="*/ 27 h 70"/>
                  <a:gd name="T64" fmla="*/ 69 w 130"/>
                  <a:gd name="T65" fmla="*/ 30 h 70"/>
                  <a:gd name="T66" fmla="*/ 75 w 130"/>
                  <a:gd name="T67" fmla="*/ 26 h 70"/>
                  <a:gd name="T68" fmla="*/ 80 w 130"/>
                  <a:gd name="T69" fmla="*/ 30 h 70"/>
                  <a:gd name="T70" fmla="*/ 86 w 130"/>
                  <a:gd name="T71" fmla="*/ 26 h 70"/>
                  <a:gd name="T72" fmla="*/ 90 w 130"/>
                  <a:gd name="T73" fmla="*/ 28 h 70"/>
                  <a:gd name="T74" fmla="*/ 92 w 130"/>
                  <a:gd name="T75" fmla="*/ 35 h 70"/>
                  <a:gd name="T76" fmla="*/ 107 w 130"/>
                  <a:gd name="T77" fmla="*/ 47 h 70"/>
                  <a:gd name="T78" fmla="*/ 101 w 130"/>
                  <a:gd name="T79" fmla="*/ 46 h 70"/>
                  <a:gd name="T80" fmla="*/ 99 w 130"/>
                  <a:gd name="T81" fmla="*/ 19 h 70"/>
                  <a:gd name="T82" fmla="*/ 105 w 130"/>
                  <a:gd name="T83" fmla="*/ 40 h 70"/>
                  <a:gd name="T84" fmla="*/ 106 w 130"/>
                  <a:gd name="T85" fmla="*/ 43 h 70"/>
                  <a:gd name="T86" fmla="*/ 108 w 130"/>
                  <a:gd name="T87" fmla="*/ 42 h 70"/>
                  <a:gd name="T88" fmla="*/ 107 w 130"/>
                  <a:gd name="T89" fmla="*/ 4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0">
                    <a:moveTo>
                      <a:pt x="0" y="0"/>
                    </a:moveTo>
                    <a:cubicBezTo>
                      <a:pt x="0" y="70"/>
                      <a:pt x="0" y="70"/>
                      <a:pt x="0" y="70"/>
                    </a:cubicBezTo>
                    <a:cubicBezTo>
                      <a:pt x="130" y="70"/>
                      <a:pt x="130" y="70"/>
                      <a:pt x="130" y="70"/>
                    </a:cubicBezTo>
                    <a:cubicBezTo>
                      <a:pt x="130" y="0"/>
                      <a:pt x="130" y="0"/>
                      <a:pt x="130" y="0"/>
                    </a:cubicBezTo>
                    <a:lnTo>
                      <a:pt x="0" y="0"/>
                    </a:lnTo>
                    <a:close/>
                    <a:moveTo>
                      <a:pt x="40" y="47"/>
                    </a:moveTo>
                    <a:cubicBezTo>
                      <a:pt x="34" y="47"/>
                      <a:pt x="34" y="47"/>
                      <a:pt x="34" y="47"/>
                    </a:cubicBezTo>
                    <a:cubicBezTo>
                      <a:pt x="34" y="36"/>
                      <a:pt x="34" y="36"/>
                      <a:pt x="34" y="36"/>
                    </a:cubicBezTo>
                    <a:cubicBezTo>
                      <a:pt x="34" y="34"/>
                      <a:pt x="34" y="33"/>
                      <a:pt x="34" y="32"/>
                    </a:cubicBezTo>
                    <a:cubicBezTo>
                      <a:pt x="33" y="31"/>
                      <a:pt x="32" y="31"/>
                      <a:pt x="31" y="31"/>
                    </a:cubicBezTo>
                    <a:cubicBezTo>
                      <a:pt x="30" y="31"/>
                      <a:pt x="30" y="31"/>
                      <a:pt x="29" y="32"/>
                    </a:cubicBezTo>
                    <a:cubicBezTo>
                      <a:pt x="28" y="32"/>
                      <a:pt x="28" y="33"/>
                      <a:pt x="27" y="34"/>
                    </a:cubicBezTo>
                    <a:cubicBezTo>
                      <a:pt x="27" y="47"/>
                      <a:pt x="27" y="47"/>
                      <a:pt x="27" y="47"/>
                    </a:cubicBezTo>
                    <a:cubicBezTo>
                      <a:pt x="22" y="47"/>
                      <a:pt x="22" y="47"/>
                      <a:pt x="22" y="47"/>
                    </a:cubicBezTo>
                    <a:cubicBezTo>
                      <a:pt x="22" y="19"/>
                      <a:pt x="22" y="19"/>
                      <a:pt x="22" y="19"/>
                    </a:cubicBezTo>
                    <a:cubicBezTo>
                      <a:pt x="27" y="19"/>
                      <a:pt x="27" y="19"/>
                      <a:pt x="27" y="19"/>
                    </a:cubicBezTo>
                    <a:cubicBezTo>
                      <a:pt x="27" y="29"/>
                      <a:pt x="27" y="29"/>
                      <a:pt x="27" y="29"/>
                    </a:cubicBezTo>
                    <a:cubicBezTo>
                      <a:pt x="28" y="29"/>
                      <a:pt x="28" y="29"/>
                      <a:pt x="28" y="29"/>
                    </a:cubicBezTo>
                    <a:cubicBezTo>
                      <a:pt x="28" y="28"/>
                      <a:pt x="29" y="28"/>
                      <a:pt x="30" y="27"/>
                    </a:cubicBezTo>
                    <a:cubicBezTo>
                      <a:pt x="31" y="27"/>
                      <a:pt x="32" y="26"/>
                      <a:pt x="33" y="26"/>
                    </a:cubicBezTo>
                    <a:cubicBezTo>
                      <a:pt x="35" y="26"/>
                      <a:pt x="35" y="27"/>
                      <a:pt x="36" y="27"/>
                    </a:cubicBezTo>
                    <a:cubicBezTo>
                      <a:pt x="37" y="27"/>
                      <a:pt x="38" y="27"/>
                      <a:pt x="38" y="28"/>
                    </a:cubicBezTo>
                    <a:cubicBezTo>
                      <a:pt x="39" y="29"/>
                      <a:pt x="39" y="30"/>
                      <a:pt x="39" y="31"/>
                    </a:cubicBezTo>
                    <a:cubicBezTo>
                      <a:pt x="40" y="32"/>
                      <a:pt x="40" y="33"/>
                      <a:pt x="40" y="35"/>
                    </a:cubicBezTo>
                    <a:lnTo>
                      <a:pt x="40" y="47"/>
                    </a:lnTo>
                    <a:close/>
                    <a:moveTo>
                      <a:pt x="56" y="47"/>
                    </a:moveTo>
                    <a:cubicBezTo>
                      <a:pt x="55" y="47"/>
                      <a:pt x="54" y="48"/>
                      <a:pt x="53" y="48"/>
                    </a:cubicBezTo>
                    <a:cubicBezTo>
                      <a:pt x="51" y="48"/>
                      <a:pt x="50" y="47"/>
                      <a:pt x="49" y="46"/>
                    </a:cubicBezTo>
                    <a:cubicBezTo>
                      <a:pt x="48" y="45"/>
                      <a:pt x="48" y="44"/>
                      <a:pt x="48" y="41"/>
                    </a:cubicBezTo>
                    <a:cubicBezTo>
                      <a:pt x="48" y="31"/>
                      <a:pt x="48" y="31"/>
                      <a:pt x="48" y="31"/>
                    </a:cubicBezTo>
                    <a:cubicBezTo>
                      <a:pt x="45" y="31"/>
                      <a:pt x="45" y="31"/>
                      <a:pt x="45" y="31"/>
                    </a:cubicBezTo>
                    <a:cubicBezTo>
                      <a:pt x="45" y="27"/>
                      <a:pt x="45" y="27"/>
                      <a:pt x="45" y="27"/>
                    </a:cubicBezTo>
                    <a:cubicBezTo>
                      <a:pt x="48" y="27"/>
                      <a:pt x="48" y="27"/>
                      <a:pt x="48" y="27"/>
                    </a:cubicBezTo>
                    <a:cubicBezTo>
                      <a:pt x="48" y="23"/>
                      <a:pt x="48" y="23"/>
                      <a:pt x="48" y="23"/>
                    </a:cubicBezTo>
                    <a:cubicBezTo>
                      <a:pt x="53" y="22"/>
                      <a:pt x="53" y="22"/>
                      <a:pt x="53" y="22"/>
                    </a:cubicBezTo>
                    <a:cubicBezTo>
                      <a:pt x="53" y="27"/>
                      <a:pt x="53" y="27"/>
                      <a:pt x="53" y="27"/>
                    </a:cubicBezTo>
                    <a:cubicBezTo>
                      <a:pt x="58" y="27"/>
                      <a:pt x="58" y="27"/>
                      <a:pt x="58" y="27"/>
                    </a:cubicBezTo>
                    <a:cubicBezTo>
                      <a:pt x="58" y="31"/>
                      <a:pt x="58" y="31"/>
                      <a:pt x="58" y="31"/>
                    </a:cubicBezTo>
                    <a:cubicBezTo>
                      <a:pt x="53" y="31"/>
                      <a:pt x="53" y="31"/>
                      <a:pt x="53" y="31"/>
                    </a:cubicBezTo>
                    <a:cubicBezTo>
                      <a:pt x="53" y="39"/>
                      <a:pt x="53" y="39"/>
                      <a:pt x="53" y="39"/>
                    </a:cubicBezTo>
                    <a:cubicBezTo>
                      <a:pt x="53" y="40"/>
                      <a:pt x="53" y="41"/>
                      <a:pt x="53" y="42"/>
                    </a:cubicBezTo>
                    <a:cubicBezTo>
                      <a:pt x="54" y="43"/>
                      <a:pt x="54" y="43"/>
                      <a:pt x="55" y="43"/>
                    </a:cubicBezTo>
                    <a:cubicBezTo>
                      <a:pt x="55" y="43"/>
                      <a:pt x="56" y="43"/>
                      <a:pt x="56" y="43"/>
                    </a:cubicBezTo>
                    <a:cubicBezTo>
                      <a:pt x="57" y="43"/>
                      <a:pt x="57" y="42"/>
                      <a:pt x="58" y="42"/>
                    </a:cubicBezTo>
                    <a:cubicBezTo>
                      <a:pt x="58" y="46"/>
                      <a:pt x="58" y="46"/>
                      <a:pt x="58" y="46"/>
                    </a:cubicBezTo>
                    <a:cubicBezTo>
                      <a:pt x="58" y="47"/>
                      <a:pt x="57" y="47"/>
                      <a:pt x="56" y="47"/>
                    </a:cubicBezTo>
                    <a:close/>
                    <a:moveTo>
                      <a:pt x="92" y="47"/>
                    </a:moveTo>
                    <a:cubicBezTo>
                      <a:pt x="87" y="47"/>
                      <a:pt x="87" y="47"/>
                      <a:pt x="87" y="47"/>
                    </a:cubicBezTo>
                    <a:cubicBezTo>
                      <a:pt x="87" y="36"/>
                      <a:pt x="87" y="36"/>
                      <a:pt x="87" y="36"/>
                    </a:cubicBezTo>
                    <a:cubicBezTo>
                      <a:pt x="87" y="34"/>
                      <a:pt x="87" y="33"/>
                      <a:pt x="86" y="32"/>
                    </a:cubicBezTo>
                    <a:cubicBezTo>
                      <a:pt x="86" y="31"/>
                      <a:pt x="85" y="31"/>
                      <a:pt x="84" y="31"/>
                    </a:cubicBezTo>
                    <a:cubicBezTo>
                      <a:pt x="83" y="31"/>
                      <a:pt x="82" y="31"/>
                      <a:pt x="82" y="32"/>
                    </a:cubicBezTo>
                    <a:cubicBezTo>
                      <a:pt x="81" y="32"/>
                      <a:pt x="81" y="33"/>
                      <a:pt x="81" y="34"/>
                    </a:cubicBezTo>
                    <a:cubicBezTo>
                      <a:pt x="81" y="47"/>
                      <a:pt x="81" y="47"/>
                      <a:pt x="81" y="47"/>
                    </a:cubicBezTo>
                    <a:cubicBezTo>
                      <a:pt x="75" y="47"/>
                      <a:pt x="75" y="47"/>
                      <a:pt x="75" y="47"/>
                    </a:cubicBezTo>
                    <a:cubicBezTo>
                      <a:pt x="75" y="36"/>
                      <a:pt x="75" y="36"/>
                      <a:pt x="75" y="36"/>
                    </a:cubicBezTo>
                    <a:cubicBezTo>
                      <a:pt x="75" y="34"/>
                      <a:pt x="75" y="33"/>
                      <a:pt x="75" y="32"/>
                    </a:cubicBezTo>
                    <a:cubicBezTo>
                      <a:pt x="74" y="31"/>
                      <a:pt x="74" y="31"/>
                      <a:pt x="73" y="31"/>
                    </a:cubicBezTo>
                    <a:cubicBezTo>
                      <a:pt x="72" y="31"/>
                      <a:pt x="71" y="31"/>
                      <a:pt x="70" y="32"/>
                    </a:cubicBezTo>
                    <a:cubicBezTo>
                      <a:pt x="70" y="32"/>
                      <a:pt x="69" y="33"/>
                      <a:pt x="69" y="34"/>
                    </a:cubicBezTo>
                    <a:cubicBezTo>
                      <a:pt x="69" y="47"/>
                      <a:pt x="69" y="47"/>
                      <a:pt x="69" y="47"/>
                    </a:cubicBezTo>
                    <a:cubicBezTo>
                      <a:pt x="64" y="47"/>
                      <a:pt x="64" y="47"/>
                      <a:pt x="64" y="47"/>
                    </a:cubicBezTo>
                    <a:cubicBezTo>
                      <a:pt x="64" y="27"/>
                      <a:pt x="64" y="27"/>
                      <a:pt x="64" y="27"/>
                    </a:cubicBezTo>
                    <a:cubicBezTo>
                      <a:pt x="68" y="27"/>
                      <a:pt x="68" y="27"/>
                      <a:pt x="68" y="27"/>
                    </a:cubicBezTo>
                    <a:cubicBezTo>
                      <a:pt x="69" y="30"/>
                      <a:pt x="69" y="30"/>
                      <a:pt x="69" y="30"/>
                    </a:cubicBezTo>
                    <a:cubicBezTo>
                      <a:pt x="69" y="30"/>
                      <a:pt x="69" y="30"/>
                      <a:pt x="69" y="30"/>
                    </a:cubicBezTo>
                    <a:cubicBezTo>
                      <a:pt x="69" y="29"/>
                      <a:pt x="70" y="28"/>
                      <a:pt x="71" y="27"/>
                    </a:cubicBezTo>
                    <a:cubicBezTo>
                      <a:pt x="72" y="27"/>
                      <a:pt x="73" y="26"/>
                      <a:pt x="75" y="26"/>
                    </a:cubicBezTo>
                    <a:cubicBezTo>
                      <a:pt x="76" y="26"/>
                      <a:pt x="77" y="27"/>
                      <a:pt x="78" y="27"/>
                    </a:cubicBezTo>
                    <a:cubicBezTo>
                      <a:pt x="79" y="28"/>
                      <a:pt x="79" y="29"/>
                      <a:pt x="80" y="30"/>
                    </a:cubicBezTo>
                    <a:cubicBezTo>
                      <a:pt x="80" y="29"/>
                      <a:pt x="81" y="28"/>
                      <a:pt x="82" y="27"/>
                    </a:cubicBezTo>
                    <a:cubicBezTo>
                      <a:pt x="83" y="27"/>
                      <a:pt x="84" y="26"/>
                      <a:pt x="86" y="26"/>
                    </a:cubicBezTo>
                    <a:cubicBezTo>
                      <a:pt x="87" y="26"/>
                      <a:pt x="88" y="27"/>
                      <a:pt x="89" y="27"/>
                    </a:cubicBezTo>
                    <a:cubicBezTo>
                      <a:pt x="89" y="27"/>
                      <a:pt x="90" y="28"/>
                      <a:pt x="90" y="28"/>
                    </a:cubicBezTo>
                    <a:cubicBezTo>
                      <a:pt x="91" y="29"/>
                      <a:pt x="91" y="30"/>
                      <a:pt x="92" y="31"/>
                    </a:cubicBezTo>
                    <a:cubicBezTo>
                      <a:pt x="92" y="32"/>
                      <a:pt x="92" y="33"/>
                      <a:pt x="92" y="35"/>
                    </a:cubicBezTo>
                    <a:lnTo>
                      <a:pt x="92" y="47"/>
                    </a:lnTo>
                    <a:close/>
                    <a:moveTo>
                      <a:pt x="107" y="47"/>
                    </a:moveTo>
                    <a:cubicBezTo>
                      <a:pt x="106" y="47"/>
                      <a:pt x="105" y="48"/>
                      <a:pt x="104" y="48"/>
                    </a:cubicBezTo>
                    <a:cubicBezTo>
                      <a:pt x="102" y="48"/>
                      <a:pt x="101" y="47"/>
                      <a:pt x="101" y="46"/>
                    </a:cubicBezTo>
                    <a:cubicBezTo>
                      <a:pt x="100" y="46"/>
                      <a:pt x="99" y="45"/>
                      <a:pt x="99" y="43"/>
                    </a:cubicBezTo>
                    <a:cubicBezTo>
                      <a:pt x="99" y="19"/>
                      <a:pt x="99" y="19"/>
                      <a:pt x="99" y="19"/>
                    </a:cubicBezTo>
                    <a:cubicBezTo>
                      <a:pt x="105" y="19"/>
                      <a:pt x="105" y="19"/>
                      <a:pt x="105" y="19"/>
                    </a:cubicBezTo>
                    <a:cubicBezTo>
                      <a:pt x="105" y="40"/>
                      <a:pt x="105" y="40"/>
                      <a:pt x="105" y="40"/>
                    </a:cubicBezTo>
                    <a:cubicBezTo>
                      <a:pt x="105" y="41"/>
                      <a:pt x="105" y="42"/>
                      <a:pt x="105" y="42"/>
                    </a:cubicBezTo>
                    <a:cubicBezTo>
                      <a:pt x="105" y="43"/>
                      <a:pt x="106" y="43"/>
                      <a:pt x="106" y="43"/>
                    </a:cubicBezTo>
                    <a:cubicBezTo>
                      <a:pt x="106" y="43"/>
                      <a:pt x="107" y="43"/>
                      <a:pt x="107" y="43"/>
                    </a:cubicBezTo>
                    <a:cubicBezTo>
                      <a:pt x="107" y="43"/>
                      <a:pt x="108" y="43"/>
                      <a:pt x="108" y="42"/>
                    </a:cubicBezTo>
                    <a:cubicBezTo>
                      <a:pt x="109" y="47"/>
                      <a:pt x="109" y="47"/>
                      <a:pt x="109" y="47"/>
                    </a:cubicBezTo>
                    <a:cubicBezTo>
                      <a:pt x="108" y="47"/>
                      <a:pt x="108" y="47"/>
                      <a:pt x="107" y="47"/>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90" name="组合 89"/>
          <p:cNvGrpSpPr/>
          <p:nvPr>
            <p:custDataLst>
              <p:tags r:id="rId10"/>
            </p:custDataLst>
          </p:nvPr>
        </p:nvGrpSpPr>
        <p:grpSpPr>
          <a:xfrm>
            <a:off x="3757295" y="3392173"/>
            <a:ext cx="1143000" cy="1143000"/>
            <a:chOff x="4857750" y="3790950"/>
            <a:chExt cx="1143000" cy="1143000"/>
          </a:xfrm>
          <a:solidFill>
            <a:srgbClr val="262626"/>
          </a:solidFill>
        </p:grpSpPr>
        <p:sp>
          <p:nvSpPr>
            <p:cNvPr id="91" name="菱形 90"/>
            <p:cNvSpPr/>
            <p:nvPr>
              <p:custDataLst>
                <p:tags r:id="rId11"/>
              </p:custDataLst>
            </p:nvPr>
          </p:nvSpPr>
          <p:spPr>
            <a:xfrm>
              <a:off x="4857750" y="3790950"/>
              <a:ext cx="1143000" cy="1143000"/>
            </a:xfrm>
            <a:prstGeom prst="diamond">
              <a:avLst/>
            </a:prstGeom>
            <a:noFill/>
            <a:ln w="57150">
              <a:solidFill>
                <a:srgbClr val="009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92" name="组合 91"/>
            <p:cNvGrpSpPr/>
            <p:nvPr/>
          </p:nvGrpSpPr>
          <p:grpSpPr>
            <a:xfrm>
              <a:off x="5236098" y="4181475"/>
              <a:ext cx="322884" cy="323844"/>
              <a:chOff x="4896992" y="1889209"/>
              <a:chExt cx="464009" cy="465389"/>
            </a:xfrm>
            <a:grpFill/>
          </p:grpSpPr>
          <p:sp>
            <p:nvSpPr>
              <p:cNvPr id="93" name="Freeform 99"/>
              <p:cNvSpPr/>
              <p:nvPr>
                <p:custDataLst>
                  <p:tags r:id="rId12"/>
                </p:custDataLst>
              </p:nvPr>
            </p:nvSpPr>
            <p:spPr bwMode="auto">
              <a:xfrm>
                <a:off x="5207712" y="2003830"/>
                <a:ext cx="136717" cy="107716"/>
              </a:xfrm>
              <a:custGeom>
                <a:avLst/>
                <a:gdLst>
                  <a:gd name="T0" fmla="*/ 0 w 50"/>
                  <a:gd name="T1" fmla="*/ 39 h 39"/>
                  <a:gd name="T2" fmla="*/ 16 w 50"/>
                  <a:gd name="T3" fmla="*/ 39 h 39"/>
                  <a:gd name="T4" fmla="*/ 50 w 50"/>
                  <a:gd name="T5" fmla="*/ 10 h 39"/>
                  <a:gd name="T6" fmla="*/ 45 w 50"/>
                  <a:gd name="T7" fmla="*/ 0 h 39"/>
                  <a:gd name="T8" fmla="*/ 0 w 50"/>
                  <a:gd name="T9" fmla="*/ 38 h 39"/>
                  <a:gd name="T10" fmla="*/ 0 w 50"/>
                  <a:gd name="T11" fmla="*/ 39 h 39"/>
                </a:gdLst>
                <a:ahLst/>
                <a:cxnLst>
                  <a:cxn ang="0">
                    <a:pos x="T0" y="T1"/>
                  </a:cxn>
                  <a:cxn ang="0">
                    <a:pos x="T2" y="T3"/>
                  </a:cxn>
                  <a:cxn ang="0">
                    <a:pos x="T4" y="T5"/>
                  </a:cxn>
                  <a:cxn ang="0">
                    <a:pos x="T6" y="T7"/>
                  </a:cxn>
                  <a:cxn ang="0">
                    <a:pos x="T8" y="T9"/>
                  </a:cxn>
                  <a:cxn ang="0">
                    <a:pos x="T10" y="T11"/>
                  </a:cxn>
                </a:cxnLst>
                <a:rect l="0" t="0" r="r" b="b"/>
                <a:pathLst>
                  <a:path w="50" h="39">
                    <a:moveTo>
                      <a:pt x="0" y="39"/>
                    </a:moveTo>
                    <a:cubicBezTo>
                      <a:pt x="16" y="39"/>
                      <a:pt x="16" y="39"/>
                      <a:pt x="16" y="39"/>
                    </a:cubicBezTo>
                    <a:cubicBezTo>
                      <a:pt x="50" y="10"/>
                      <a:pt x="50" y="10"/>
                      <a:pt x="50" y="10"/>
                    </a:cubicBezTo>
                    <a:cubicBezTo>
                      <a:pt x="48" y="7"/>
                      <a:pt x="46" y="3"/>
                      <a:pt x="45" y="0"/>
                    </a:cubicBezTo>
                    <a:cubicBezTo>
                      <a:pt x="0" y="38"/>
                      <a:pt x="0" y="38"/>
                      <a:pt x="0" y="38"/>
                    </a:cubicBezTo>
                    <a:lnTo>
                      <a:pt x="0" y="39"/>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4" name="Freeform 100"/>
              <p:cNvSpPr/>
              <p:nvPr>
                <p:custDataLst>
                  <p:tags r:id="rId13"/>
                </p:custDataLst>
              </p:nvPr>
            </p:nvSpPr>
            <p:spPr bwMode="auto">
              <a:xfrm>
                <a:off x="5141425" y="1889209"/>
                <a:ext cx="35905" cy="38667"/>
              </a:xfrm>
              <a:custGeom>
                <a:avLst/>
                <a:gdLst>
                  <a:gd name="T0" fmla="*/ 0 w 13"/>
                  <a:gd name="T1" fmla="*/ 0 h 14"/>
                  <a:gd name="T2" fmla="*/ 0 w 13"/>
                  <a:gd name="T3" fmla="*/ 14 h 14"/>
                  <a:gd name="T4" fmla="*/ 13 w 13"/>
                  <a:gd name="T5" fmla="*/ 2 h 14"/>
                  <a:gd name="T6" fmla="*/ 0 w 13"/>
                  <a:gd name="T7" fmla="*/ 0 h 14"/>
                </a:gdLst>
                <a:ahLst/>
                <a:cxnLst>
                  <a:cxn ang="0">
                    <a:pos x="T0" y="T1"/>
                  </a:cxn>
                  <a:cxn ang="0">
                    <a:pos x="T2" y="T3"/>
                  </a:cxn>
                  <a:cxn ang="0">
                    <a:pos x="T4" y="T5"/>
                  </a:cxn>
                  <a:cxn ang="0">
                    <a:pos x="T6" y="T7"/>
                  </a:cxn>
                </a:cxnLst>
                <a:rect l="0" t="0" r="r" b="b"/>
                <a:pathLst>
                  <a:path w="13" h="14">
                    <a:moveTo>
                      <a:pt x="0" y="0"/>
                    </a:moveTo>
                    <a:cubicBezTo>
                      <a:pt x="0" y="14"/>
                      <a:pt x="0" y="14"/>
                      <a:pt x="0" y="14"/>
                    </a:cubicBezTo>
                    <a:cubicBezTo>
                      <a:pt x="13" y="2"/>
                      <a:pt x="13" y="2"/>
                      <a:pt x="13" y="2"/>
                    </a:cubicBezTo>
                    <a:cubicBezTo>
                      <a:pt x="9" y="1"/>
                      <a:pt x="4" y="1"/>
                      <a:pt x="0" y="0"/>
                    </a:cubicBez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5" name="Freeform 101"/>
              <p:cNvSpPr/>
              <p:nvPr>
                <p:custDataLst>
                  <p:tags r:id="rId14"/>
                </p:custDataLst>
              </p:nvPr>
            </p:nvSpPr>
            <p:spPr bwMode="auto">
              <a:xfrm>
                <a:off x="5286428" y="2056307"/>
                <a:ext cx="71811" cy="55239"/>
              </a:xfrm>
              <a:custGeom>
                <a:avLst/>
                <a:gdLst>
                  <a:gd name="T0" fmla="*/ 17 w 26"/>
                  <a:gd name="T1" fmla="*/ 20 h 20"/>
                  <a:gd name="T2" fmla="*/ 26 w 26"/>
                  <a:gd name="T3" fmla="*/ 12 h 20"/>
                  <a:gd name="T4" fmla="*/ 24 w 26"/>
                  <a:gd name="T5" fmla="*/ 0 h 20"/>
                  <a:gd name="T6" fmla="*/ 0 w 26"/>
                  <a:gd name="T7" fmla="*/ 20 h 20"/>
                  <a:gd name="T8" fmla="*/ 17 w 26"/>
                  <a:gd name="T9" fmla="*/ 20 h 20"/>
                </a:gdLst>
                <a:ahLst/>
                <a:cxnLst>
                  <a:cxn ang="0">
                    <a:pos x="T0" y="T1"/>
                  </a:cxn>
                  <a:cxn ang="0">
                    <a:pos x="T2" y="T3"/>
                  </a:cxn>
                  <a:cxn ang="0">
                    <a:pos x="T4" y="T5"/>
                  </a:cxn>
                  <a:cxn ang="0">
                    <a:pos x="T6" y="T7"/>
                  </a:cxn>
                  <a:cxn ang="0">
                    <a:pos x="T8" y="T9"/>
                  </a:cxn>
                </a:cxnLst>
                <a:rect l="0" t="0" r="r" b="b"/>
                <a:pathLst>
                  <a:path w="26" h="20">
                    <a:moveTo>
                      <a:pt x="17" y="20"/>
                    </a:moveTo>
                    <a:cubicBezTo>
                      <a:pt x="26" y="12"/>
                      <a:pt x="26" y="12"/>
                      <a:pt x="26" y="12"/>
                    </a:cubicBezTo>
                    <a:cubicBezTo>
                      <a:pt x="26" y="8"/>
                      <a:pt x="25" y="4"/>
                      <a:pt x="24" y="0"/>
                    </a:cubicBezTo>
                    <a:cubicBezTo>
                      <a:pt x="0" y="20"/>
                      <a:pt x="0" y="20"/>
                      <a:pt x="0" y="20"/>
                    </a:cubicBezTo>
                    <a:lnTo>
                      <a:pt x="17" y="20"/>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6" name="Freeform 102"/>
              <p:cNvSpPr/>
              <p:nvPr>
                <p:custDataLst>
                  <p:tags r:id="rId15"/>
                </p:custDataLst>
              </p:nvPr>
            </p:nvSpPr>
            <p:spPr bwMode="auto">
              <a:xfrm>
                <a:off x="5141425" y="1927876"/>
                <a:ext cx="139479" cy="139479"/>
              </a:xfrm>
              <a:custGeom>
                <a:avLst/>
                <a:gdLst>
                  <a:gd name="T0" fmla="*/ 42 w 51"/>
                  <a:gd name="T1" fmla="*/ 0 h 51"/>
                  <a:gd name="T2" fmla="*/ 0 w 51"/>
                  <a:gd name="T3" fmla="*/ 37 h 51"/>
                  <a:gd name="T4" fmla="*/ 0 w 51"/>
                  <a:gd name="T5" fmla="*/ 51 h 51"/>
                  <a:gd name="T6" fmla="*/ 51 w 51"/>
                  <a:gd name="T7" fmla="*/ 7 h 51"/>
                  <a:gd name="T8" fmla="*/ 42 w 51"/>
                  <a:gd name="T9" fmla="*/ 0 h 51"/>
                </a:gdLst>
                <a:ahLst/>
                <a:cxnLst>
                  <a:cxn ang="0">
                    <a:pos x="T0" y="T1"/>
                  </a:cxn>
                  <a:cxn ang="0">
                    <a:pos x="T2" y="T3"/>
                  </a:cxn>
                  <a:cxn ang="0">
                    <a:pos x="T4" y="T5"/>
                  </a:cxn>
                  <a:cxn ang="0">
                    <a:pos x="T6" y="T7"/>
                  </a:cxn>
                  <a:cxn ang="0">
                    <a:pos x="T8" y="T9"/>
                  </a:cxn>
                </a:cxnLst>
                <a:rect l="0" t="0" r="r" b="b"/>
                <a:pathLst>
                  <a:path w="51" h="51">
                    <a:moveTo>
                      <a:pt x="42" y="0"/>
                    </a:moveTo>
                    <a:cubicBezTo>
                      <a:pt x="0" y="37"/>
                      <a:pt x="0" y="37"/>
                      <a:pt x="0" y="37"/>
                    </a:cubicBezTo>
                    <a:cubicBezTo>
                      <a:pt x="0" y="51"/>
                      <a:pt x="0" y="51"/>
                      <a:pt x="0" y="51"/>
                    </a:cubicBezTo>
                    <a:cubicBezTo>
                      <a:pt x="51" y="7"/>
                      <a:pt x="51" y="7"/>
                      <a:pt x="51" y="7"/>
                    </a:cubicBezTo>
                    <a:cubicBezTo>
                      <a:pt x="48" y="4"/>
                      <a:pt x="45" y="2"/>
                      <a:pt x="42" y="0"/>
                    </a:cubicBez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7" name="Freeform 103"/>
              <p:cNvSpPr/>
              <p:nvPr>
                <p:custDataLst>
                  <p:tags r:id="rId16"/>
                </p:custDataLst>
              </p:nvPr>
            </p:nvSpPr>
            <p:spPr bwMode="auto">
              <a:xfrm>
                <a:off x="5141425" y="1903019"/>
                <a:ext cx="92526" cy="92526"/>
              </a:xfrm>
              <a:custGeom>
                <a:avLst/>
                <a:gdLst>
                  <a:gd name="T0" fmla="*/ 23 w 34"/>
                  <a:gd name="T1" fmla="*/ 0 h 34"/>
                  <a:gd name="T2" fmla="*/ 0 w 34"/>
                  <a:gd name="T3" fmla="*/ 20 h 34"/>
                  <a:gd name="T4" fmla="*/ 0 w 34"/>
                  <a:gd name="T5" fmla="*/ 34 h 34"/>
                  <a:gd name="T6" fmla="*/ 34 w 34"/>
                  <a:gd name="T7" fmla="*/ 5 h 34"/>
                  <a:gd name="T8" fmla="*/ 23 w 34"/>
                  <a:gd name="T9" fmla="*/ 0 h 34"/>
                </a:gdLst>
                <a:ahLst/>
                <a:cxnLst>
                  <a:cxn ang="0">
                    <a:pos x="T0" y="T1"/>
                  </a:cxn>
                  <a:cxn ang="0">
                    <a:pos x="T2" y="T3"/>
                  </a:cxn>
                  <a:cxn ang="0">
                    <a:pos x="T4" y="T5"/>
                  </a:cxn>
                  <a:cxn ang="0">
                    <a:pos x="T6" y="T7"/>
                  </a:cxn>
                  <a:cxn ang="0">
                    <a:pos x="T8" y="T9"/>
                  </a:cxn>
                </a:cxnLst>
                <a:rect l="0" t="0" r="r" b="b"/>
                <a:pathLst>
                  <a:path w="34" h="34">
                    <a:moveTo>
                      <a:pt x="23" y="0"/>
                    </a:moveTo>
                    <a:cubicBezTo>
                      <a:pt x="0" y="20"/>
                      <a:pt x="0" y="20"/>
                      <a:pt x="0" y="20"/>
                    </a:cubicBezTo>
                    <a:cubicBezTo>
                      <a:pt x="0" y="34"/>
                      <a:pt x="0" y="34"/>
                      <a:pt x="0" y="34"/>
                    </a:cubicBezTo>
                    <a:cubicBezTo>
                      <a:pt x="34" y="5"/>
                      <a:pt x="34" y="5"/>
                      <a:pt x="34" y="5"/>
                    </a:cubicBezTo>
                    <a:cubicBezTo>
                      <a:pt x="31" y="3"/>
                      <a:pt x="27" y="1"/>
                      <a:pt x="23" y="0"/>
                    </a:cubicBez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8" name="Freeform 104"/>
              <p:cNvSpPr/>
              <p:nvPr>
                <p:custDataLst>
                  <p:tags r:id="rId17"/>
                </p:custDataLst>
              </p:nvPr>
            </p:nvSpPr>
            <p:spPr bwMode="auto">
              <a:xfrm>
                <a:off x="5141425" y="1962401"/>
                <a:ext cx="175384" cy="149146"/>
              </a:xfrm>
              <a:custGeom>
                <a:avLst/>
                <a:gdLst>
                  <a:gd name="T0" fmla="*/ 64 w 64"/>
                  <a:gd name="T1" fmla="*/ 8 h 54"/>
                  <a:gd name="T2" fmla="*/ 57 w 64"/>
                  <a:gd name="T3" fmla="*/ 0 h 54"/>
                  <a:gd name="T4" fmla="*/ 0 w 64"/>
                  <a:gd name="T5" fmla="*/ 49 h 54"/>
                  <a:gd name="T6" fmla="*/ 0 w 64"/>
                  <a:gd name="T7" fmla="*/ 54 h 54"/>
                  <a:gd name="T8" fmla="*/ 11 w 64"/>
                  <a:gd name="T9" fmla="*/ 54 h 54"/>
                  <a:gd name="T10" fmla="*/ 64 w 64"/>
                  <a:gd name="T11" fmla="*/ 8 h 54"/>
                </a:gdLst>
                <a:ahLst/>
                <a:cxnLst>
                  <a:cxn ang="0">
                    <a:pos x="T0" y="T1"/>
                  </a:cxn>
                  <a:cxn ang="0">
                    <a:pos x="T2" y="T3"/>
                  </a:cxn>
                  <a:cxn ang="0">
                    <a:pos x="T4" y="T5"/>
                  </a:cxn>
                  <a:cxn ang="0">
                    <a:pos x="T6" y="T7"/>
                  </a:cxn>
                  <a:cxn ang="0">
                    <a:pos x="T8" y="T9"/>
                  </a:cxn>
                  <a:cxn ang="0">
                    <a:pos x="T10" y="T11"/>
                  </a:cxn>
                </a:cxnLst>
                <a:rect l="0" t="0" r="r" b="b"/>
                <a:pathLst>
                  <a:path w="64" h="54">
                    <a:moveTo>
                      <a:pt x="64" y="8"/>
                    </a:moveTo>
                    <a:cubicBezTo>
                      <a:pt x="62" y="5"/>
                      <a:pt x="59" y="2"/>
                      <a:pt x="57" y="0"/>
                    </a:cubicBezTo>
                    <a:cubicBezTo>
                      <a:pt x="0" y="49"/>
                      <a:pt x="0" y="49"/>
                      <a:pt x="0" y="49"/>
                    </a:cubicBezTo>
                    <a:cubicBezTo>
                      <a:pt x="0" y="54"/>
                      <a:pt x="0" y="54"/>
                      <a:pt x="0" y="54"/>
                    </a:cubicBezTo>
                    <a:cubicBezTo>
                      <a:pt x="11" y="54"/>
                      <a:pt x="11" y="54"/>
                      <a:pt x="11" y="54"/>
                    </a:cubicBezTo>
                    <a:lnTo>
                      <a:pt x="64" y="8"/>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9" name="Freeform 105"/>
              <p:cNvSpPr/>
              <p:nvPr>
                <p:custDataLst>
                  <p:tags r:id="rId18"/>
                </p:custDataLst>
              </p:nvPr>
            </p:nvSpPr>
            <p:spPr bwMode="auto">
              <a:xfrm>
                <a:off x="4896992" y="1889209"/>
                <a:ext cx="222337" cy="375626"/>
              </a:xfrm>
              <a:custGeom>
                <a:avLst/>
                <a:gdLst>
                  <a:gd name="T0" fmla="*/ 81 w 81"/>
                  <a:gd name="T1" fmla="*/ 83 h 137"/>
                  <a:gd name="T2" fmla="*/ 81 w 81"/>
                  <a:gd name="T3" fmla="*/ 0 h 137"/>
                  <a:gd name="T4" fmla="*/ 0 w 81"/>
                  <a:gd name="T5" fmla="*/ 85 h 137"/>
                  <a:gd name="T6" fmla="*/ 18 w 81"/>
                  <a:gd name="T7" fmla="*/ 137 h 137"/>
                  <a:gd name="T8" fmla="*/ 81 w 81"/>
                  <a:gd name="T9" fmla="*/ 83 h 137"/>
                </a:gdLst>
                <a:ahLst/>
                <a:cxnLst>
                  <a:cxn ang="0">
                    <a:pos x="T0" y="T1"/>
                  </a:cxn>
                  <a:cxn ang="0">
                    <a:pos x="T2" y="T3"/>
                  </a:cxn>
                  <a:cxn ang="0">
                    <a:pos x="T4" y="T5"/>
                  </a:cxn>
                  <a:cxn ang="0">
                    <a:pos x="T6" y="T7"/>
                  </a:cxn>
                  <a:cxn ang="0">
                    <a:pos x="T8" y="T9"/>
                  </a:cxn>
                </a:cxnLst>
                <a:rect l="0" t="0" r="r" b="b"/>
                <a:pathLst>
                  <a:path w="81" h="137">
                    <a:moveTo>
                      <a:pt x="81" y="83"/>
                    </a:moveTo>
                    <a:cubicBezTo>
                      <a:pt x="81" y="0"/>
                      <a:pt x="81" y="0"/>
                      <a:pt x="81" y="0"/>
                    </a:cubicBezTo>
                    <a:cubicBezTo>
                      <a:pt x="36" y="3"/>
                      <a:pt x="0" y="39"/>
                      <a:pt x="0" y="85"/>
                    </a:cubicBezTo>
                    <a:cubicBezTo>
                      <a:pt x="0" y="105"/>
                      <a:pt x="7" y="123"/>
                      <a:pt x="18" y="137"/>
                    </a:cubicBezTo>
                    <a:lnTo>
                      <a:pt x="81" y="83"/>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0" name="Freeform 106"/>
              <p:cNvSpPr/>
              <p:nvPr>
                <p:custDataLst>
                  <p:tags r:id="rId19"/>
                </p:custDataLst>
              </p:nvPr>
            </p:nvSpPr>
            <p:spPr bwMode="auto">
              <a:xfrm>
                <a:off x="4960517" y="2133642"/>
                <a:ext cx="400484" cy="220956"/>
              </a:xfrm>
              <a:custGeom>
                <a:avLst/>
                <a:gdLst>
                  <a:gd name="T0" fmla="*/ 63 w 146"/>
                  <a:gd name="T1" fmla="*/ 0 h 81"/>
                  <a:gd name="T2" fmla="*/ 0 w 146"/>
                  <a:gd name="T3" fmla="*/ 54 h 81"/>
                  <a:gd name="T4" fmla="*/ 62 w 146"/>
                  <a:gd name="T5" fmla="*/ 81 h 81"/>
                  <a:gd name="T6" fmla="*/ 146 w 146"/>
                  <a:gd name="T7" fmla="*/ 0 h 81"/>
                  <a:gd name="T8" fmla="*/ 63 w 146"/>
                  <a:gd name="T9" fmla="*/ 0 h 81"/>
                </a:gdLst>
                <a:ahLst/>
                <a:cxnLst>
                  <a:cxn ang="0">
                    <a:pos x="T0" y="T1"/>
                  </a:cxn>
                  <a:cxn ang="0">
                    <a:pos x="T2" y="T3"/>
                  </a:cxn>
                  <a:cxn ang="0">
                    <a:pos x="T4" y="T5"/>
                  </a:cxn>
                  <a:cxn ang="0">
                    <a:pos x="T6" y="T7"/>
                  </a:cxn>
                  <a:cxn ang="0">
                    <a:pos x="T8" y="T9"/>
                  </a:cxn>
                </a:cxnLst>
                <a:rect l="0" t="0" r="r" b="b"/>
                <a:pathLst>
                  <a:path w="146" h="81">
                    <a:moveTo>
                      <a:pt x="63" y="0"/>
                    </a:moveTo>
                    <a:cubicBezTo>
                      <a:pt x="0" y="54"/>
                      <a:pt x="0" y="54"/>
                      <a:pt x="0" y="54"/>
                    </a:cubicBezTo>
                    <a:cubicBezTo>
                      <a:pt x="16" y="70"/>
                      <a:pt x="37" y="81"/>
                      <a:pt x="62" y="81"/>
                    </a:cubicBezTo>
                    <a:cubicBezTo>
                      <a:pt x="107" y="81"/>
                      <a:pt x="144" y="45"/>
                      <a:pt x="146" y="0"/>
                    </a:cubicBezTo>
                    <a:lnTo>
                      <a:pt x="63" y="0"/>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101" name="组合 100"/>
          <p:cNvGrpSpPr/>
          <p:nvPr>
            <p:custDataLst>
              <p:tags r:id="rId20"/>
            </p:custDataLst>
          </p:nvPr>
        </p:nvGrpSpPr>
        <p:grpSpPr>
          <a:xfrm>
            <a:off x="3740785" y="2096138"/>
            <a:ext cx="1143000" cy="1143000"/>
            <a:chOff x="4857750" y="2247900"/>
            <a:chExt cx="1143000" cy="1143000"/>
          </a:xfrm>
          <a:solidFill>
            <a:srgbClr val="009899"/>
          </a:solidFill>
        </p:grpSpPr>
        <p:sp>
          <p:nvSpPr>
            <p:cNvPr id="102" name="菱形 101"/>
            <p:cNvSpPr/>
            <p:nvPr>
              <p:custDataLst>
                <p:tags r:id="rId21"/>
              </p:custDataLst>
            </p:nvPr>
          </p:nvSpPr>
          <p:spPr>
            <a:xfrm>
              <a:off x="4857750" y="2247900"/>
              <a:ext cx="1143000" cy="1143000"/>
            </a:xfrm>
            <a:prstGeom prst="diamond">
              <a:avLst/>
            </a:prstGeom>
            <a:noFill/>
            <a:ln w="57150">
              <a:solidFill>
                <a:srgbClr val="009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103" name="组合 102"/>
            <p:cNvGrpSpPr/>
            <p:nvPr/>
          </p:nvGrpSpPr>
          <p:grpSpPr>
            <a:xfrm>
              <a:off x="5231295" y="2618729"/>
              <a:ext cx="394954" cy="363242"/>
              <a:chOff x="10628051" y="3169376"/>
              <a:chExt cx="567582" cy="522010"/>
            </a:xfrm>
            <a:grpFill/>
          </p:grpSpPr>
          <p:sp>
            <p:nvSpPr>
              <p:cNvPr id="104" name="Freeform 165"/>
              <p:cNvSpPr>
                <a:spLocks noEditPoints="1"/>
              </p:cNvSpPr>
              <p:nvPr>
                <p:custDataLst>
                  <p:tags r:id="rId22"/>
                </p:custDataLst>
              </p:nvPr>
            </p:nvSpPr>
            <p:spPr bwMode="auto">
              <a:xfrm>
                <a:off x="10628051" y="3504953"/>
                <a:ext cx="189194" cy="64906"/>
              </a:xfrm>
              <a:custGeom>
                <a:avLst/>
                <a:gdLst>
                  <a:gd name="T0" fmla="*/ 66 w 69"/>
                  <a:gd name="T1" fmla="*/ 10 h 24"/>
                  <a:gd name="T2" fmla="*/ 35 w 69"/>
                  <a:gd name="T3" fmla="*/ 0 h 24"/>
                  <a:gd name="T4" fmla="*/ 3 w 69"/>
                  <a:gd name="T5" fmla="*/ 10 h 24"/>
                  <a:gd name="T6" fmla="*/ 34 w 69"/>
                  <a:gd name="T7" fmla="*/ 24 h 24"/>
                  <a:gd name="T8" fmla="*/ 66 w 69"/>
                  <a:gd name="T9" fmla="*/ 10 h 24"/>
                  <a:gd name="T10" fmla="*/ 35 w 69"/>
                  <a:gd name="T11" fmla="*/ 19 h 24"/>
                  <a:gd name="T12" fmla="*/ 11 w 69"/>
                  <a:gd name="T13" fmla="*/ 9 h 24"/>
                  <a:gd name="T14" fmla="*/ 35 w 69"/>
                  <a:gd name="T15" fmla="*/ 2 h 24"/>
                  <a:gd name="T16" fmla="*/ 58 w 69"/>
                  <a:gd name="T17" fmla="*/ 9 h 24"/>
                  <a:gd name="T18" fmla="*/ 35 w 69"/>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4">
                    <a:moveTo>
                      <a:pt x="66" y="10"/>
                    </a:moveTo>
                    <a:cubicBezTo>
                      <a:pt x="63" y="3"/>
                      <a:pt x="49" y="0"/>
                      <a:pt x="35" y="0"/>
                    </a:cubicBezTo>
                    <a:cubicBezTo>
                      <a:pt x="21" y="0"/>
                      <a:pt x="6" y="4"/>
                      <a:pt x="3" y="10"/>
                    </a:cubicBezTo>
                    <a:cubicBezTo>
                      <a:pt x="0" y="16"/>
                      <a:pt x="14" y="24"/>
                      <a:pt x="34" y="24"/>
                    </a:cubicBezTo>
                    <a:cubicBezTo>
                      <a:pt x="55" y="24"/>
                      <a:pt x="69" y="16"/>
                      <a:pt x="66" y="10"/>
                    </a:cubicBezTo>
                    <a:close/>
                    <a:moveTo>
                      <a:pt x="35" y="19"/>
                    </a:moveTo>
                    <a:cubicBezTo>
                      <a:pt x="20" y="19"/>
                      <a:pt x="9" y="13"/>
                      <a:pt x="11" y="9"/>
                    </a:cubicBezTo>
                    <a:cubicBezTo>
                      <a:pt x="13" y="5"/>
                      <a:pt x="24" y="2"/>
                      <a:pt x="35" y="2"/>
                    </a:cubicBezTo>
                    <a:cubicBezTo>
                      <a:pt x="46" y="2"/>
                      <a:pt x="57" y="5"/>
                      <a:pt x="58" y="9"/>
                    </a:cubicBezTo>
                    <a:cubicBezTo>
                      <a:pt x="60" y="13"/>
                      <a:pt x="50" y="19"/>
                      <a:pt x="35" y="19"/>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5" name="Freeform 166"/>
              <p:cNvSpPr/>
              <p:nvPr>
                <p:custDataLst>
                  <p:tags r:id="rId23"/>
                </p:custDataLst>
              </p:nvPr>
            </p:nvSpPr>
            <p:spPr bwMode="auto">
              <a:xfrm>
                <a:off x="10760625" y="3556049"/>
                <a:ext cx="48334" cy="27620"/>
              </a:xfrm>
              <a:custGeom>
                <a:avLst/>
                <a:gdLst>
                  <a:gd name="T0" fmla="*/ 10 w 35"/>
                  <a:gd name="T1" fmla="*/ 0 h 20"/>
                  <a:gd name="T2" fmla="*/ 35 w 35"/>
                  <a:gd name="T3" fmla="*/ 8 h 20"/>
                  <a:gd name="T4" fmla="*/ 20 w 35"/>
                  <a:gd name="T5" fmla="*/ 20 h 20"/>
                  <a:gd name="T6" fmla="*/ 0 w 35"/>
                  <a:gd name="T7" fmla="*/ 4 h 20"/>
                  <a:gd name="T8" fmla="*/ 10 w 35"/>
                  <a:gd name="T9" fmla="*/ 0 h 20"/>
                </a:gdLst>
                <a:ahLst/>
                <a:cxnLst>
                  <a:cxn ang="0">
                    <a:pos x="T0" y="T1"/>
                  </a:cxn>
                  <a:cxn ang="0">
                    <a:pos x="T2" y="T3"/>
                  </a:cxn>
                  <a:cxn ang="0">
                    <a:pos x="T4" y="T5"/>
                  </a:cxn>
                  <a:cxn ang="0">
                    <a:pos x="T6" y="T7"/>
                  </a:cxn>
                  <a:cxn ang="0">
                    <a:pos x="T8" y="T9"/>
                  </a:cxn>
                </a:cxnLst>
                <a:rect l="0" t="0" r="r" b="b"/>
                <a:pathLst>
                  <a:path w="35" h="20">
                    <a:moveTo>
                      <a:pt x="10" y="0"/>
                    </a:moveTo>
                    <a:lnTo>
                      <a:pt x="35" y="8"/>
                    </a:lnTo>
                    <a:lnTo>
                      <a:pt x="20" y="20"/>
                    </a:lnTo>
                    <a:lnTo>
                      <a:pt x="0" y="4"/>
                    </a:lnTo>
                    <a:lnTo>
                      <a:pt x="10"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6" name="Freeform 167"/>
              <p:cNvSpPr>
                <a:spLocks noEditPoints="1"/>
              </p:cNvSpPr>
              <p:nvPr>
                <p:custDataLst>
                  <p:tags r:id="rId24"/>
                </p:custDataLst>
              </p:nvPr>
            </p:nvSpPr>
            <p:spPr bwMode="auto">
              <a:xfrm>
                <a:off x="11003677" y="3504953"/>
                <a:ext cx="191956" cy="64906"/>
              </a:xfrm>
              <a:custGeom>
                <a:avLst/>
                <a:gdLst>
                  <a:gd name="T0" fmla="*/ 66 w 70"/>
                  <a:gd name="T1" fmla="*/ 10 h 24"/>
                  <a:gd name="T2" fmla="*/ 35 w 70"/>
                  <a:gd name="T3" fmla="*/ 0 h 24"/>
                  <a:gd name="T4" fmla="*/ 3 w 70"/>
                  <a:gd name="T5" fmla="*/ 10 h 24"/>
                  <a:gd name="T6" fmla="*/ 35 w 70"/>
                  <a:gd name="T7" fmla="*/ 24 h 24"/>
                  <a:gd name="T8" fmla="*/ 66 w 70"/>
                  <a:gd name="T9" fmla="*/ 10 h 24"/>
                  <a:gd name="T10" fmla="*/ 35 w 70"/>
                  <a:gd name="T11" fmla="*/ 19 h 24"/>
                  <a:gd name="T12" fmla="*/ 11 w 70"/>
                  <a:gd name="T13" fmla="*/ 9 h 24"/>
                  <a:gd name="T14" fmla="*/ 35 w 70"/>
                  <a:gd name="T15" fmla="*/ 2 h 24"/>
                  <a:gd name="T16" fmla="*/ 58 w 70"/>
                  <a:gd name="T17" fmla="*/ 9 h 24"/>
                  <a:gd name="T18" fmla="*/ 35 w 70"/>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4">
                    <a:moveTo>
                      <a:pt x="66" y="10"/>
                    </a:moveTo>
                    <a:cubicBezTo>
                      <a:pt x="63" y="4"/>
                      <a:pt x="49" y="0"/>
                      <a:pt x="35" y="0"/>
                    </a:cubicBezTo>
                    <a:cubicBezTo>
                      <a:pt x="21" y="0"/>
                      <a:pt x="7" y="3"/>
                      <a:pt x="3" y="10"/>
                    </a:cubicBezTo>
                    <a:cubicBezTo>
                      <a:pt x="0" y="16"/>
                      <a:pt x="14" y="24"/>
                      <a:pt x="35" y="24"/>
                    </a:cubicBezTo>
                    <a:cubicBezTo>
                      <a:pt x="56" y="24"/>
                      <a:pt x="70" y="16"/>
                      <a:pt x="66" y="10"/>
                    </a:cubicBezTo>
                    <a:close/>
                    <a:moveTo>
                      <a:pt x="35" y="19"/>
                    </a:moveTo>
                    <a:cubicBezTo>
                      <a:pt x="20" y="19"/>
                      <a:pt x="9" y="13"/>
                      <a:pt x="11" y="9"/>
                    </a:cubicBezTo>
                    <a:cubicBezTo>
                      <a:pt x="13" y="5"/>
                      <a:pt x="23" y="2"/>
                      <a:pt x="35" y="2"/>
                    </a:cubicBezTo>
                    <a:cubicBezTo>
                      <a:pt x="46" y="2"/>
                      <a:pt x="56" y="5"/>
                      <a:pt x="58" y="9"/>
                    </a:cubicBezTo>
                    <a:cubicBezTo>
                      <a:pt x="60" y="13"/>
                      <a:pt x="50" y="19"/>
                      <a:pt x="35" y="19"/>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7" name="Freeform 168"/>
              <p:cNvSpPr/>
              <p:nvPr>
                <p:custDataLst>
                  <p:tags r:id="rId25"/>
                </p:custDataLst>
              </p:nvPr>
            </p:nvSpPr>
            <p:spPr bwMode="auto">
              <a:xfrm>
                <a:off x="11014724" y="3556049"/>
                <a:ext cx="46953" cy="27620"/>
              </a:xfrm>
              <a:custGeom>
                <a:avLst/>
                <a:gdLst>
                  <a:gd name="T0" fmla="*/ 24 w 34"/>
                  <a:gd name="T1" fmla="*/ 0 h 20"/>
                  <a:gd name="T2" fmla="*/ 0 w 34"/>
                  <a:gd name="T3" fmla="*/ 8 h 20"/>
                  <a:gd name="T4" fmla="*/ 14 w 34"/>
                  <a:gd name="T5" fmla="*/ 20 h 20"/>
                  <a:gd name="T6" fmla="*/ 34 w 34"/>
                  <a:gd name="T7" fmla="*/ 4 h 20"/>
                  <a:gd name="T8" fmla="*/ 24 w 34"/>
                  <a:gd name="T9" fmla="*/ 0 h 20"/>
                </a:gdLst>
                <a:ahLst/>
                <a:cxnLst>
                  <a:cxn ang="0">
                    <a:pos x="T0" y="T1"/>
                  </a:cxn>
                  <a:cxn ang="0">
                    <a:pos x="T2" y="T3"/>
                  </a:cxn>
                  <a:cxn ang="0">
                    <a:pos x="T4" y="T5"/>
                  </a:cxn>
                  <a:cxn ang="0">
                    <a:pos x="T6" y="T7"/>
                  </a:cxn>
                  <a:cxn ang="0">
                    <a:pos x="T8" y="T9"/>
                  </a:cxn>
                </a:cxnLst>
                <a:rect l="0" t="0" r="r" b="b"/>
                <a:pathLst>
                  <a:path w="34" h="20">
                    <a:moveTo>
                      <a:pt x="24" y="0"/>
                    </a:moveTo>
                    <a:lnTo>
                      <a:pt x="0" y="8"/>
                    </a:lnTo>
                    <a:lnTo>
                      <a:pt x="14" y="20"/>
                    </a:lnTo>
                    <a:lnTo>
                      <a:pt x="34" y="4"/>
                    </a:lnTo>
                    <a:lnTo>
                      <a:pt x="24"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8" name="Freeform 169"/>
              <p:cNvSpPr>
                <a:spLocks noEditPoints="1"/>
              </p:cNvSpPr>
              <p:nvPr>
                <p:custDataLst>
                  <p:tags r:id="rId26"/>
                </p:custDataLst>
              </p:nvPr>
            </p:nvSpPr>
            <p:spPr bwMode="auto">
              <a:xfrm>
                <a:off x="10724719" y="3550526"/>
                <a:ext cx="372864" cy="140860"/>
              </a:xfrm>
              <a:custGeom>
                <a:avLst/>
                <a:gdLst>
                  <a:gd name="T0" fmla="*/ 129 w 136"/>
                  <a:gd name="T1" fmla="*/ 21 h 51"/>
                  <a:gd name="T2" fmla="*/ 69 w 136"/>
                  <a:gd name="T3" fmla="*/ 0 h 51"/>
                  <a:gd name="T4" fmla="*/ 7 w 136"/>
                  <a:gd name="T5" fmla="*/ 21 h 51"/>
                  <a:gd name="T6" fmla="*/ 68 w 136"/>
                  <a:gd name="T7" fmla="*/ 51 h 51"/>
                  <a:gd name="T8" fmla="*/ 129 w 136"/>
                  <a:gd name="T9" fmla="*/ 21 h 51"/>
                  <a:gd name="T10" fmla="*/ 68 w 136"/>
                  <a:gd name="T11" fmla="*/ 39 h 51"/>
                  <a:gd name="T12" fmla="*/ 22 w 136"/>
                  <a:gd name="T13" fmla="*/ 19 h 51"/>
                  <a:gd name="T14" fmla="*/ 69 w 136"/>
                  <a:gd name="T15" fmla="*/ 5 h 51"/>
                  <a:gd name="T16" fmla="*/ 115 w 136"/>
                  <a:gd name="T17" fmla="*/ 19 h 51"/>
                  <a:gd name="T18" fmla="*/ 68 w 136"/>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51">
                    <a:moveTo>
                      <a:pt x="129" y="21"/>
                    </a:moveTo>
                    <a:cubicBezTo>
                      <a:pt x="123" y="8"/>
                      <a:pt x="96" y="0"/>
                      <a:pt x="69" y="0"/>
                    </a:cubicBezTo>
                    <a:cubicBezTo>
                      <a:pt x="41" y="0"/>
                      <a:pt x="13" y="8"/>
                      <a:pt x="7" y="21"/>
                    </a:cubicBezTo>
                    <a:cubicBezTo>
                      <a:pt x="0" y="33"/>
                      <a:pt x="28" y="51"/>
                      <a:pt x="68" y="51"/>
                    </a:cubicBezTo>
                    <a:cubicBezTo>
                      <a:pt x="108" y="51"/>
                      <a:pt x="136" y="33"/>
                      <a:pt x="129" y="21"/>
                    </a:cubicBezTo>
                    <a:close/>
                    <a:moveTo>
                      <a:pt x="68" y="39"/>
                    </a:moveTo>
                    <a:cubicBezTo>
                      <a:pt x="39" y="39"/>
                      <a:pt x="19" y="28"/>
                      <a:pt x="22" y="19"/>
                    </a:cubicBezTo>
                    <a:cubicBezTo>
                      <a:pt x="26" y="10"/>
                      <a:pt x="47" y="5"/>
                      <a:pt x="69" y="5"/>
                    </a:cubicBezTo>
                    <a:cubicBezTo>
                      <a:pt x="91" y="5"/>
                      <a:pt x="111" y="10"/>
                      <a:pt x="115" y="19"/>
                    </a:cubicBezTo>
                    <a:cubicBezTo>
                      <a:pt x="118" y="28"/>
                      <a:pt x="98" y="39"/>
                      <a:pt x="68" y="39"/>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9" name="Freeform 170"/>
              <p:cNvSpPr/>
              <p:nvPr>
                <p:custDataLst>
                  <p:tags r:id="rId27"/>
                </p:custDataLst>
              </p:nvPr>
            </p:nvSpPr>
            <p:spPr bwMode="auto">
              <a:xfrm>
                <a:off x="10855912" y="3438666"/>
                <a:ext cx="55239" cy="183670"/>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0" name="Freeform 171"/>
              <p:cNvSpPr/>
              <p:nvPr>
                <p:custDataLst>
                  <p:tags r:id="rId28"/>
                </p:custDataLst>
              </p:nvPr>
            </p:nvSpPr>
            <p:spPr bwMode="auto">
              <a:xfrm>
                <a:off x="10913913" y="3438666"/>
                <a:ext cx="55239" cy="183670"/>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1" name="Oval 172"/>
              <p:cNvSpPr>
                <a:spLocks noChangeArrowheads="1"/>
              </p:cNvSpPr>
              <p:nvPr>
                <p:custDataLst>
                  <p:tags r:id="rId29"/>
                </p:custDataLst>
              </p:nvPr>
            </p:nvSpPr>
            <p:spPr bwMode="auto">
              <a:xfrm>
                <a:off x="10875246" y="3169376"/>
                <a:ext cx="71811" cy="85621"/>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2" name="Rectangle 173"/>
              <p:cNvSpPr>
                <a:spLocks noChangeArrowheads="1"/>
              </p:cNvSpPr>
              <p:nvPr>
                <p:custDataLst>
                  <p:tags r:id="rId30"/>
                </p:custDataLst>
              </p:nvPr>
            </p:nvSpPr>
            <p:spPr bwMode="auto">
              <a:xfrm>
                <a:off x="10911151" y="3377903"/>
                <a:ext cx="1381" cy="1381"/>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3" name="Freeform 174"/>
              <p:cNvSpPr/>
              <p:nvPr>
                <p:custDataLst>
                  <p:tags r:id="rId31"/>
                </p:custDataLst>
              </p:nvPr>
            </p:nvSpPr>
            <p:spPr bwMode="auto">
              <a:xfrm>
                <a:off x="10828292" y="3266044"/>
                <a:ext cx="167098" cy="186432"/>
              </a:xfrm>
              <a:custGeom>
                <a:avLst/>
                <a:gdLst>
                  <a:gd name="T0" fmla="*/ 56 w 61"/>
                  <a:gd name="T1" fmla="*/ 8 h 68"/>
                  <a:gd name="T2" fmla="*/ 49 w 61"/>
                  <a:gd name="T3" fmla="*/ 1 h 68"/>
                  <a:gd name="T4" fmla="*/ 41 w 61"/>
                  <a:gd name="T5" fmla="*/ 0 h 68"/>
                  <a:gd name="T6" fmla="*/ 41 w 61"/>
                  <a:gd name="T7" fmla="*/ 0 h 68"/>
                  <a:gd name="T8" fmla="*/ 46 w 61"/>
                  <a:gd name="T9" fmla="*/ 5 h 68"/>
                  <a:gd name="T10" fmla="*/ 40 w 61"/>
                  <a:gd name="T11" fmla="*/ 8 h 68"/>
                  <a:gd name="T12" fmla="*/ 43 w 61"/>
                  <a:gd name="T13" fmla="*/ 13 h 68"/>
                  <a:gd name="T14" fmla="*/ 30 w 61"/>
                  <a:gd name="T15" fmla="*/ 41 h 68"/>
                  <a:gd name="T16" fmla="*/ 30 w 61"/>
                  <a:gd name="T17" fmla="*/ 41 h 68"/>
                  <a:gd name="T18" fmla="*/ 30 w 61"/>
                  <a:gd name="T19" fmla="*/ 41 h 68"/>
                  <a:gd name="T20" fmla="*/ 30 w 61"/>
                  <a:gd name="T21" fmla="*/ 41 h 68"/>
                  <a:gd name="T22" fmla="*/ 30 w 61"/>
                  <a:gd name="T23" fmla="*/ 41 h 68"/>
                  <a:gd name="T24" fmla="*/ 17 w 61"/>
                  <a:gd name="T25" fmla="*/ 13 h 68"/>
                  <a:gd name="T26" fmla="*/ 20 w 61"/>
                  <a:gd name="T27" fmla="*/ 8 h 68"/>
                  <a:gd name="T28" fmla="*/ 14 w 61"/>
                  <a:gd name="T29" fmla="*/ 5 h 68"/>
                  <a:gd name="T30" fmla="*/ 19 w 61"/>
                  <a:gd name="T31" fmla="*/ 0 h 68"/>
                  <a:gd name="T32" fmla="*/ 19 w 61"/>
                  <a:gd name="T33" fmla="*/ 0 h 68"/>
                  <a:gd name="T34" fmla="*/ 12 w 61"/>
                  <a:gd name="T35" fmla="*/ 1 h 68"/>
                  <a:gd name="T36" fmla="*/ 12 w 61"/>
                  <a:gd name="T37" fmla="*/ 1 h 68"/>
                  <a:gd name="T38" fmla="*/ 5 w 61"/>
                  <a:gd name="T39" fmla="*/ 8 h 68"/>
                  <a:gd name="T40" fmla="*/ 0 w 61"/>
                  <a:gd name="T41" fmla="*/ 68 h 68"/>
                  <a:gd name="T42" fmla="*/ 8 w 61"/>
                  <a:gd name="T43" fmla="*/ 68 h 68"/>
                  <a:gd name="T44" fmla="*/ 8 w 61"/>
                  <a:gd name="T45" fmla="*/ 68 h 68"/>
                  <a:gd name="T46" fmla="*/ 9 w 61"/>
                  <a:gd name="T47" fmla="*/ 68 h 68"/>
                  <a:gd name="T48" fmla="*/ 18 w 61"/>
                  <a:gd name="T49" fmla="*/ 68 h 68"/>
                  <a:gd name="T50" fmla="*/ 18 w 61"/>
                  <a:gd name="T51" fmla="*/ 68 h 68"/>
                  <a:gd name="T52" fmla="*/ 43 w 61"/>
                  <a:gd name="T53" fmla="*/ 68 h 68"/>
                  <a:gd name="T54" fmla="*/ 43 w 61"/>
                  <a:gd name="T55" fmla="*/ 68 h 68"/>
                  <a:gd name="T56" fmla="*/ 52 w 61"/>
                  <a:gd name="T57" fmla="*/ 68 h 68"/>
                  <a:gd name="T58" fmla="*/ 52 w 61"/>
                  <a:gd name="T59" fmla="*/ 68 h 68"/>
                  <a:gd name="T60" fmla="*/ 52 w 61"/>
                  <a:gd name="T61" fmla="*/ 68 h 68"/>
                  <a:gd name="T62" fmla="*/ 61 w 61"/>
                  <a:gd name="T63" fmla="*/ 68 h 68"/>
                  <a:gd name="T64" fmla="*/ 56 w 61"/>
                  <a:gd name="T65"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8">
                    <a:moveTo>
                      <a:pt x="56" y="8"/>
                    </a:moveTo>
                    <a:cubicBezTo>
                      <a:pt x="56" y="4"/>
                      <a:pt x="53" y="1"/>
                      <a:pt x="49" y="1"/>
                    </a:cubicBezTo>
                    <a:cubicBezTo>
                      <a:pt x="48" y="1"/>
                      <a:pt x="43" y="0"/>
                      <a:pt x="41" y="0"/>
                    </a:cubicBezTo>
                    <a:cubicBezTo>
                      <a:pt x="41" y="0"/>
                      <a:pt x="41" y="0"/>
                      <a:pt x="41" y="0"/>
                    </a:cubicBezTo>
                    <a:cubicBezTo>
                      <a:pt x="46" y="5"/>
                      <a:pt x="46" y="5"/>
                      <a:pt x="46" y="5"/>
                    </a:cubicBezTo>
                    <a:cubicBezTo>
                      <a:pt x="40" y="8"/>
                      <a:pt x="40" y="8"/>
                      <a:pt x="40" y="8"/>
                    </a:cubicBezTo>
                    <a:cubicBezTo>
                      <a:pt x="43" y="13"/>
                      <a:pt x="43" y="13"/>
                      <a:pt x="43" y="13"/>
                    </a:cubicBezTo>
                    <a:cubicBezTo>
                      <a:pt x="30" y="41"/>
                      <a:pt x="30" y="41"/>
                      <a:pt x="30" y="41"/>
                    </a:cubicBezTo>
                    <a:cubicBezTo>
                      <a:pt x="30" y="41"/>
                      <a:pt x="30" y="41"/>
                      <a:pt x="30" y="41"/>
                    </a:cubicBezTo>
                    <a:cubicBezTo>
                      <a:pt x="30" y="41"/>
                      <a:pt x="30" y="41"/>
                      <a:pt x="30" y="41"/>
                    </a:cubicBezTo>
                    <a:cubicBezTo>
                      <a:pt x="30" y="41"/>
                      <a:pt x="30" y="41"/>
                      <a:pt x="30" y="41"/>
                    </a:cubicBezTo>
                    <a:cubicBezTo>
                      <a:pt x="30" y="41"/>
                      <a:pt x="30" y="41"/>
                      <a:pt x="30" y="41"/>
                    </a:cubicBezTo>
                    <a:cubicBezTo>
                      <a:pt x="17" y="13"/>
                      <a:pt x="17" y="13"/>
                      <a:pt x="17" y="13"/>
                    </a:cubicBezTo>
                    <a:cubicBezTo>
                      <a:pt x="20" y="8"/>
                      <a:pt x="20" y="8"/>
                      <a:pt x="20" y="8"/>
                    </a:cubicBezTo>
                    <a:cubicBezTo>
                      <a:pt x="14" y="5"/>
                      <a:pt x="14" y="5"/>
                      <a:pt x="14" y="5"/>
                    </a:cubicBezTo>
                    <a:cubicBezTo>
                      <a:pt x="19" y="0"/>
                      <a:pt x="19" y="0"/>
                      <a:pt x="19" y="0"/>
                    </a:cubicBezTo>
                    <a:cubicBezTo>
                      <a:pt x="19" y="0"/>
                      <a:pt x="19" y="0"/>
                      <a:pt x="19" y="0"/>
                    </a:cubicBezTo>
                    <a:cubicBezTo>
                      <a:pt x="17" y="0"/>
                      <a:pt x="13" y="0"/>
                      <a:pt x="12" y="1"/>
                    </a:cubicBezTo>
                    <a:cubicBezTo>
                      <a:pt x="12" y="1"/>
                      <a:pt x="12" y="1"/>
                      <a:pt x="12" y="1"/>
                    </a:cubicBezTo>
                    <a:cubicBezTo>
                      <a:pt x="8" y="1"/>
                      <a:pt x="5" y="4"/>
                      <a:pt x="5" y="8"/>
                    </a:cubicBezTo>
                    <a:cubicBezTo>
                      <a:pt x="0" y="68"/>
                      <a:pt x="0" y="68"/>
                      <a:pt x="0" y="68"/>
                    </a:cubicBezTo>
                    <a:cubicBezTo>
                      <a:pt x="3" y="68"/>
                      <a:pt x="5" y="68"/>
                      <a:pt x="8" y="68"/>
                    </a:cubicBezTo>
                    <a:cubicBezTo>
                      <a:pt x="8" y="68"/>
                      <a:pt x="8" y="68"/>
                      <a:pt x="8" y="68"/>
                    </a:cubicBezTo>
                    <a:cubicBezTo>
                      <a:pt x="8" y="68"/>
                      <a:pt x="9" y="68"/>
                      <a:pt x="9" y="68"/>
                    </a:cubicBezTo>
                    <a:cubicBezTo>
                      <a:pt x="12" y="68"/>
                      <a:pt x="15" y="68"/>
                      <a:pt x="18" y="68"/>
                    </a:cubicBezTo>
                    <a:cubicBezTo>
                      <a:pt x="18" y="68"/>
                      <a:pt x="18" y="68"/>
                      <a:pt x="18" y="68"/>
                    </a:cubicBezTo>
                    <a:cubicBezTo>
                      <a:pt x="26" y="68"/>
                      <a:pt x="35" y="68"/>
                      <a:pt x="43" y="68"/>
                    </a:cubicBezTo>
                    <a:cubicBezTo>
                      <a:pt x="43" y="68"/>
                      <a:pt x="43" y="68"/>
                      <a:pt x="43" y="68"/>
                    </a:cubicBezTo>
                    <a:cubicBezTo>
                      <a:pt x="46" y="68"/>
                      <a:pt x="49" y="68"/>
                      <a:pt x="52" y="68"/>
                    </a:cubicBezTo>
                    <a:cubicBezTo>
                      <a:pt x="52" y="68"/>
                      <a:pt x="52" y="68"/>
                      <a:pt x="52" y="68"/>
                    </a:cubicBezTo>
                    <a:cubicBezTo>
                      <a:pt x="52" y="68"/>
                      <a:pt x="52" y="68"/>
                      <a:pt x="52" y="68"/>
                    </a:cubicBezTo>
                    <a:cubicBezTo>
                      <a:pt x="55" y="68"/>
                      <a:pt x="58" y="68"/>
                      <a:pt x="61" y="68"/>
                    </a:cubicBezTo>
                    <a:lnTo>
                      <a:pt x="56" y="8"/>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4" name="Freeform 175"/>
              <p:cNvSpPr/>
              <p:nvPr>
                <p:custDataLst>
                  <p:tags r:id="rId32"/>
                </p:custDataLst>
              </p:nvPr>
            </p:nvSpPr>
            <p:spPr bwMode="auto">
              <a:xfrm>
                <a:off x="10900103" y="3263282"/>
                <a:ext cx="22096" cy="27620"/>
              </a:xfrm>
              <a:custGeom>
                <a:avLst/>
                <a:gdLst>
                  <a:gd name="T0" fmla="*/ 14 w 16"/>
                  <a:gd name="T1" fmla="*/ 0 h 20"/>
                  <a:gd name="T2" fmla="*/ 16 w 16"/>
                  <a:gd name="T3" fmla="*/ 12 h 20"/>
                  <a:gd name="T4" fmla="*/ 8 w 16"/>
                  <a:gd name="T5" fmla="*/ 20 h 20"/>
                  <a:gd name="T6" fmla="*/ 0 w 16"/>
                  <a:gd name="T7" fmla="*/ 12 h 20"/>
                  <a:gd name="T8" fmla="*/ 4 w 16"/>
                  <a:gd name="T9" fmla="*/ 0 h 20"/>
                  <a:gd name="T10" fmla="*/ 14 w 16"/>
                  <a:gd name="T11" fmla="*/ 0 h 20"/>
                </a:gdLst>
                <a:ahLst/>
                <a:cxnLst>
                  <a:cxn ang="0">
                    <a:pos x="T0" y="T1"/>
                  </a:cxn>
                  <a:cxn ang="0">
                    <a:pos x="T2" y="T3"/>
                  </a:cxn>
                  <a:cxn ang="0">
                    <a:pos x="T4" y="T5"/>
                  </a:cxn>
                  <a:cxn ang="0">
                    <a:pos x="T6" y="T7"/>
                  </a:cxn>
                  <a:cxn ang="0">
                    <a:pos x="T8" y="T9"/>
                  </a:cxn>
                  <a:cxn ang="0">
                    <a:pos x="T10" y="T11"/>
                  </a:cxn>
                </a:cxnLst>
                <a:rect l="0" t="0" r="r" b="b"/>
                <a:pathLst>
                  <a:path w="16" h="20">
                    <a:moveTo>
                      <a:pt x="14" y="0"/>
                    </a:moveTo>
                    <a:lnTo>
                      <a:pt x="16" y="12"/>
                    </a:lnTo>
                    <a:lnTo>
                      <a:pt x="8" y="20"/>
                    </a:lnTo>
                    <a:lnTo>
                      <a:pt x="0" y="12"/>
                    </a:lnTo>
                    <a:lnTo>
                      <a:pt x="4" y="0"/>
                    </a:lnTo>
                    <a:lnTo>
                      <a:pt x="14"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5" name="Freeform 176"/>
              <p:cNvSpPr/>
              <p:nvPr>
                <p:custDataLst>
                  <p:tags r:id="rId33"/>
                </p:custDataLst>
              </p:nvPr>
            </p:nvSpPr>
            <p:spPr bwMode="auto">
              <a:xfrm>
                <a:off x="10897341" y="3282616"/>
                <a:ext cx="27620" cy="106335"/>
              </a:xfrm>
              <a:custGeom>
                <a:avLst/>
                <a:gdLst>
                  <a:gd name="T0" fmla="*/ 16 w 20"/>
                  <a:gd name="T1" fmla="*/ 0 h 77"/>
                  <a:gd name="T2" fmla="*/ 20 w 20"/>
                  <a:gd name="T3" fmla="*/ 69 h 77"/>
                  <a:gd name="T4" fmla="*/ 10 w 20"/>
                  <a:gd name="T5" fmla="*/ 77 h 77"/>
                  <a:gd name="T6" fmla="*/ 0 w 20"/>
                  <a:gd name="T7" fmla="*/ 69 h 77"/>
                  <a:gd name="T8" fmla="*/ 4 w 20"/>
                  <a:gd name="T9" fmla="*/ 0 h 77"/>
                  <a:gd name="T10" fmla="*/ 16 w 20"/>
                  <a:gd name="T11" fmla="*/ 0 h 77"/>
                </a:gdLst>
                <a:ahLst/>
                <a:cxnLst>
                  <a:cxn ang="0">
                    <a:pos x="T0" y="T1"/>
                  </a:cxn>
                  <a:cxn ang="0">
                    <a:pos x="T2" y="T3"/>
                  </a:cxn>
                  <a:cxn ang="0">
                    <a:pos x="T4" y="T5"/>
                  </a:cxn>
                  <a:cxn ang="0">
                    <a:pos x="T6" y="T7"/>
                  </a:cxn>
                  <a:cxn ang="0">
                    <a:pos x="T8" y="T9"/>
                  </a:cxn>
                  <a:cxn ang="0">
                    <a:pos x="T10" y="T11"/>
                  </a:cxn>
                </a:cxnLst>
                <a:rect l="0" t="0" r="r" b="b"/>
                <a:pathLst>
                  <a:path w="20" h="77">
                    <a:moveTo>
                      <a:pt x="16" y="0"/>
                    </a:moveTo>
                    <a:lnTo>
                      <a:pt x="20" y="69"/>
                    </a:lnTo>
                    <a:lnTo>
                      <a:pt x="10" y="77"/>
                    </a:lnTo>
                    <a:lnTo>
                      <a:pt x="0" y="69"/>
                    </a:lnTo>
                    <a:lnTo>
                      <a:pt x="4" y="0"/>
                    </a:lnTo>
                    <a:lnTo>
                      <a:pt x="16"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6" name="Freeform 177"/>
              <p:cNvSpPr/>
              <p:nvPr>
                <p:custDataLst>
                  <p:tags r:id="rId34"/>
                </p:custDataLst>
              </p:nvPr>
            </p:nvSpPr>
            <p:spPr bwMode="auto">
              <a:xfrm>
                <a:off x="10724719" y="3419333"/>
                <a:ext cx="35905" cy="114621"/>
              </a:xfrm>
              <a:custGeom>
                <a:avLst/>
                <a:gdLst>
                  <a:gd name="T0" fmla="*/ 0 w 13"/>
                  <a:gd name="T1" fmla="*/ 0 h 42"/>
                  <a:gd name="T2" fmla="*/ 1 w 13"/>
                  <a:gd name="T3" fmla="*/ 42 h 42"/>
                  <a:gd name="T4" fmla="*/ 12 w 13"/>
                  <a:gd name="T5" fmla="*/ 42 h 42"/>
                  <a:gd name="T6" fmla="*/ 12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1" y="42"/>
                      <a:pt x="1" y="42"/>
                      <a:pt x="1" y="42"/>
                    </a:cubicBezTo>
                    <a:cubicBezTo>
                      <a:pt x="12" y="42"/>
                      <a:pt x="12" y="42"/>
                      <a:pt x="12" y="42"/>
                    </a:cubicBezTo>
                    <a:cubicBezTo>
                      <a:pt x="13" y="28"/>
                      <a:pt x="12" y="0"/>
                      <a:pt x="12" y="0"/>
                    </a:cubicBezTo>
                    <a:cubicBezTo>
                      <a:pt x="12" y="0"/>
                      <a:pt x="5"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7" name="Freeform 178"/>
              <p:cNvSpPr/>
              <p:nvPr>
                <p:custDataLst>
                  <p:tags r:id="rId35"/>
                </p:custDataLst>
              </p:nvPr>
            </p:nvSpPr>
            <p:spPr bwMode="auto">
              <a:xfrm>
                <a:off x="10686052" y="3419333"/>
                <a:ext cx="35905" cy="114621"/>
              </a:xfrm>
              <a:custGeom>
                <a:avLst/>
                <a:gdLst>
                  <a:gd name="T0" fmla="*/ 0 w 13"/>
                  <a:gd name="T1" fmla="*/ 0 h 42"/>
                  <a:gd name="T2" fmla="*/ 2 w 13"/>
                  <a:gd name="T3" fmla="*/ 42 h 42"/>
                  <a:gd name="T4" fmla="*/ 13 w 13"/>
                  <a:gd name="T5" fmla="*/ 42 h 42"/>
                  <a:gd name="T6" fmla="*/ 13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2" y="42"/>
                      <a:pt x="2" y="42"/>
                      <a:pt x="2" y="42"/>
                    </a:cubicBezTo>
                    <a:cubicBezTo>
                      <a:pt x="13" y="42"/>
                      <a:pt x="13" y="42"/>
                      <a:pt x="13" y="42"/>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8" name="Oval 179"/>
              <p:cNvSpPr>
                <a:spLocks noChangeArrowheads="1"/>
              </p:cNvSpPr>
              <p:nvPr>
                <p:custDataLst>
                  <p:tags r:id="rId36"/>
                </p:custDataLst>
              </p:nvPr>
            </p:nvSpPr>
            <p:spPr bwMode="auto">
              <a:xfrm>
                <a:off x="10699862" y="3249472"/>
                <a:ext cx="46953" cy="55239"/>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9" name="Rectangle 180"/>
              <p:cNvSpPr>
                <a:spLocks noChangeArrowheads="1"/>
              </p:cNvSpPr>
              <p:nvPr>
                <p:custDataLst>
                  <p:tags r:id="rId37"/>
                </p:custDataLst>
              </p:nvPr>
            </p:nvSpPr>
            <p:spPr bwMode="auto">
              <a:xfrm>
                <a:off x="10721957" y="3380665"/>
                <a:ext cx="2762" cy="1381"/>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0" name="Freeform 181"/>
              <p:cNvSpPr>
                <a:spLocks noEditPoints="1"/>
              </p:cNvSpPr>
              <p:nvPr>
                <p:custDataLst>
                  <p:tags r:id="rId38"/>
                </p:custDataLst>
              </p:nvPr>
            </p:nvSpPr>
            <p:spPr bwMode="auto">
              <a:xfrm>
                <a:off x="10661194" y="3310235"/>
                <a:ext cx="142241" cy="125669"/>
              </a:xfrm>
              <a:custGeom>
                <a:avLst/>
                <a:gdLst>
                  <a:gd name="T0" fmla="*/ 51 w 52"/>
                  <a:gd name="T1" fmla="*/ 17 h 46"/>
                  <a:gd name="T2" fmla="*/ 51 w 52"/>
                  <a:gd name="T3" fmla="*/ 17 h 46"/>
                  <a:gd name="T4" fmla="*/ 51 w 52"/>
                  <a:gd name="T5" fmla="*/ 17 h 46"/>
                  <a:gd name="T6" fmla="*/ 37 w 52"/>
                  <a:gd name="T7" fmla="*/ 2 h 46"/>
                  <a:gd name="T8" fmla="*/ 34 w 52"/>
                  <a:gd name="T9" fmla="*/ 0 h 46"/>
                  <a:gd name="T10" fmla="*/ 29 w 52"/>
                  <a:gd name="T11" fmla="*/ 0 h 46"/>
                  <a:gd name="T12" fmla="*/ 29 w 52"/>
                  <a:gd name="T13" fmla="*/ 0 h 46"/>
                  <a:gd name="T14" fmla="*/ 33 w 52"/>
                  <a:gd name="T15" fmla="*/ 3 h 46"/>
                  <a:gd name="T16" fmla="*/ 29 w 52"/>
                  <a:gd name="T17" fmla="*/ 5 h 46"/>
                  <a:gd name="T18" fmla="*/ 31 w 52"/>
                  <a:gd name="T19" fmla="*/ 9 h 46"/>
                  <a:gd name="T20" fmla="*/ 23 w 52"/>
                  <a:gd name="T21" fmla="*/ 26 h 46"/>
                  <a:gd name="T22" fmla="*/ 23 w 52"/>
                  <a:gd name="T23" fmla="*/ 26 h 46"/>
                  <a:gd name="T24" fmla="*/ 22 w 52"/>
                  <a:gd name="T25" fmla="*/ 26 h 46"/>
                  <a:gd name="T26" fmla="*/ 22 w 52"/>
                  <a:gd name="T27" fmla="*/ 26 h 46"/>
                  <a:gd name="T28" fmla="*/ 22 w 52"/>
                  <a:gd name="T29" fmla="*/ 26 h 46"/>
                  <a:gd name="T30" fmla="*/ 14 w 52"/>
                  <a:gd name="T31" fmla="*/ 9 h 46"/>
                  <a:gd name="T32" fmla="*/ 16 w 52"/>
                  <a:gd name="T33" fmla="*/ 5 h 46"/>
                  <a:gd name="T34" fmla="*/ 12 w 52"/>
                  <a:gd name="T35" fmla="*/ 3 h 46"/>
                  <a:gd name="T36" fmla="*/ 16 w 52"/>
                  <a:gd name="T37" fmla="*/ 0 h 46"/>
                  <a:gd name="T38" fmla="*/ 16 w 52"/>
                  <a:gd name="T39" fmla="*/ 0 h 46"/>
                  <a:gd name="T40" fmla="*/ 11 w 52"/>
                  <a:gd name="T41" fmla="*/ 0 h 46"/>
                  <a:gd name="T42" fmla="*/ 7 w 52"/>
                  <a:gd name="T43" fmla="*/ 4 h 46"/>
                  <a:gd name="T44" fmla="*/ 0 w 52"/>
                  <a:gd name="T45" fmla="*/ 23 h 46"/>
                  <a:gd name="T46" fmla="*/ 8 w 52"/>
                  <a:gd name="T47" fmla="*/ 46 h 46"/>
                  <a:gd name="T48" fmla="*/ 13 w 52"/>
                  <a:gd name="T49" fmla="*/ 44 h 46"/>
                  <a:gd name="T50" fmla="*/ 37 w 52"/>
                  <a:gd name="T51" fmla="*/ 44 h 46"/>
                  <a:gd name="T52" fmla="*/ 37 w 52"/>
                  <a:gd name="T53" fmla="*/ 43 h 46"/>
                  <a:gd name="T54" fmla="*/ 36 w 52"/>
                  <a:gd name="T55" fmla="*/ 38 h 46"/>
                  <a:gd name="T56" fmla="*/ 43 w 52"/>
                  <a:gd name="T57" fmla="*/ 41 h 46"/>
                  <a:gd name="T58" fmla="*/ 47 w 52"/>
                  <a:gd name="T59" fmla="*/ 32 h 46"/>
                  <a:gd name="T60" fmla="*/ 49 w 52"/>
                  <a:gd name="T61" fmla="*/ 27 h 46"/>
                  <a:gd name="T62" fmla="*/ 51 w 52"/>
                  <a:gd name="T63" fmla="*/ 25 h 46"/>
                  <a:gd name="T64" fmla="*/ 51 w 52"/>
                  <a:gd name="T65" fmla="*/ 24 h 46"/>
                  <a:gd name="T66" fmla="*/ 51 w 52"/>
                  <a:gd name="T67" fmla="*/ 23 h 46"/>
                  <a:gd name="T68" fmla="*/ 52 w 52"/>
                  <a:gd name="T69" fmla="*/ 23 h 46"/>
                  <a:gd name="T70" fmla="*/ 52 w 52"/>
                  <a:gd name="T71" fmla="*/ 23 h 46"/>
                  <a:gd name="T72" fmla="*/ 52 w 52"/>
                  <a:gd name="T73" fmla="*/ 23 h 46"/>
                  <a:gd name="T74" fmla="*/ 52 w 52"/>
                  <a:gd name="T75" fmla="*/ 23 h 46"/>
                  <a:gd name="T76" fmla="*/ 51 w 52"/>
                  <a:gd name="T77" fmla="*/ 17 h 46"/>
                  <a:gd name="T78" fmla="*/ 40 w 52"/>
                  <a:gd name="T79" fmla="*/ 22 h 46"/>
                  <a:gd name="T80" fmla="*/ 38 w 52"/>
                  <a:gd name="T81" fmla="*/ 27 h 46"/>
                  <a:gd name="T82" fmla="*/ 36 w 52"/>
                  <a:gd name="T83" fmla="*/ 29 h 46"/>
                  <a:gd name="T84" fmla="*/ 36 w 52"/>
                  <a:gd name="T85" fmla="*/ 15 h 46"/>
                  <a:gd name="T86" fmla="*/ 41 w 52"/>
                  <a:gd name="T87" fmla="*/ 21 h 46"/>
                  <a:gd name="T88" fmla="*/ 40 w 52"/>
                  <a:gd name="T89"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46">
                    <a:moveTo>
                      <a:pt x="51" y="17"/>
                    </a:moveTo>
                    <a:cubicBezTo>
                      <a:pt x="51" y="17"/>
                      <a:pt x="51" y="17"/>
                      <a:pt x="51" y="17"/>
                    </a:cubicBezTo>
                    <a:cubicBezTo>
                      <a:pt x="51" y="17"/>
                      <a:pt x="51" y="17"/>
                      <a:pt x="51" y="17"/>
                    </a:cubicBezTo>
                    <a:cubicBezTo>
                      <a:pt x="37" y="2"/>
                      <a:pt x="37" y="2"/>
                      <a:pt x="37" y="2"/>
                    </a:cubicBezTo>
                    <a:cubicBezTo>
                      <a:pt x="36" y="1"/>
                      <a:pt x="35" y="1"/>
                      <a:pt x="34" y="0"/>
                    </a:cubicBezTo>
                    <a:cubicBezTo>
                      <a:pt x="34" y="0"/>
                      <a:pt x="31" y="0"/>
                      <a:pt x="29" y="0"/>
                    </a:cubicBezTo>
                    <a:cubicBezTo>
                      <a:pt x="29" y="0"/>
                      <a:pt x="29" y="0"/>
                      <a:pt x="29" y="0"/>
                    </a:cubicBezTo>
                    <a:cubicBezTo>
                      <a:pt x="33" y="3"/>
                      <a:pt x="33" y="3"/>
                      <a:pt x="33" y="3"/>
                    </a:cubicBezTo>
                    <a:cubicBezTo>
                      <a:pt x="29" y="5"/>
                      <a:pt x="29" y="5"/>
                      <a:pt x="29" y="5"/>
                    </a:cubicBezTo>
                    <a:cubicBezTo>
                      <a:pt x="31" y="9"/>
                      <a:pt x="31" y="9"/>
                      <a:pt x="31" y="9"/>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6" y="0"/>
                      <a:pt x="16" y="0"/>
                      <a:pt x="16" y="0"/>
                    </a:cubicBezTo>
                    <a:cubicBezTo>
                      <a:pt x="16" y="0"/>
                      <a:pt x="16" y="0"/>
                      <a:pt x="16" y="0"/>
                    </a:cubicBezTo>
                    <a:cubicBezTo>
                      <a:pt x="14" y="0"/>
                      <a:pt x="12" y="0"/>
                      <a:pt x="11" y="0"/>
                    </a:cubicBezTo>
                    <a:cubicBezTo>
                      <a:pt x="10" y="1"/>
                      <a:pt x="8" y="2"/>
                      <a:pt x="7" y="4"/>
                    </a:cubicBezTo>
                    <a:cubicBezTo>
                      <a:pt x="0" y="23"/>
                      <a:pt x="0" y="23"/>
                      <a:pt x="0" y="23"/>
                    </a:cubicBezTo>
                    <a:cubicBezTo>
                      <a:pt x="2" y="37"/>
                      <a:pt x="5" y="38"/>
                      <a:pt x="8" y="46"/>
                    </a:cubicBezTo>
                    <a:cubicBezTo>
                      <a:pt x="9" y="45"/>
                      <a:pt x="11" y="44"/>
                      <a:pt x="13" y="44"/>
                    </a:cubicBezTo>
                    <a:cubicBezTo>
                      <a:pt x="21" y="44"/>
                      <a:pt x="29" y="44"/>
                      <a:pt x="37" y="44"/>
                    </a:cubicBezTo>
                    <a:cubicBezTo>
                      <a:pt x="37" y="43"/>
                      <a:pt x="37" y="43"/>
                      <a:pt x="37" y="43"/>
                    </a:cubicBezTo>
                    <a:cubicBezTo>
                      <a:pt x="37" y="41"/>
                      <a:pt x="36" y="39"/>
                      <a:pt x="36" y="38"/>
                    </a:cubicBezTo>
                    <a:cubicBezTo>
                      <a:pt x="38" y="39"/>
                      <a:pt x="41" y="40"/>
                      <a:pt x="43" y="41"/>
                    </a:cubicBezTo>
                    <a:cubicBezTo>
                      <a:pt x="47" y="32"/>
                      <a:pt x="47" y="32"/>
                      <a:pt x="47" y="32"/>
                    </a:cubicBezTo>
                    <a:cubicBezTo>
                      <a:pt x="49" y="27"/>
                      <a:pt x="49" y="27"/>
                      <a:pt x="49" y="27"/>
                    </a:cubicBezTo>
                    <a:cubicBezTo>
                      <a:pt x="51" y="25"/>
                      <a:pt x="51" y="25"/>
                      <a:pt x="51" y="25"/>
                    </a:cubicBezTo>
                    <a:cubicBezTo>
                      <a:pt x="51" y="24"/>
                      <a:pt x="51" y="24"/>
                      <a:pt x="51" y="24"/>
                    </a:cubicBezTo>
                    <a:cubicBezTo>
                      <a:pt x="51" y="23"/>
                      <a:pt x="51" y="23"/>
                      <a:pt x="51" y="23"/>
                    </a:cubicBezTo>
                    <a:cubicBezTo>
                      <a:pt x="52" y="23"/>
                      <a:pt x="52" y="23"/>
                      <a:pt x="52" y="23"/>
                    </a:cubicBezTo>
                    <a:cubicBezTo>
                      <a:pt x="52" y="23"/>
                      <a:pt x="52" y="23"/>
                      <a:pt x="52" y="23"/>
                    </a:cubicBezTo>
                    <a:cubicBezTo>
                      <a:pt x="52" y="23"/>
                      <a:pt x="52" y="23"/>
                      <a:pt x="52" y="23"/>
                    </a:cubicBezTo>
                    <a:cubicBezTo>
                      <a:pt x="52" y="23"/>
                      <a:pt x="52" y="23"/>
                      <a:pt x="52" y="23"/>
                    </a:cubicBezTo>
                    <a:cubicBezTo>
                      <a:pt x="51" y="20"/>
                      <a:pt x="52" y="29"/>
                      <a:pt x="51" y="17"/>
                    </a:cubicBezTo>
                    <a:close/>
                    <a:moveTo>
                      <a:pt x="40" y="22"/>
                    </a:moveTo>
                    <a:cubicBezTo>
                      <a:pt x="38" y="27"/>
                      <a:pt x="38" y="27"/>
                      <a:pt x="38" y="27"/>
                    </a:cubicBezTo>
                    <a:cubicBezTo>
                      <a:pt x="36" y="29"/>
                      <a:pt x="36" y="29"/>
                      <a:pt x="36" y="29"/>
                    </a:cubicBezTo>
                    <a:cubicBezTo>
                      <a:pt x="36" y="24"/>
                      <a:pt x="36" y="20"/>
                      <a:pt x="36" y="15"/>
                    </a:cubicBezTo>
                    <a:cubicBezTo>
                      <a:pt x="41" y="21"/>
                      <a:pt x="41" y="21"/>
                      <a:pt x="41" y="21"/>
                    </a:cubicBezTo>
                    <a:lnTo>
                      <a:pt x="40" y="22"/>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1" name="Freeform 182"/>
              <p:cNvSpPr/>
              <p:nvPr>
                <p:custDataLst>
                  <p:tags r:id="rId39"/>
                </p:custDataLst>
              </p:nvPr>
            </p:nvSpPr>
            <p:spPr bwMode="auto">
              <a:xfrm>
                <a:off x="10716433" y="3307473"/>
                <a:ext cx="13810" cy="16572"/>
              </a:xfrm>
              <a:custGeom>
                <a:avLst/>
                <a:gdLst>
                  <a:gd name="T0" fmla="*/ 2 w 10"/>
                  <a:gd name="T1" fmla="*/ 0 h 12"/>
                  <a:gd name="T2" fmla="*/ 0 w 10"/>
                  <a:gd name="T3" fmla="*/ 8 h 12"/>
                  <a:gd name="T4" fmla="*/ 4 w 10"/>
                  <a:gd name="T5" fmla="*/ 12 h 12"/>
                  <a:gd name="T6" fmla="*/ 10 w 10"/>
                  <a:gd name="T7" fmla="*/ 8 h 12"/>
                  <a:gd name="T8" fmla="*/ 8 w 10"/>
                  <a:gd name="T9" fmla="*/ 0 h 12"/>
                  <a:gd name="T10" fmla="*/ 2 w 10"/>
                  <a:gd name="T11" fmla="*/ 0 h 12"/>
                </a:gdLst>
                <a:ahLst/>
                <a:cxnLst>
                  <a:cxn ang="0">
                    <a:pos x="T0" y="T1"/>
                  </a:cxn>
                  <a:cxn ang="0">
                    <a:pos x="T2" y="T3"/>
                  </a:cxn>
                  <a:cxn ang="0">
                    <a:pos x="T4" y="T5"/>
                  </a:cxn>
                  <a:cxn ang="0">
                    <a:pos x="T6" y="T7"/>
                  </a:cxn>
                  <a:cxn ang="0">
                    <a:pos x="T8" y="T9"/>
                  </a:cxn>
                  <a:cxn ang="0">
                    <a:pos x="T10" y="T11"/>
                  </a:cxn>
                </a:cxnLst>
                <a:rect l="0" t="0" r="r" b="b"/>
                <a:pathLst>
                  <a:path w="10" h="12">
                    <a:moveTo>
                      <a:pt x="2" y="0"/>
                    </a:moveTo>
                    <a:lnTo>
                      <a:pt x="0" y="8"/>
                    </a:lnTo>
                    <a:lnTo>
                      <a:pt x="4" y="12"/>
                    </a:lnTo>
                    <a:lnTo>
                      <a:pt x="10" y="8"/>
                    </a:lnTo>
                    <a:lnTo>
                      <a:pt x="8" y="0"/>
                    </a:lnTo>
                    <a:lnTo>
                      <a:pt x="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2" name="Freeform 183"/>
              <p:cNvSpPr/>
              <p:nvPr>
                <p:custDataLst>
                  <p:tags r:id="rId40"/>
                </p:custDataLst>
              </p:nvPr>
            </p:nvSpPr>
            <p:spPr bwMode="auto">
              <a:xfrm>
                <a:off x="10713671" y="3318521"/>
                <a:ext cx="19334" cy="67668"/>
              </a:xfrm>
              <a:custGeom>
                <a:avLst/>
                <a:gdLst>
                  <a:gd name="T0" fmla="*/ 4 w 14"/>
                  <a:gd name="T1" fmla="*/ 0 h 49"/>
                  <a:gd name="T2" fmla="*/ 0 w 14"/>
                  <a:gd name="T3" fmla="*/ 45 h 49"/>
                  <a:gd name="T4" fmla="*/ 6 w 14"/>
                  <a:gd name="T5" fmla="*/ 49 h 49"/>
                  <a:gd name="T6" fmla="*/ 14 w 14"/>
                  <a:gd name="T7" fmla="*/ 45 h 49"/>
                  <a:gd name="T8" fmla="*/ 10 w 14"/>
                  <a:gd name="T9" fmla="*/ 0 h 49"/>
                  <a:gd name="T10" fmla="*/ 4 w 14"/>
                  <a:gd name="T11" fmla="*/ 0 h 49"/>
                </a:gdLst>
                <a:ahLst/>
                <a:cxnLst>
                  <a:cxn ang="0">
                    <a:pos x="T0" y="T1"/>
                  </a:cxn>
                  <a:cxn ang="0">
                    <a:pos x="T2" y="T3"/>
                  </a:cxn>
                  <a:cxn ang="0">
                    <a:pos x="T4" y="T5"/>
                  </a:cxn>
                  <a:cxn ang="0">
                    <a:pos x="T6" y="T7"/>
                  </a:cxn>
                  <a:cxn ang="0">
                    <a:pos x="T8" y="T9"/>
                  </a:cxn>
                  <a:cxn ang="0">
                    <a:pos x="T10" y="T11"/>
                  </a:cxn>
                </a:cxnLst>
                <a:rect l="0" t="0" r="r" b="b"/>
                <a:pathLst>
                  <a:path w="14" h="49">
                    <a:moveTo>
                      <a:pt x="4" y="0"/>
                    </a:moveTo>
                    <a:lnTo>
                      <a:pt x="0" y="45"/>
                    </a:lnTo>
                    <a:lnTo>
                      <a:pt x="6" y="49"/>
                    </a:lnTo>
                    <a:lnTo>
                      <a:pt x="14" y="45"/>
                    </a:lnTo>
                    <a:lnTo>
                      <a:pt x="10" y="0"/>
                    </a:lnTo>
                    <a:lnTo>
                      <a:pt x="4"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3" name="Freeform 184"/>
              <p:cNvSpPr/>
              <p:nvPr>
                <p:custDataLst>
                  <p:tags r:id="rId41"/>
                </p:custDataLst>
              </p:nvPr>
            </p:nvSpPr>
            <p:spPr bwMode="auto">
              <a:xfrm>
                <a:off x="11100345" y="3422095"/>
                <a:ext cx="33143" cy="117383"/>
              </a:xfrm>
              <a:custGeom>
                <a:avLst/>
                <a:gdLst>
                  <a:gd name="T0" fmla="*/ 0 w 12"/>
                  <a:gd name="T1" fmla="*/ 0 h 43"/>
                  <a:gd name="T2" fmla="*/ 1 w 12"/>
                  <a:gd name="T3" fmla="*/ 43 h 43"/>
                  <a:gd name="T4" fmla="*/ 12 w 12"/>
                  <a:gd name="T5" fmla="*/ 43 h 43"/>
                  <a:gd name="T6" fmla="*/ 12 w 12"/>
                  <a:gd name="T7" fmla="*/ 0 h 43"/>
                  <a:gd name="T8" fmla="*/ 0 w 12"/>
                  <a:gd name="T9" fmla="*/ 0 h 43"/>
                </a:gdLst>
                <a:ahLst/>
                <a:cxnLst>
                  <a:cxn ang="0">
                    <a:pos x="T0" y="T1"/>
                  </a:cxn>
                  <a:cxn ang="0">
                    <a:pos x="T2" y="T3"/>
                  </a:cxn>
                  <a:cxn ang="0">
                    <a:pos x="T4" y="T5"/>
                  </a:cxn>
                  <a:cxn ang="0">
                    <a:pos x="T6" y="T7"/>
                  </a:cxn>
                  <a:cxn ang="0">
                    <a:pos x="T8" y="T9"/>
                  </a:cxn>
                </a:cxnLst>
                <a:rect l="0" t="0" r="r" b="b"/>
                <a:pathLst>
                  <a:path w="12" h="43">
                    <a:moveTo>
                      <a:pt x="0" y="0"/>
                    </a:moveTo>
                    <a:cubicBezTo>
                      <a:pt x="1" y="43"/>
                      <a:pt x="1" y="43"/>
                      <a:pt x="1" y="43"/>
                    </a:cubicBezTo>
                    <a:cubicBezTo>
                      <a:pt x="12" y="43"/>
                      <a:pt x="12" y="43"/>
                      <a:pt x="12" y="43"/>
                    </a:cubicBezTo>
                    <a:cubicBezTo>
                      <a:pt x="12" y="28"/>
                      <a:pt x="12" y="0"/>
                      <a:pt x="12" y="0"/>
                    </a:cubicBezTo>
                    <a:cubicBezTo>
                      <a:pt x="12" y="0"/>
                      <a:pt x="4"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4" name="Freeform 185"/>
              <p:cNvSpPr/>
              <p:nvPr>
                <p:custDataLst>
                  <p:tags r:id="rId42"/>
                </p:custDataLst>
              </p:nvPr>
            </p:nvSpPr>
            <p:spPr bwMode="auto">
              <a:xfrm>
                <a:off x="11061678" y="3422095"/>
                <a:ext cx="35905" cy="117383"/>
              </a:xfrm>
              <a:custGeom>
                <a:avLst/>
                <a:gdLst>
                  <a:gd name="T0" fmla="*/ 0 w 13"/>
                  <a:gd name="T1" fmla="*/ 0 h 43"/>
                  <a:gd name="T2" fmla="*/ 1 w 13"/>
                  <a:gd name="T3" fmla="*/ 43 h 43"/>
                  <a:gd name="T4" fmla="*/ 13 w 13"/>
                  <a:gd name="T5" fmla="*/ 43 h 43"/>
                  <a:gd name="T6" fmla="*/ 13 w 13"/>
                  <a:gd name="T7" fmla="*/ 0 h 43"/>
                  <a:gd name="T8" fmla="*/ 0 w 13"/>
                  <a:gd name="T9" fmla="*/ 0 h 43"/>
                </a:gdLst>
                <a:ahLst/>
                <a:cxnLst>
                  <a:cxn ang="0">
                    <a:pos x="T0" y="T1"/>
                  </a:cxn>
                  <a:cxn ang="0">
                    <a:pos x="T2" y="T3"/>
                  </a:cxn>
                  <a:cxn ang="0">
                    <a:pos x="T4" y="T5"/>
                  </a:cxn>
                  <a:cxn ang="0">
                    <a:pos x="T6" y="T7"/>
                  </a:cxn>
                  <a:cxn ang="0">
                    <a:pos x="T8" y="T9"/>
                  </a:cxn>
                </a:cxnLst>
                <a:rect l="0" t="0" r="r" b="b"/>
                <a:pathLst>
                  <a:path w="13" h="43">
                    <a:moveTo>
                      <a:pt x="0" y="0"/>
                    </a:moveTo>
                    <a:cubicBezTo>
                      <a:pt x="1" y="43"/>
                      <a:pt x="1" y="43"/>
                      <a:pt x="1" y="43"/>
                    </a:cubicBezTo>
                    <a:cubicBezTo>
                      <a:pt x="13" y="43"/>
                      <a:pt x="13" y="43"/>
                      <a:pt x="13" y="43"/>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5" name="Oval 186"/>
              <p:cNvSpPr>
                <a:spLocks noChangeArrowheads="1"/>
              </p:cNvSpPr>
              <p:nvPr>
                <p:custDataLst>
                  <p:tags r:id="rId43"/>
                </p:custDataLst>
              </p:nvPr>
            </p:nvSpPr>
            <p:spPr bwMode="auto">
              <a:xfrm>
                <a:off x="11075488" y="3252234"/>
                <a:ext cx="44191" cy="55239"/>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6" name="Rectangle 187"/>
              <p:cNvSpPr>
                <a:spLocks noChangeArrowheads="1"/>
              </p:cNvSpPr>
              <p:nvPr>
                <p:custDataLst>
                  <p:tags r:id="rId44"/>
                </p:custDataLst>
              </p:nvPr>
            </p:nvSpPr>
            <p:spPr bwMode="auto">
              <a:xfrm>
                <a:off x="11097583" y="3383427"/>
                <a:ext cx="1381" cy="1381"/>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7" name="Freeform 188"/>
              <p:cNvSpPr/>
              <p:nvPr>
                <p:custDataLst>
                  <p:tags r:id="rId45"/>
                </p:custDataLst>
              </p:nvPr>
            </p:nvSpPr>
            <p:spPr bwMode="auto">
              <a:xfrm>
                <a:off x="11036820" y="3312997"/>
                <a:ext cx="118764" cy="125669"/>
              </a:xfrm>
              <a:custGeom>
                <a:avLst/>
                <a:gdLst>
                  <a:gd name="T0" fmla="*/ 42 w 43"/>
                  <a:gd name="T1" fmla="*/ 24 h 46"/>
                  <a:gd name="T2" fmla="*/ 38 w 43"/>
                  <a:gd name="T3" fmla="*/ 5 h 46"/>
                  <a:gd name="T4" fmla="*/ 34 w 43"/>
                  <a:gd name="T5" fmla="*/ 1 h 46"/>
                  <a:gd name="T6" fmla="*/ 29 w 43"/>
                  <a:gd name="T7" fmla="*/ 0 h 46"/>
                  <a:gd name="T8" fmla="*/ 29 w 43"/>
                  <a:gd name="T9" fmla="*/ 0 h 46"/>
                  <a:gd name="T10" fmla="*/ 32 w 43"/>
                  <a:gd name="T11" fmla="*/ 3 h 46"/>
                  <a:gd name="T12" fmla="*/ 28 w 43"/>
                  <a:gd name="T13" fmla="*/ 5 h 46"/>
                  <a:gd name="T14" fmla="*/ 30 w 43"/>
                  <a:gd name="T15" fmla="*/ 9 h 46"/>
                  <a:gd name="T16" fmla="*/ 22 w 43"/>
                  <a:gd name="T17" fmla="*/ 26 h 46"/>
                  <a:gd name="T18" fmla="*/ 22 w 43"/>
                  <a:gd name="T19" fmla="*/ 26 h 46"/>
                  <a:gd name="T20" fmla="*/ 22 w 43"/>
                  <a:gd name="T21" fmla="*/ 26 h 46"/>
                  <a:gd name="T22" fmla="*/ 22 w 43"/>
                  <a:gd name="T23" fmla="*/ 26 h 46"/>
                  <a:gd name="T24" fmla="*/ 22 w 43"/>
                  <a:gd name="T25" fmla="*/ 26 h 46"/>
                  <a:gd name="T26" fmla="*/ 14 w 43"/>
                  <a:gd name="T27" fmla="*/ 9 h 46"/>
                  <a:gd name="T28" fmla="*/ 16 w 43"/>
                  <a:gd name="T29" fmla="*/ 5 h 46"/>
                  <a:gd name="T30" fmla="*/ 12 w 43"/>
                  <a:gd name="T31" fmla="*/ 3 h 46"/>
                  <a:gd name="T32" fmla="*/ 15 w 43"/>
                  <a:gd name="T33" fmla="*/ 0 h 46"/>
                  <a:gd name="T34" fmla="*/ 15 w 43"/>
                  <a:gd name="T35" fmla="*/ 0 h 46"/>
                  <a:gd name="T36" fmla="*/ 11 w 43"/>
                  <a:gd name="T37" fmla="*/ 1 h 46"/>
                  <a:gd name="T38" fmla="*/ 7 w 43"/>
                  <a:gd name="T39" fmla="*/ 4 h 46"/>
                  <a:gd name="T40" fmla="*/ 0 w 43"/>
                  <a:gd name="T41" fmla="*/ 23 h 46"/>
                  <a:gd name="T42" fmla="*/ 7 w 43"/>
                  <a:gd name="T43" fmla="*/ 46 h 46"/>
                  <a:gd name="T44" fmla="*/ 12 w 43"/>
                  <a:gd name="T45" fmla="*/ 44 h 46"/>
                  <a:gd name="T46" fmla="*/ 30 w 43"/>
                  <a:gd name="T47" fmla="*/ 44 h 46"/>
                  <a:gd name="T48" fmla="*/ 30 w 43"/>
                  <a:gd name="T49" fmla="*/ 45 h 46"/>
                  <a:gd name="T50" fmla="*/ 42 w 43"/>
                  <a:gd name="T51" fmla="*/ 45 h 46"/>
                  <a:gd name="T52" fmla="*/ 42 w 43"/>
                  <a:gd name="T5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46">
                    <a:moveTo>
                      <a:pt x="42" y="24"/>
                    </a:moveTo>
                    <a:cubicBezTo>
                      <a:pt x="38" y="5"/>
                      <a:pt x="38" y="5"/>
                      <a:pt x="38" y="5"/>
                    </a:cubicBezTo>
                    <a:cubicBezTo>
                      <a:pt x="37" y="3"/>
                      <a:pt x="36" y="1"/>
                      <a:pt x="34" y="1"/>
                    </a:cubicBezTo>
                    <a:cubicBezTo>
                      <a:pt x="34" y="1"/>
                      <a:pt x="30" y="0"/>
                      <a:pt x="29" y="0"/>
                    </a:cubicBezTo>
                    <a:cubicBezTo>
                      <a:pt x="29" y="0"/>
                      <a:pt x="29" y="0"/>
                      <a:pt x="29" y="0"/>
                    </a:cubicBezTo>
                    <a:cubicBezTo>
                      <a:pt x="32" y="3"/>
                      <a:pt x="32" y="3"/>
                      <a:pt x="32" y="3"/>
                    </a:cubicBezTo>
                    <a:cubicBezTo>
                      <a:pt x="28" y="5"/>
                      <a:pt x="28" y="5"/>
                      <a:pt x="28" y="5"/>
                    </a:cubicBezTo>
                    <a:cubicBezTo>
                      <a:pt x="30" y="9"/>
                      <a:pt x="30" y="9"/>
                      <a:pt x="30" y="9"/>
                    </a:cubicBezTo>
                    <a:cubicBezTo>
                      <a:pt x="22" y="26"/>
                      <a:pt x="22" y="26"/>
                      <a:pt x="22" y="26"/>
                    </a:cubicBezTo>
                    <a:cubicBezTo>
                      <a:pt x="22" y="26"/>
                      <a:pt x="22" y="26"/>
                      <a:pt x="22"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5" y="0"/>
                      <a:pt x="15" y="0"/>
                      <a:pt x="15" y="0"/>
                    </a:cubicBezTo>
                    <a:cubicBezTo>
                      <a:pt x="15" y="0"/>
                      <a:pt x="15" y="0"/>
                      <a:pt x="15" y="0"/>
                    </a:cubicBezTo>
                    <a:cubicBezTo>
                      <a:pt x="14" y="0"/>
                      <a:pt x="11" y="0"/>
                      <a:pt x="11" y="1"/>
                    </a:cubicBezTo>
                    <a:cubicBezTo>
                      <a:pt x="9" y="1"/>
                      <a:pt x="8" y="2"/>
                      <a:pt x="7" y="4"/>
                    </a:cubicBezTo>
                    <a:cubicBezTo>
                      <a:pt x="0" y="23"/>
                      <a:pt x="0" y="23"/>
                      <a:pt x="0" y="23"/>
                    </a:cubicBezTo>
                    <a:cubicBezTo>
                      <a:pt x="1" y="37"/>
                      <a:pt x="5" y="38"/>
                      <a:pt x="7" y="46"/>
                    </a:cubicBezTo>
                    <a:cubicBezTo>
                      <a:pt x="9" y="45"/>
                      <a:pt x="11" y="44"/>
                      <a:pt x="12" y="44"/>
                    </a:cubicBezTo>
                    <a:cubicBezTo>
                      <a:pt x="18" y="44"/>
                      <a:pt x="24" y="44"/>
                      <a:pt x="30" y="44"/>
                    </a:cubicBezTo>
                    <a:cubicBezTo>
                      <a:pt x="30" y="44"/>
                      <a:pt x="30" y="44"/>
                      <a:pt x="30" y="45"/>
                    </a:cubicBezTo>
                    <a:cubicBezTo>
                      <a:pt x="34" y="45"/>
                      <a:pt x="38" y="45"/>
                      <a:pt x="42" y="45"/>
                    </a:cubicBezTo>
                    <a:cubicBezTo>
                      <a:pt x="42" y="38"/>
                      <a:pt x="43" y="33"/>
                      <a:pt x="42" y="24"/>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8" name="Freeform 189"/>
              <p:cNvSpPr/>
              <p:nvPr>
                <p:custDataLst>
                  <p:tags r:id="rId46"/>
                </p:custDataLst>
              </p:nvPr>
            </p:nvSpPr>
            <p:spPr bwMode="auto">
              <a:xfrm>
                <a:off x="11089297" y="3312997"/>
                <a:ext cx="16572" cy="16572"/>
              </a:xfrm>
              <a:custGeom>
                <a:avLst/>
                <a:gdLst>
                  <a:gd name="T0" fmla="*/ 2 w 12"/>
                  <a:gd name="T1" fmla="*/ 0 h 12"/>
                  <a:gd name="T2" fmla="*/ 0 w 12"/>
                  <a:gd name="T3" fmla="*/ 8 h 12"/>
                  <a:gd name="T4" fmla="*/ 6 w 12"/>
                  <a:gd name="T5" fmla="*/ 12 h 12"/>
                  <a:gd name="T6" fmla="*/ 12 w 12"/>
                  <a:gd name="T7" fmla="*/ 8 h 12"/>
                  <a:gd name="T8" fmla="*/ 10 w 12"/>
                  <a:gd name="T9" fmla="*/ 0 h 12"/>
                  <a:gd name="T10" fmla="*/ 2 w 12"/>
                  <a:gd name="T11" fmla="*/ 0 h 12"/>
                </a:gdLst>
                <a:ahLst/>
                <a:cxnLst>
                  <a:cxn ang="0">
                    <a:pos x="T0" y="T1"/>
                  </a:cxn>
                  <a:cxn ang="0">
                    <a:pos x="T2" y="T3"/>
                  </a:cxn>
                  <a:cxn ang="0">
                    <a:pos x="T4" y="T5"/>
                  </a:cxn>
                  <a:cxn ang="0">
                    <a:pos x="T6" y="T7"/>
                  </a:cxn>
                  <a:cxn ang="0">
                    <a:pos x="T8" y="T9"/>
                  </a:cxn>
                  <a:cxn ang="0">
                    <a:pos x="T10" y="T11"/>
                  </a:cxn>
                </a:cxnLst>
                <a:rect l="0" t="0" r="r" b="b"/>
                <a:pathLst>
                  <a:path w="12" h="12">
                    <a:moveTo>
                      <a:pt x="2" y="0"/>
                    </a:moveTo>
                    <a:lnTo>
                      <a:pt x="0" y="8"/>
                    </a:lnTo>
                    <a:lnTo>
                      <a:pt x="6" y="12"/>
                    </a:lnTo>
                    <a:lnTo>
                      <a:pt x="12" y="8"/>
                    </a:lnTo>
                    <a:lnTo>
                      <a:pt x="10" y="0"/>
                    </a:lnTo>
                    <a:lnTo>
                      <a:pt x="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9" name="Freeform 190"/>
              <p:cNvSpPr/>
              <p:nvPr>
                <p:custDataLst>
                  <p:tags r:id="rId47"/>
                </p:custDataLst>
              </p:nvPr>
            </p:nvSpPr>
            <p:spPr bwMode="auto">
              <a:xfrm>
                <a:off x="11089297" y="3324045"/>
                <a:ext cx="16572" cy="67668"/>
              </a:xfrm>
              <a:custGeom>
                <a:avLst/>
                <a:gdLst>
                  <a:gd name="T0" fmla="*/ 2 w 12"/>
                  <a:gd name="T1" fmla="*/ 0 h 49"/>
                  <a:gd name="T2" fmla="*/ 0 w 12"/>
                  <a:gd name="T3" fmla="*/ 43 h 49"/>
                  <a:gd name="T4" fmla="*/ 6 w 12"/>
                  <a:gd name="T5" fmla="*/ 49 h 49"/>
                  <a:gd name="T6" fmla="*/ 12 w 12"/>
                  <a:gd name="T7" fmla="*/ 43 h 49"/>
                  <a:gd name="T8" fmla="*/ 10 w 12"/>
                  <a:gd name="T9" fmla="*/ 0 h 49"/>
                  <a:gd name="T10" fmla="*/ 2 w 12"/>
                  <a:gd name="T11" fmla="*/ 0 h 49"/>
                </a:gdLst>
                <a:ahLst/>
                <a:cxnLst>
                  <a:cxn ang="0">
                    <a:pos x="T0" y="T1"/>
                  </a:cxn>
                  <a:cxn ang="0">
                    <a:pos x="T2" y="T3"/>
                  </a:cxn>
                  <a:cxn ang="0">
                    <a:pos x="T4" y="T5"/>
                  </a:cxn>
                  <a:cxn ang="0">
                    <a:pos x="T6" y="T7"/>
                  </a:cxn>
                  <a:cxn ang="0">
                    <a:pos x="T8" y="T9"/>
                  </a:cxn>
                  <a:cxn ang="0">
                    <a:pos x="T10" y="T11"/>
                  </a:cxn>
                </a:cxnLst>
                <a:rect l="0" t="0" r="r" b="b"/>
                <a:pathLst>
                  <a:path w="12" h="49">
                    <a:moveTo>
                      <a:pt x="2" y="0"/>
                    </a:moveTo>
                    <a:lnTo>
                      <a:pt x="0" y="43"/>
                    </a:lnTo>
                    <a:lnTo>
                      <a:pt x="6" y="49"/>
                    </a:lnTo>
                    <a:lnTo>
                      <a:pt x="12" y="43"/>
                    </a:lnTo>
                    <a:lnTo>
                      <a:pt x="10" y="0"/>
                    </a:lnTo>
                    <a:lnTo>
                      <a:pt x="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sp>
        <p:nvSpPr>
          <p:cNvPr id="131" name="菱形 130"/>
          <p:cNvSpPr/>
          <p:nvPr>
            <p:custDataLst>
              <p:tags r:id="rId48"/>
            </p:custDataLst>
          </p:nvPr>
        </p:nvSpPr>
        <p:spPr>
          <a:xfrm>
            <a:off x="4406265" y="2719705"/>
            <a:ext cx="1143000" cy="1143000"/>
          </a:xfrm>
          <a:prstGeom prst="diamond">
            <a:avLst/>
          </a:prstGeom>
          <a:noFill/>
          <a:ln w="57150">
            <a:solidFill>
              <a:srgbClr val="0066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132" name="组合 131"/>
          <p:cNvGrpSpPr/>
          <p:nvPr/>
        </p:nvGrpSpPr>
        <p:grpSpPr>
          <a:xfrm rot="0">
            <a:off x="4763770" y="3136265"/>
            <a:ext cx="404495" cy="318770"/>
            <a:chOff x="8313532" y="3238425"/>
            <a:chExt cx="581392" cy="458484"/>
          </a:xfrm>
          <a:solidFill>
            <a:srgbClr val="262626"/>
          </a:solidFill>
        </p:grpSpPr>
        <p:sp>
          <p:nvSpPr>
            <p:cNvPr id="133" name="Oval 150"/>
            <p:cNvSpPr>
              <a:spLocks noChangeArrowheads="1"/>
            </p:cNvSpPr>
            <p:nvPr>
              <p:custDataLst>
                <p:tags r:id="rId49"/>
              </p:custDataLst>
            </p:nvPr>
          </p:nvSpPr>
          <p:spPr bwMode="auto">
            <a:xfrm>
              <a:off x="8557965" y="3288140"/>
              <a:ext cx="93906" cy="114621"/>
            </a:xfrm>
            <a:prstGeom prst="ellipse">
              <a:avLst/>
            </a:pr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4" name="Freeform 151"/>
            <p:cNvSpPr/>
            <p:nvPr>
              <p:custDataLst>
                <p:tags r:id="rId50"/>
              </p:custDataLst>
            </p:nvPr>
          </p:nvSpPr>
          <p:spPr bwMode="auto">
            <a:xfrm>
              <a:off x="8505488" y="3411047"/>
              <a:ext cx="197480" cy="120145"/>
            </a:xfrm>
            <a:custGeom>
              <a:avLst/>
              <a:gdLst>
                <a:gd name="T0" fmla="*/ 36 w 72"/>
                <a:gd name="T1" fmla="*/ 44 h 44"/>
                <a:gd name="T2" fmla="*/ 41 w 72"/>
                <a:gd name="T3" fmla="*/ 44 h 44"/>
                <a:gd name="T4" fmla="*/ 72 w 72"/>
                <a:gd name="T5" fmla="*/ 31 h 44"/>
                <a:gd name="T6" fmla="*/ 70 w 72"/>
                <a:gd name="T7" fmla="*/ 12 h 44"/>
                <a:gd name="T8" fmla="*/ 60 w 72"/>
                <a:gd name="T9" fmla="*/ 2 h 44"/>
                <a:gd name="T10" fmla="*/ 50 w 72"/>
                <a:gd name="T11" fmla="*/ 1 h 44"/>
                <a:gd name="T12" fmla="*/ 50 w 72"/>
                <a:gd name="T13" fmla="*/ 1 h 44"/>
                <a:gd name="T14" fmla="*/ 57 w 72"/>
                <a:gd name="T15" fmla="*/ 7 h 44"/>
                <a:gd name="T16" fmla="*/ 49 w 72"/>
                <a:gd name="T17" fmla="*/ 12 h 44"/>
                <a:gd name="T18" fmla="*/ 53 w 72"/>
                <a:gd name="T19" fmla="*/ 19 h 44"/>
                <a:gd name="T20" fmla="*/ 41 w 72"/>
                <a:gd name="T21" fmla="*/ 43 h 44"/>
                <a:gd name="T22" fmla="*/ 40 w 72"/>
                <a:gd name="T23" fmla="*/ 9 h 44"/>
                <a:gd name="T24" fmla="*/ 41 w 72"/>
                <a:gd name="T25" fmla="*/ 7 h 44"/>
                <a:gd name="T26" fmla="*/ 39 w 72"/>
                <a:gd name="T27" fmla="*/ 0 h 44"/>
                <a:gd name="T28" fmla="*/ 32 w 72"/>
                <a:gd name="T29" fmla="*/ 0 h 44"/>
                <a:gd name="T30" fmla="*/ 30 w 72"/>
                <a:gd name="T31" fmla="*/ 7 h 44"/>
                <a:gd name="T32" fmla="*/ 32 w 72"/>
                <a:gd name="T33" fmla="*/ 9 h 44"/>
                <a:gd name="T34" fmla="*/ 30 w 72"/>
                <a:gd name="T35" fmla="*/ 43 h 44"/>
                <a:gd name="T36" fmla="*/ 19 w 72"/>
                <a:gd name="T37" fmla="*/ 19 h 44"/>
                <a:gd name="T38" fmla="*/ 23 w 72"/>
                <a:gd name="T39" fmla="*/ 12 h 44"/>
                <a:gd name="T40" fmla="*/ 14 w 72"/>
                <a:gd name="T41" fmla="*/ 7 h 44"/>
                <a:gd name="T42" fmla="*/ 21 w 72"/>
                <a:gd name="T43" fmla="*/ 1 h 44"/>
                <a:gd name="T44" fmla="*/ 21 w 72"/>
                <a:gd name="T45" fmla="*/ 1 h 44"/>
                <a:gd name="T46" fmla="*/ 12 w 72"/>
                <a:gd name="T47" fmla="*/ 2 h 44"/>
                <a:gd name="T48" fmla="*/ 12 w 72"/>
                <a:gd name="T49" fmla="*/ 2 h 44"/>
                <a:gd name="T50" fmla="*/ 2 w 72"/>
                <a:gd name="T51" fmla="*/ 12 h 44"/>
                <a:gd name="T52" fmla="*/ 0 w 72"/>
                <a:gd name="T53" fmla="*/ 32 h 44"/>
                <a:gd name="T54" fmla="*/ 30 w 72"/>
                <a:gd name="T55" fmla="*/ 44 h 44"/>
                <a:gd name="T56" fmla="*/ 36 w 72"/>
                <a:gd name="T5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44">
                  <a:moveTo>
                    <a:pt x="36" y="44"/>
                  </a:moveTo>
                  <a:cubicBezTo>
                    <a:pt x="38" y="44"/>
                    <a:pt x="40" y="44"/>
                    <a:pt x="41" y="44"/>
                  </a:cubicBezTo>
                  <a:cubicBezTo>
                    <a:pt x="53" y="43"/>
                    <a:pt x="63" y="38"/>
                    <a:pt x="72" y="31"/>
                  </a:cubicBezTo>
                  <a:cubicBezTo>
                    <a:pt x="70" y="12"/>
                    <a:pt x="70" y="12"/>
                    <a:pt x="70" y="12"/>
                  </a:cubicBezTo>
                  <a:cubicBezTo>
                    <a:pt x="70" y="6"/>
                    <a:pt x="67" y="3"/>
                    <a:pt x="60" y="2"/>
                  </a:cubicBezTo>
                  <a:cubicBezTo>
                    <a:pt x="60" y="2"/>
                    <a:pt x="53" y="1"/>
                    <a:pt x="50" y="1"/>
                  </a:cubicBezTo>
                  <a:cubicBezTo>
                    <a:pt x="50" y="1"/>
                    <a:pt x="50" y="1"/>
                    <a:pt x="50" y="1"/>
                  </a:cubicBezTo>
                  <a:cubicBezTo>
                    <a:pt x="57" y="7"/>
                    <a:pt x="57" y="7"/>
                    <a:pt x="57" y="7"/>
                  </a:cubicBezTo>
                  <a:cubicBezTo>
                    <a:pt x="49" y="12"/>
                    <a:pt x="49" y="12"/>
                    <a:pt x="49" y="12"/>
                  </a:cubicBezTo>
                  <a:cubicBezTo>
                    <a:pt x="53" y="19"/>
                    <a:pt x="53" y="19"/>
                    <a:pt x="53" y="19"/>
                  </a:cubicBezTo>
                  <a:cubicBezTo>
                    <a:pt x="41" y="43"/>
                    <a:pt x="41" y="43"/>
                    <a:pt x="41" y="43"/>
                  </a:cubicBezTo>
                  <a:cubicBezTo>
                    <a:pt x="40" y="9"/>
                    <a:pt x="40" y="9"/>
                    <a:pt x="40" y="9"/>
                  </a:cubicBezTo>
                  <a:cubicBezTo>
                    <a:pt x="41" y="7"/>
                    <a:pt x="41" y="7"/>
                    <a:pt x="41" y="7"/>
                  </a:cubicBezTo>
                  <a:cubicBezTo>
                    <a:pt x="39" y="0"/>
                    <a:pt x="39" y="0"/>
                    <a:pt x="39" y="0"/>
                  </a:cubicBezTo>
                  <a:cubicBezTo>
                    <a:pt x="32" y="0"/>
                    <a:pt x="32" y="0"/>
                    <a:pt x="32" y="0"/>
                  </a:cubicBezTo>
                  <a:cubicBezTo>
                    <a:pt x="30" y="7"/>
                    <a:pt x="30" y="7"/>
                    <a:pt x="30" y="7"/>
                  </a:cubicBezTo>
                  <a:cubicBezTo>
                    <a:pt x="32" y="9"/>
                    <a:pt x="32" y="9"/>
                    <a:pt x="32" y="9"/>
                  </a:cubicBezTo>
                  <a:cubicBezTo>
                    <a:pt x="30" y="43"/>
                    <a:pt x="30" y="43"/>
                    <a:pt x="30" y="43"/>
                  </a:cubicBezTo>
                  <a:cubicBezTo>
                    <a:pt x="19" y="19"/>
                    <a:pt x="19" y="19"/>
                    <a:pt x="19" y="19"/>
                  </a:cubicBezTo>
                  <a:cubicBezTo>
                    <a:pt x="23" y="12"/>
                    <a:pt x="23" y="12"/>
                    <a:pt x="23" y="12"/>
                  </a:cubicBezTo>
                  <a:cubicBezTo>
                    <a:pt x="14" y="7"/>
                    <a:pt x="14" y="7"/>
                    <a:pt x="14" y="7"/>
                  </a:cubicBezTo>
                  <a:cubicBezTo>
                    <a:pt x="21" y="1"/>
                    <a:pt x="21" y="1"/>
                    <a:pt x="21" y="1"/>
                  </a:cubicBezTo>
                  <a:cubicBezTo>
                    <a:pt x="21" y="1"/>
                    <a:pt x="21" y="1"/>
                    <a:pt x="21" y="1"/>
                  </a:cubicBezTo>
                  <a:cubicBezTo>
                    <a:pt x="19" y="1"/>
                    <a:pt x="14" y="2"/>
                    <a:pt x="12" y="2"/>
                  </a:cubicBezTo>
                  <a:cubicBezTo>
                    <a:pt x="12" y="2"/>
                    <a:pt x="12" y="2"/>
                    <a:pt x="12" y="2"/>
                  </a:cubicBezTo>
                  <a:cubicBezTo>
                    <a:pt x="7" y="3"/>
                    <a:pt x="2" y="6"/>
                    <a:pt x="2" y="12"/>
                  </a:cubicBezTo>
                  <a:cubicBezTo>
                    <a:pt x="0" y="32"/>
                    <a:pt x="0" y="32"/>
                    <a:pt x="0" y="32"/>
                  </a:cubicBezTo>
                  <a:cubicBezTo>
                    <a:pt x="9" y="38"/>
                    <a:pt x="19" y="43"/>
                    <a:pt x="30" y="44"/>
                  </a:cubicBezTo>
                  <a:cubicBezTo>
                    <a:pt x="32" y="44"/>
                    <a:pt x="34" y="44"/>
                    <a:pt x="36" y="44"/>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5" name="Freeform 152"/>
            <p:cNvSpPr>
              <a:spLocks noEditPoints="1"/>
            </p:cNvSpPr>
            <p:nvPr>
              <p:custDataLst>
                <p:tags r:id="rId51"/>
              </p:custDataLst>
            </p:nvPr>
          </p:nvSpPr>
          <p:spPr bwMode="auto">
            <a:xfrm>
              <a:off x="8313532" y="3361332"/>
              <a:ext cx="138098" cy="91145"/>
            </a:xfrm>
            <a:custGeom>
              <a:avLst/>
              <a:gdLst>
                <a:gd name="T0" fmla="*/ 50 w 50"/>
                <a:gd name="T1" fmla="*/ 12 h 33"/>
                <a:gd name="T2" fmla="*/ 32 w 50"/>
                <a:gd name="T3" fmla="*/ 12 h 33"/>
                <a:gd name="T4" fmla="*/ 17 w 50"/>
                <a:gd name="T5" fmla="*/ 0 h 33"/>
                <a:gd name="T6" fmla="*/ 0 w 50"/>
                <a:gd name="T7" fmla="*/ 16 h 33"/>
                <a:gd name="T8" fmla="*/ 17 w 50"/>
                <a:gd name="T9" fmla="*/ 33 h 33"/>
                <a:gd name="T10" fmla="*/ 32 w 50"/>
                <a:gd name="T11" fmla="*/ 20 h 33"/>
                <a:gd name="T12" fmla="*/ 50 w 50"/>
                <a:gd name="T13" fmla="*/ 20 h 33"/>
                <a:gd name="T14" fmla="*/ 50 w 50"/>
                <a:gd name="T15" fmla="*/ 12 h 33"/>
                <a:gd name="T16" fmla="*/ 17 w 50"/>
                <a:gd name="T17" fmla="*/ 24 h 33"/>
                <a:gd name="T18" fmla="*/ 9 w 50"/>
                <a:gd name="T19" fmla="*/ 16 h 33"/>
                <a:gd name="T20" fmla="*/ 17 w 50"/>
                <a:gd name="T21" fmla="*/ 8 h 33"/>
                <a:gd name="T22" fmla="*/ 24 w 50"/>
                <a:gd name="T23" fmla="*/ 16 h 33"/>
                <a:gd name="T24" fmla="*/ 17 w 50"/>
                <a:gd name="T25"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50" y="12"/>
                  </a:moveTo>
                  <a:cubicBezTo>
                    <a:pt x="32" y="12"/>
                    <a:pt x="32" y="12"/>
                    <a:pt x="32" y="12"/>
                  </a:cubicBezTo>
                  <a:cubicBezTo>
                    <a:pt x="30" y="5"/>
                    <a:pt x="24" y="0"/>
                    <a:pt x="17" y="0"/>
                  </a:cubicBezTo>
                  <a:cubicBezTo>
                    <a:pt x="7" y="0"/>
                    <a:pt x="0" y="7"/>
                    <a:pt x="0" y="16"/>
                  </a:cubicBezTo>
                  <a:cubicBezTo>
                    <a:pt x="0" y="25"/>
                    <a:pt x="7" y="33"/>
                    <a:pt x="17" y="33"/>
                  </a:cubicBezTo>
                  <a:cubicBezTo>
                    <a:pt x="24" y="33"/>
                    <a:pt x="31" y="27"/>
                    <a:pt x="32" y="20"/>
                  </a:cubicBezTo>
                  <a:cubicBezTo>
                    <a:pt x="50" y="20"/>
                    <a:pt x="50" y="20"/>
                    <a:pt x="50" y="20"/>
                  </a:cubicBezTo>
                  <a:lnTo>
                    <a:pt x="50" y="12"/>
                  </a:lnTo>
                  <a:close/>
                  <a:moveTo>
                    <a:pt x="17" y="24"/>
                  </a:moveTo>
                  <a:cubicBezTo>
                    <a:pt x="12" y="24"/>
                    <a:pt x="9" y="20"/>
                    <a:pt x="9" y="16"/>
                  </a:cubicBezTo>
                  <a:cubicBezTo>
                    <a:pt x="9" y="12"/>
                    <a:pt x="12" y="8"/>
                    <a:pt x="17" y="8"/>
                  </a:cubicBezTo>
                  <a:cubicBezTo>
                    <a:pt x="21" y="8"/>
                    <a:pt x="24" y="12"/>
                    <a:pt x="24" y="16"/>
                  </a:cubicBezTo>
                  <a:cubicBezTo>
                    <a:pt x="24" y="20"/>
                    <a:pt x="21" y="24"/>
                    <a:pt x="17" y="24"/>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6" name="Freeform 153"/>
            <p:cNvSpPr>
              <a:spLocks noEditPoints="1"/>
            </p:cNvSpPr>
            <p:nvPr>
              <p:custDataLst>
                <p:tags r:id="rId52"/>
              </p:custDataLst>
            </p:nvPr>
          </p:nvSpPr>
          <p:spPr bwMode="auto">
            <a:xfrm>
              <a:off x="8341151" y="3471810"/>
              <a:ext cx="138098" cy="109097"/>
            </a:xfrm>
            <a:custGeom>
              <a:avLst/>
              <a:gdLst>
                <a:gd name="T0" fmla="*/ 46 w 50"/>
                <a:gd name="T1" fmla="*/ 0 h 40"/>
                <a:gd name="T2" fmla="*/ 30 w 50"/>
                <a:gd name="T3" fmla="*/ 9 h 40"/>
                <a:gd name="T4" fmla="*/ 10 w 50"/>
                <a:gd name="T5" fmla="*/ 6 h 40"/>
                <a:gd name="T6" fmla="*/ 4 w 50"/>
                <a:gd name="T7" fmla="*/ 29 h 40"/>
                <a:gd name="T8" fmla="*/ 27 w 50"/>
                <a:gd name="T9" fmla="*/ 35 h 40"/>
                <a:gd name="T10" fmla="*/ 34 w 50"/>
                <a:gd name="T11" fmla="*/ 16 h 40"/>
                <a:gd name="T12" fmla="*/ 50 w 50"/>
                <a:gd name="T13" fmla="*/ 7 h 40"/>
                <a:gd name="T14" fmla="*/ 46 w 50"/>
                <a:gd name="T15" fmla="*/ 0 h 40"/>
                <a:gd name="T16" fmla="*/ 22 w 50"/>
                <a:gd name="T17" fmla="*/ 27 h 40"/>
                <a:gd name="T18" fmla="*/ 12 w 50"/>
                <a:gd name="T19" fmla="*/ 25 h 40"/>
                <a:gd name="T20" fmla="*/ 15 w 50"/>
                <a:gd name="T21" fmla="*/ 14 h 40"/>
                <a:gd name="T22" fmla="*/ 25 w 50"/>
                <a:gd name="T23" fmla="*/ 17 h 40"/>
                <a:gd name="T24" fmla="*/ 22 w 50"/>
                <a:gd name="T25"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46" y="0"/>
                  </a:moveTo>
                  <a:cubicBezTo>
                    <a:pt x="30" y="9"/>
                    <a:pt x="30" y="9"/>
                    <a:pt x="30" y="9"/>
                  </a:cubicBezTo>
                  <a:cubicBezTo>
                    <a:pt x="25" y="4"/>
                    <a:pt x="17" y="3"/>
                    <a:pt x="10" y="6"/>
                  </a:cubicBezTo>
                  <a:cubicBezTo>
                    <a:pt x="2" y="11"/>
                    <a:pt x="0" y="21"/>
                    <a:pt x="4" y="29"/>
                  </a:cubicBezTo>
                  <a:cubicBezTo>
                    <a:pt x="9" y="37"/>
                    <a:pt x="19" y="40"/>
                    <a:pt x="27" y="35"/>
                  </a:cubicBezTo>
                  <a:cubicBezTo>
                    <a:pt x="33" y="31"/>
                    <a:pt x="36" y="24"/>
                    <a:pt x="34" y="16"/>
                  </a:cubicBezTo>
                  <a:cubicBezTo>
                    <a:pt x="50" y="7"/>
                    <a:pt x="50" y="7"/>
                    <a:pt x="50" y="7"/>
                  </a:cubicBezTo>
                  <a:lnTo>
                    <a:pt x="46" y="0"/>
                  </a:lnTo>
                  <a:close/>
                  <a:moveTo>
                    <a:pt x="22" y="27"/>
                  </a:moveTo>
                  <a:cubicBezTo>
                    <a:pt x="19" y="30"/>
                    <a:pt x="14" y="28"/>
                    <a:pt x="12" y="25"/>
                  </a:cubicBezTo>
                  <a:cubicBezTo>
                    <a:pt x="10" y="21"/>
                    <a:pt x="11" y="16"/>
                    <a:pt x="15" y="14"/>
                  </a:cubicBezTo>
                  <a:cubicBezTo>
                    <a:pt x="18" y="12"/>
                    <a:pt x="23" y="13"/>
                    <a:pt x="25" y="17"/>
                  </a:cubicBezTo>
                  <a:cubicBezTo>
                    <a:pt x="27" y="21"/>
                    <a:pt x="26" y="25"/>
                    <a:pt x="22" y="27"/>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7" name="Freeform 154"/>
            <p:cNvSpPr>
              <a:spLocks noEditPoints="1"/>
            </p:cNvSpPr>
            <p:nvPr>
              <p:custDataLst>
                <p:tags r:id="rId53"/>
              </p:custDataLst>
            </p:nvPr>
          </p:nvSpPr>
          <p:spPr bwMode="auto">
            <a:xfrm>
              <a:off x="8429534" y="3531192"/>
              <a:ext cx="109097" cy="138098"/>
            </a:xfrm>
            <a:custGeom>
              <a:avLst/>
              <a:gdLst>
                <a:gd name="T0" fmla="*/ 32 w 40"/>
                <a:gd name="T1" fmla="*/ 0 h 50"/>
                <a:gd name="T2" fmla="*/ 23 w 40"/>
                <a:gd name="T3" fmla="*/ 16 h 50"/>
                <a:gd name="T4" fmla="*/ 5 w 40"/>
                <a:gd name="T5" fmla="*/ 23 h 50"/>
                <a:gd name="T6" fmla="*/ 11 w 40"/>
                <a:gd name="T7" fmla="*/ 46 h 50"/>
                <a:gd name="T8" fmla="*/ 33 w 40"/>
                <a:gd name="T9" fmla="*/ 40 h 50"/>
                <a:gd name="T10" fmla="*/ 31 w 40"/>
                <a:gd name="T11" fmla="*/ 20 h 50"/>
                <a:gd name="T12" fmla="*/ 40 w 40"/>
                <a:gd name="T13" fmla="*/ 4 h 50"/>
                <a:gd name="T14" fmla="*/ 32 w 40"/>
                <a:gd name="T15" fmla="*/ 0 h 50"/>
                <a:gd name="T16" fmla="*/ 26 w 40"/>
                <a:gd name="T17" fmla="*/ 35 h 50"/>
                <a:gd name="T18" fmla="*/ 15 w 40"/>
                <a:gd name="T19" fmla="*/ 38 h 50"/>
                <a:gd name="T20" fmla="*/ 12 w 40"/>
                <a:gd name="T21" fmla="*/ 28 h 50"/>
                <a:gd name="T22" fmla="*/ 23 w 40"/>
                <a:gd name="T23" fmla="*/ 25 h 50"/>
                <a:gd name="T24" fmla="*/ 26 w 40"/>
                <a:gd name="T2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32" y="0"/>
                  </a:moveTo>
                  <a:cubicBezTo>
                    <a:pt x="23" y="16"/>
                    <a:pt x="23" y="16"/>
                    <a:pt x="23" y="16"/>
                  </a:cubicBezTo>
                  <a:cubicBezTo>
                    <a:pt x="16" y="14"/>
                    <a:pt x="9" y="17"/>
                    <a:pt x="5" y="23"/>
                  </a:cubicBezTo>
                  <a:cubicBezTo>
                    <a:pt x="0" y="31"/>
                    <a:pt x="3" y="41"/>
                    <a:pt x="11" y="46"/>
                  </a:cubicBezTo>
                  <a:cubicBezTo>
                    <a:pt x="19" y="50"/>
                    <a:pt x="29" y="48"/>
                    <a:pt x="33" y="40"/>
                  </a:cubicBezTo>
                  <a:cubicBezTo>
                    <a:pt x="37" y="33"/>
                    <a:pt x="36" y="25"/>
                    <a:pt x="31" y="20"/>
                  </a:cubicBezTo>
                  <a:cubicBezTo>
                    <a:pt x="40" y="4"/>
                    <a:pt x="40" y="4"/>
                    <a:pt x="40" y="4"/>
                  </a:cubicBezTo>
                  <a:lnTo>
                    <a:pt x="32" y="0"/>
                  </a:lnTo>
                  <a:close/>
                  <a:moveTo>
                    <a:pt x="26" y="35"/>
                  </a:moveTo>
                  <a:cubicBezTo>
                    <a:pt x="24" y="39"/>
                    <a:pt x="19" y="40"/>
                    <a:pt x="15" y="38"/>
                  </a:cubicBezTo>
                  <a:cubicBezTo>
                    <a:pt x="12" y="36"/>
                    <a:pt x="10" y="31"/>
                    <a:pt x="12" y="28"/>
                  </a:cubicBezTo>
                  <a:cubicBezTo>
                    <a:pt x="15" y="24"/>
                    <a:pt x="19" y="23"/>
                    <a:pt x="23" y="25"/>
                  </a:cubicBezTo>
                  <a:cubicBezTo>
                    <a:pt x="27" y="27"/>
                    <a:pt x="28" y="32"/>
                    <a:pt x="26" y="35"/>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8" name="Freeform 155"/>
            <p:cNvSpPr>
              <a:spLocks noEditPoints="1"/>
            </p:cNvSpPr>
            <p:nvPr>
              <p:custDataLst>
                <p:tags r:id="rId54"/>
              </p:custDataLst>
            </p:nvPr>
          </p:nvSpPr>
          <p:spPr bwMode="auto">
            <a:xfrm>
              <a:off x="8557965" y="3558811"/>
              <a:ext cx="91145" cy="138098"/>
            </a:xfrm>
            <a:custGeom>
              <a:avLst/>
              <a:gdLst>
                <a:gd name="T0" fmla="*/ 12 w 33"/>
                <a:gd name="T1" fmla="*/ 0 h 50"/>
                <a:gd name="T2" fmla="*/ 12 w 33"/>
                <a:gd name="T3" fmla="*/ 18 h 50"/>
                <a:gd name="T4" fmla="*/ 0 w 33"/>
                <a:gd name="T5" fmla="*/ 34 h 50"/>
                <a:gd name="T6" fmla="*/ 17 w 33"/>
                <a:gd name="T7" fmla="*/ 50 h 50"/>
                <a:gd name="T8" fmla="*/ 33 w 33"/>
                <a:gd name="T9" fmla="*/ 34 h 50"/>
                <a:gd name="T10" fmla="*/ 21 w 33"/>
                <a:gd name="T11" fmla="*/ 18 h 50"/>
                <a:gd name="T12" fmla="*/ 21 w 33"/>
                <a:gd name="T13" fmla="*/ 0 h 50"/>
                <a:gd name="T14" fmla="*/ 12 w 33"/>
                <a:gd name="T15" fmla="*/ 0 h 50"/>
                <a:gd name="T16" fmla="*/ 25 w 33"/>
                <a:gd name="T17" fmla="*/ 34 h 50"/>
                <a:gd name="T18" fmla="*/ 17 w 33"/>
                <a:gd name="T19" fmla="*/ 41 h 50"/>
                <a:gd name="T20" fmla="*/ 9 w 33"/>
                <a:gd name="T21" fmla="*/ 34 h 50"/>
                <a:gd name="T22" fmla="*/ 17 w 33"/>
                <a:gd name="T23" fmla="*/ 26 h 50"/>
                <a:gd name="T24" fmla="*/ 25 w 33"/>
                <a:gd name="T2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0">
                  <a:moveTo>
                    <a:pt x="12" y="0"/>
                  </a:moveTo>
                  <a:cubicBezTo>
                    <a:pt x="12" y="18"/>
                    <a:pt x="12" y="18"/>
                    <a:pt x="12" y="18"/>
                  </a:cubicBezTo>
                  <a:cubicBezTo>
                    <a:pt x="5" y="20"/>
                    <a:pt x="0" y="26"/>
                    <a:pt x="0" y="34"/>
                  </a:cubicBezTo>
                  <a:cubicBezTo>
                    <a:pt x="0" y="43"/>
                    <a:pt x="8" y="50"/>
                    <a:pt x="17" y="50"/>
                  </a:cubicBezTo>
                  <a:cubicBezTo>
                    <a:pt x="26" y="50"/>
                    <a:pt x="33" y="43"/>
                    <a:pt x="33" y="34"/>
                  </a:cubicBezTo>
                  <a:cubicBezTo>
                    <a:pt x="33" y="26"/>
                    <a:pt x="28" y="20"/>
                    <a:pt x="21" y="18"/>
                  </a:cubicBezTo>
                  <a:cubicBezTo>
                    <a:pt x="21" y="0"/>
                    <a:pt x="21" y="0"/>
                    <a:pt x="21" y="0"/>
                  </a:cubicBezTo>
                  <a:lnTo>
                    <a:pt x="12" y="0"/>
                  </a:lnTo>
                  <a:close/>
                  <a:moveTo>
                    <a:pt x="25" y="34"/>
                  </a:moveTo>
                  <a:cubicBezTo>
                    <a:pt x="25" y="38"/>
                    <a:pt x="21" y="41"/>
                    <a:pt x="17" y="41"/>
                  </a:cubicBezTo>
                  <a:cubicBezTo>
                    <a:pt x="13" y="41"/>
                    <a:pt x="9" y="38"/>
                    <a:pt x="9" y="34"/>
                  </a:cubicBezTo>
                  <a:cubicBezTo>
                    <a:pt x="9" y="29"/>
                    <a:pt x="13" y="26"/>
                    <a:pt x="17" y="26"/>
                  </a:cubicBezTo>
                  <a:cubicBezTo>
                    <a:pt x="21" y="26"/>
                    <a:pt x="25" y="29"/>
                    <a:pt x="25" y="34"/>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9" name="Freeform 156"/>
            <p:cNvSpPr>
              <a:spLocks noEditPoints="1"/>
            </p:cNvSpPr>
            <p:nvPr>
              <p:custDataLst>
                <p:tags r:id="rId55"/>
              </p:custDataLst>
            </p:nvPr>
          </p:nvSpPr>
          <p:spPr bwMode="auto">
            <a:xfrm>
              <a:off x="8671205" y="3531192"/>
              <a:ext cx="106335" cy="140860"/>
            </a:xfrm>
            <a:custGeom>
              <a:avLst/>
              <a:gdLst>
                <a:gd name="T0" fmla="*/ 0 w 39"/>
                <a:gd name="T1" fmla="*/ 5 h 51"/>
                <a:gd name="T2" fmla="*/ 9 w 39"/>
                <a:gd name="T3" fmla="*/ 20 h 51"/>
                <a:gd name="T4" fmla="*/ 6 w 39"/>
                <a:gd name="T5" fmla="*/ 40 h 51"/>
                <a:gd name="T6" fmla="*/ 29 w 39"/>
                <a:gd name="T7" fmla="*/ 46 h 51"/>
                <a:gd name="T8" fmla="*/ 35 w 39"/>
                <a:gd name="T9" fmla="*/ 23 h 51"/>
                <a:gd name="T10" fmla="*/ 16 w 39"/>
                <a:gd name="T11" fmla="*/ 16 h 51"/>
                <a:gd name="T12" fmla="*/ 7 w 39"/>
                <a:gd name="T13" fmla="*/ 0 h 51"/>
                <a:gd name="T14" fmla="*/ 0 w 39"/>
                <a:gd name="T15" fmla="*/ 5 h 51"/>
                <a:gd name="T16" fmla="*/ 27 w 39"/>
                <a:gd name="T17" fmla="*/ 28 h 51"/>
                <a:gd name="T18" fmla="*/ 24 w 39"/>
                <a:gd name="T19" fmla="*/ 38 h 51"/>
                <a:gd name="T20" fmla="*/ 14 w 39"/>
                <a:gd name="T21" fmla="*/ 36 h 51"/>
                <a:gd name="T22" fmla="*/ 17 w 39"/>
                <a:gd name="T23" fmla="*/ 25 h 51"/>
                <a:gd name="T24" fmla="*/ 27 w 39"/>
                <a:gd name="T2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1">
                  <a:moveTo>
                    <a:pt x="0" y="5"/>
                  </a:moveTo>
                  <a:cubicBezTo>
                    <a:pt x="9" y="20"/>
                    <a:pt x="9" y="20"/>
                    <a:pt x="9" y="20"/>
                  </a:cubicBezTo>
                  <a:cubicBezTo>
                    <a:pt x="4" y="25"/>
                    <a:pt x="3" y="33"/>
                    <a:pt x="6" y="40"/>
                  </a:cubicBezTo>
                  <a:cubicBezTo>
                    <a:pt x="11" y="48"/>
                    <a:pt x="21" y="51"/>
                    <a:pt x="29" y="46"/>
                  </a:cubicBezTo>
                  <a:cubicBezTo>
                    <a:pt x="37" y="41"/>
                    <a:pt x="39" y="31"/>
                    <a:pt x="35" y="23"/>
                  </a:cubicBezTo>
                  <a:cubicBezTo>
                    <a:pt x="31" y="17"/>
                    <a:pt x="23" y="14"/>
                    <a:pt x="16" y="16"/>
                  </a:cubicBezTo>
                  <a:cubicBezTo>
                    <a:pt x="7" y="0"/>
                    <a:pt x="7" y="0"/>
                    <a:pt x="7" y="0"/>
                  </a:cubicBezTo>
                  <a:lnTo>
                    <a:pt x="0" y="5"/>
                  </a:lnTo>
                  <a:close/>
                  <a:moveTo>
                    <a:pt x="27" y="28"/>
                  </a:moveTo>
                  <a:cubicBezTo>
                    <a:pt x="29" y="32"/>
                    <a:pt x="28" y="36"/>
                    <a:pt x="24" y="38"/>
                  </a:cubicBezTo>
                  <a:cubicBezTo>
                    <a:pt x="21" y="41"/>
                    <a:pt x="16" y="39"/>
                    <a:pt x="14" y="36"/>
                  </a:cubicBezTo>
                  <a:cubicBezTo>
                    <a:pt x="12" y="32"/>
                    <a:pt x="13" y="27"/>
                    <a:pt x="17" y="25"/>
                  </a:cubicBezTo>
                  <a:cubicBezTo>
                    <a:pt x="20" y="23"/>
                    <a:pt x="25" y="24"/>
                    <a:pt x="27" y="28"/>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40" name="Freeform 157"/>
            <p:cNvSpPr>
              <a:spLocks noEditPoints="1"/>
            </p:cNvSpPr>
            <p:nvPr>
              <p:custDataLst>
                <p:tags r:id="rId56"/>
              </p:custDataLst>
            </p:nvPr>
          </p:nvSpPr>
          <p:spPr bwMode="auto">
            <a:xfrm>
              <a:off x="8730587" y="3471810"/>
              <a:ext cx="138098" cy="109097"/>
            </a:xfrm>
            <a:custGeom>
              <a:avLst/>
              <a:gdLst>
                <a:gd name="T0" fmla="*/ 0 w 50"/>
                <a:gd name="T1" fmla="*/ 8 h 40"/>
                <a:gd name="T2" fmla="*/ 15 w 50"/>
                <a:gd name="T3" fmla="*/ 17 h 40"/>
                <a:gd name="T4" fmla="*/ 23 w 50"/>
                <a:gd name="T5" fmla="*/ 35 h 40"/>
                <a:gd name="T6" fmla="*/ 46 w 50"/>
                <a:gd name="T7" fmla="*/ 29 h 40"/>
                <a:gd name="T8" fmla="*/ 40 w 50"/>
                <a:gd name="T9" fmla="*/ 7 h 40"/>
                <a:gd name="T10" fmla="*/ 20 w 50"/>
                <a:gd name="T11" fmla="*/ 9 h 40"/>
                <a:gd name="T12" fmla="*/ 4 w 50"/>
                <a:gd name="T13" fmla="*/ 0 h 40"/>
                <a:gd name="T14" fmla="*/ 0 w 50"/>
                <a:gd name="T15" fmla="*/ 8 h 40"/>
                <a:gd name="T16" fmla="*/ 35 w 50"/>
                <a:gd name="T17" fmla="*/ 14 h 40"/>
                <a:gd name="T18" fmla="*/ 38 w 50"/>
                <a:gd name="T19" fmla="*/ 25 h 40"/>
                <a:gd name="T20" fmla="*/ 27 w 50"/>
                <a:gd name="T21" fmla="*/ 28 h 40"/>
                <a:gd name="T22" fmla="*/ 25 w 50"/>
                <a:gd name="T23" fmla="*/ 17 h 40"/>
                <a:gd name="T24" fmla="*/ 35 w 50"/>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0" y="8"/>
                  </a:moveTo>
                  <a:cubicBezTo>
                    <a:pt x="15" y="17"/>
                    <a:pt x="15" y="17"/>
                    <a:pt x="15" y="17"/>
                  </a:cubicBezTo>
                  <a:cubicBezTo>
                    <a:pt x="14" y="24"/>
                    <a:pt x="17" y="32"/>
                    <a:pt x="23" y="35"/>
                  </a:cubicBezTo>
                  <a:cubicBezTo>
                    <a:pt x="31" y="40"/>
                    <a:pt x="41" y="37"/>
                    <a:pt x="46" y="29"/>
                  </a:cubicBezTo>
                  <a:cubicBezTo>
                    <a:pt x="50" y="21"/>
                    <a:pt x="48" y="11"/>
                    <a:pt x="40" y="7"/>
                  </a:cubicBezTo>
                  <a:cubicBezTo>
                    <a:pt x="33" y="3"/>
                    <a:pt x="25" y="4"/>
                    <a:pt x="20" y="9"/>
                  </a:cubicBezTo>
                  <a:cubicBezTo>
                    <a:pt x="4" y="0"/>
                    <a:pt x="4" y="0"/>
                    <a:pt x="4" y="0"/>
                  </a:cubicBezTo>
                  <a:lnTo>
                    <a:pt x="0" y="8"/>
                  </a:lnTo>
                  <a:close/>
                  <a:moveTo>
                    <a:pt x="35" y="14"/>
                  </a:moveTo>
                  <a:cubicBezTo>
                    <a:pt x="39" y="16"/>
                    <a:pt x="40" y="21"/>
                    <a:pt x="38" y="25"/>
                  </a:cubicBezTo>
                  <a:cubicBezTo>
                    <a:pt x="36" y="29"/>
                    <a:pt x="31" y="30"/>
                    <a:pt x="27" y="28"/>
                  </a:cubicBezTo>
                  <a:cubicBezTo>
                    <a:pt x="24" y="26"/>
                    <a:pt x="23" y="21"/>
                    <a:pt x="25" y="17"/>
                  </a:cubicBezTo>
                  <a:cubicBezTo>
                    <a:pt x="27" y="13"/>
                    <a:pt x="32" y="12"/>
                    <a:pt x="35" y="14"/>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41" name="Freeform 158"/>
            <p:cNvSpPr>
              <a:spLocks noEditPoints="1"/>
            </p:cNvSpPr>
            <p:nvPr>
              <p:custDataLst>
                <p:tags r:id="rId57"/>
              </p:custDataLst>
            </p:nvPr>
          </p:nvSpPr>
          <p:spPr bwMode="auto">
            <a:xfrm>
              <a:off x="8755445" y="3361332"/>
              <a:ext cx="139479" cy="91145"/>
            </a:xfrm>
            <a:custGeom>
              <a:avLst/>
              <a:gdLst>
                <a:gd name="T0" fmla="*/ 0 w 51"/>
                <a:gd name="T1" fmla="*/ 21 h 33"/>
                <a:gd name="T2" fmla="*/ 19 w 51"/>
                <a:gd name="T3" fmla="*/ 21 h 33"/>
                <a:gd name="T4" fmla="*/ 34 w 51"/>
                <a:gd name="T5" fmla="*/ 33 h 33"/>
                <a:gd name="T6" fmla="*/ 51 w 51"/>
                <a:gd name="T7" fmla="*/ 16 h 33"/>
                <a:gd name="T8" fmla="*/ 34 w 51"/>
                <a:gd name="T9" fmla="*/ 0 h 33"/>
                <a:gd name="T10" fmla="*/ 19 w 51"/>
                <a:gd name="T11" fmla="*/ 12 h 33"/>
                <a:gd name="T12" fmla="*/ 0 w 51"/>
                <a:gd name="T13" fmla="*/ 12 h 33"/>
                <a:gd name="T14" fmla="*/ 0 w 51"/>
                <a:gd name="T15" fmla="*/ 21 h 33"/>
                <a:gd name="T16" fmla="*/ 34 w 51"/>
                <a:gd name="T17" fmla="*/ 9 h 33"/>
                <a:gd name="T18" fmla="*/ 42 w 51"/>
                <a:gd name="T19" fmla="*/ 16 h 33"/>
                <a:gd name="T20" fmla="*/ 34 w 51"/>
                <a:gd name="T21" fmla="*/ 24 h 33"/>
                <a:gd name="T22" fmla="*/ 27 w 51"/>
                <a:gd name="T23" fmla="*/ 16 h 33"/>
                <a:gd name="T24" fmla="*/ 34 w 51"/>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3">
                  <a:moveTo>
                    <a:pt x="0" y="21"/>
                  </a:moveTo>
                  <a:cubicBezTo>
                    <a:pt x="19" y="21"/>
                    <a:pt x="19" y="21"/>
                    <a:pt x="19" y="21"/>
                  </a:cubicBezTo>
                  <a:cubicBezTo>
                    <a:pt x="21" y="28"/>
                    <a:pt x="27" y="33"/>
                    <a:pt x="34" y="33"/>
                  </a:cubicBezTo>
                  <a:cubicBezTo>
                    <a:pt x="44" y="33"/>
                    <a:pt x="51" y="25"/>
                    <a:pt x="51" y="16"/>
                  </a:cubicBezTo>
                  <a:cubicBezTo>
                    <a:pt x="51" y="7"/>
                    <a:pt x="44" y="0"/>
                    <a:pt x="34" y="0"/>
                  </a:cubicBezTo>
                  <a:cubicBezTo>
                    <a:pt x="27" y="0"/>
                    <a:pt x="20" y="5"/>
                    <a:pt x="19" y="12"/>
                  </a:cubicBezTo>
                  <a:cubicBezTo>
                    <a:pt x="0" y="12"/>
                    <a:pt x="0" y="12"/>
                    <a:pt x="0" y="12"/>
                  </a:cubicBezTo>
                  <a:lnTo>
                    <a:pt x="0" y="21"/>
                  </a:lnTo>
                  <a:close/>
                  <a:moveTo>
                    <a:pt x="34" y="9"/>
                  </a:moveTo>
                  <a:cubicBezTo>
                    <a:pt x="39" y="9"/>
                    <a:pt x="42" y="12"/>
                    <a:pt x="42" y="16"/>
                  </a:cubicBezTo>
                  <a:cubicBezTo>
                    <a:pt x="42" y="21"/>
                    <a:pt x="39" y="24"/>
                    <a:pt x="34" y="24"/>
                  </a:cubicBezTo>
                  <a:cubicBezTo>
                    <a:pt x="30" y="24"/>
                    <a:pt x="27" y="21"/>
                    <a:pt x="27" y="16"/>
                  </a:cubicBezTo>
                  <a:cubicBezTo>
                    <a:pt x="27" y="12"/>
                    <a:pt x="30" y="9"/>
                    <a:pt x="34" y="9"/>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42" name="Freeform 159"/>
            <p:cNvSpPr>
              <a:spLocks noEditPoints="1"/>
            </p:cNvSpPr>
            <p:nvPr>
              <p:custDataLst>
                <p:tags r:id="rId58"/>
              </p:custDataLst>
            </p:nvPr>
          </p:nvSpPr>
          <p:spPr bwMode="auto">
            <a:xfrm>
              <a:off x="8437820" y="3238425"/>
              <a:ext cx="334197" cy="331435"/>
            </a:xfrm>
            <a:custGeom>
              <a:avLst/>
              <a:gdLst>
                <a:gd name="T0" fmla="*/ 61 w 122"/>
                <a:gd name="T1" fmla="*/ 121 h 121"/>
                <a:gd name="T2" fmla="*/ 0 w 122"/>
                <a:gd name="T3" fmla="*/ 60 h 121"/>
                <a:gd name="T4" fmla="*/ 61 w 122"/>
                <a:gd name="T5" fmla="*/ 0 h 121"/>
                <a:gd name="T6" fmla="*/ 122 w 122"/>
                <a:gd name="T7" fmla="*/ 60 h 121"/>
                <a:gd name="T8" fmla="*/ 61 w 122"/>
                <a:gd name="T9" fmla="*/ 121 h 121"/>
                <a:gd name="T10" fmla="*/ 61 w 122"/>
                <a:gd name="T11" fmla="*/ 8 h 121"/>
                <a:gd name="T12" fmla="*/ 8 w 122"/>
                <a:gd name="T13" fmla="*/ 60 h 121"/>
                <a:gd name="T14" fmla="*/ 61 w 122"/>
                <a:gd name="T15" fmla="*/ 113 h 121"/>
                <a:gd name="T16" fmla="*/ 114 w 122"/>
                <a:gd name="T17" fmla="*/ 60 h 121"/>
                <a:gd name="T18" fmla="*/ 61 w 122"/>
                <a:gd name="T19"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1">
                  <a:moveTo>
                    <a:pt x="61" y="121"/>
                  </a:moveTo>
                  <a:cubicBezTo>
                    <a:pt x="28" y="121"/>
                    <a:pt x="0" y="94"/>
                    <a:pt x="0" y="60"/>
                  </a:cubicBezTo>
                  <a:cubicBezTo>
                    <a:pt x="0" y="27"/>
                    <a:pt x="28" y="0"/>
                    <a:pt x="61" y="0"/>
                  </a:cubicBezTo>
                  <a:cubicBezTo>
                    <a:pt x="94" y="0"/>
                    <a:pt x="122" y="27"/>
                    <a:pt x="122" y="60"/>
                  </a:cubicBezTo>
                  <a:cubicBezTo>
                    <a:pt x="122" y="94"/>
                    <a:pt x="94" y="121"/>
                    <a:pt x="61" y="121"/>
                  </a:cubicBezTo>
                  <a:close/>
                  <a:moveTo>
                    <a:pt x="61" y="8"/>
                  </a:moveTo>
                  <a:cubicBezTo>
                    <a:pt x="32" y="8"/>
                    <a:pt x="8" y="31"/>
                    <a:pt x="8" y="60"/>
                  </a:cubicBezTo>
                  <a:cubicBezTo>
                    <a:pt x="8" y="89"/>
                    <a:pt x="32" y="113"/>
                    <a:pt x="61" y="113"/>
                  </a:cubicBezTo>
                  <a:cubicBezTo>
                    <a:pt x="90" y="113"/>
                    <a:pt x="114" y="89"/>
                    <a:pt x="114" y="60"/>
                  </a:cubicBezTo>
                  <a:cubicBezTo>
                    <a:pt x="114" y="31"/>
                    <a:pt x="90" y="8"/>
                    <a:pt x="61" y="8"/>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nvGrpSpPr>
          <p:cNvPr id="147" name="组合 146"/>
          <p:cNvGrpSpPr/>
          <p:nvPr>
            <p:custDataLst>
              <p:tags r:id="rId59"/>
            </p:custDataLst>
          </p:nvPr>
        </p:nvGrpSpPr>
        <p:grpSpPr>
          <a:xfrm>
            <a:off x="-190500" y="2197738"/>
            <a:ext cx="3066415" cy="938527"/>
            <a:chOff x="8890525" y="1595020"/>
            <a:chExt cx="2267212" cy="938559"/>
          </a:xfrm>
        </p:grpSpPr>
        <p:sp>
          <p:nvSpPr>
            <p:cNvPr id="148" name="矩形 147"/>
            <p:cNvSpPr/>
            <p:nvPr>
              <p:custDataLst>
                <p:tags r:id="rId60"/>
              </p:custDataLst>
            </p:nvPr>
          </p:nvSpPr>
          <p:spPr>
            <a:xfrm>
              <a:off x="9145933" y="1595020"/>
              <a:ext cx="2011680" cy="306716"/>
            </a:xfrm>
            <a:prstGeom prst="rect">
              <a:avLst/>
            </a:prstGeom>
          </p:spPr>
          <p:txBody>
            <a:bodyPr wrap="square">
              <a:spAutoFit/>
            </a:bodyPr>
            <a:lstStyle/>
            <a:p>
              <a:pPr algn="r">
                <a:buClrTx/>
                <a:buSzTx/>
                <a:buFontTx/>
              </a:pPr>
              <a:r>
                <a:rPr lang="en-US" altLang="zh-CN" sz="1400" b="1" dirty="0">
                  <a:solidFill>
                    <a:srgbClr val="262626"/>
                  </a:solidFill>
                  <a:cs typeface="+mn-ea"/>
                  <a:sym typeface="+mn-lt"/>
                </a:rPr>
                <a:t>1</a:t>
              </a:r>
              <a:r>
                <a:rPr lang="zh-CN" altLang="en-US" sz="1400" b="1" dirty="0">
                  <a:solidFill>
                    <a:srgbClr val="262626"/>
                  </a:solidFill>
                  <a:cs typeface="+mn-ea"/>
                  <a:sym typeface="+mn-lt"/>
                </a:rPr>
                <a:t>.</a:t>
              </a:r>
              <a:r>
                <a:rPr lang="zh-CN" altLang="en-US" sz="1400" b="1" dirty="0">
                  <a:solidFill>
                    <a:srgbClr val="262626"/>
                  </a:solidFill>
                  <a:cs typeface="+mn-ea"/>
                  <a:sym typeface="+mn-ea"/>
                </a:rPr>
                <a:t>告警生成</a:t>
              </a:r>
              <a:endParaRPr lang="zh-CN" altLang="en-US" sz="1400" b="1" dirty="0">
                <a:solidFill>
                  <a:srgbClr val="262626"/>
                </a:solidFill>
                <a:cs typeface="+mn-ea"/>
                <a:sym typeface="+mn-lt"/>
              </a:endParaRPr>
            </a:p>
          </p:txBody>
        </p:sp>
        <p:sp>
          <p:nvSpPr>
            <p:cNvPr id="149" name="矩形 148"/>
            <p:cNvSpPr/>
            <p:nvPr>
              <p:custDataLst>
                <p:tags r:id="rId61"/>
              </p:custDataLst>
            </p:nvPr>
          </p:nvSpPr>
          <p:spPr>
            <a:xfrm>
              <a:off x="8890525" y="1888397"/>
              <a:ext cx="2267212" cy="645182"/>
            </a:xfrm>
            <a:prstGeom prst="rect">
              <a:avLst/>
            </a:prstGeom>
          </p:spPr>
          <p:txBody>
            <a:bodyPr wrap="square">
              <a:spAutoFit/>
            </a:bodyPr>
            <a:lstStyle/>
            <a:p>
              <a:pPr algn="r">
                <a:lnSpc>
                  <a:spcPct val="150000"/>
                </a:lnSpc>
                <a:spcBef>
                  <a:spcPts val="0"/>
                </a:spcBef>
                <a:buFont typeface="Arial" panose="020B0604020202020204" pitchFamily="34" charset="0"/>
              </a:pPr>
              <a:r>
                <a:rPr lang="zh-CN" altLang="en-US" sz="1400" dirty="0">
                  <a:solidFill>
                    <a:schemeClr val="tx1">
                      <a:lumMod val="65000"/>
                      <a:lumOff val="35000"/>
                    </a:schemeClr>
                  </a:solidFill>
                  <a:cs typeface="+mn-ea"/>
                  <a:sym typeface="+mn-lt"/>
                </a:rPr>
                <a:t>AI</a:t>
              </a:r>
              <a:r>
                <a:rPr lang="zh-CN" altLang="en-US" sz="1400" dirty="0">
                  <a:solidFill>
                    <a:schemeClr val="tx1">
                      <a:lumMod val="65000"/>
                      <a:lumOff val="35000"/>
                    </a:schemeClr>
                  </a:solidFill>
                  <a:cs typeface="+mn-ea"/>
                  <a:sym typeface="+mn-lt"/>
                </a:rPr>
                <a:t>识别异常触发告警</a:t>
              </a:r>
              <a:endParaRPr lang="zh-CN" altLang="en-US" sz="1400" dirty="0">
                <a:solidFill>
                  <a:schemeClr val="tx1">
                    <a:lumMod val="65000"/>
                    <a:lumOff val="35000"/>
                  </a:schemeClr>
                </a:solidFill>
                <a:cs typeface="+mn-ea"/>
                <a:sym typeface="+mn-lt"/>
              </a:endParaRPr>
            </a:p>
            <a:p>
              <a:pPr algn="r">
                <a:lnSpc>
                  <a:spcPct val="150000"/>
                </a:lnSpc>
                <a:spcBef>
                  <a:spcPts val="0"/>
                </a:spcBef>
                <a:buFont typeface="Arial" panose="020B0604020202020204" pitchFamily="34" charset="0"/>
              </a:pPr>
              <a:endParaRPr lang="zh-CN" altLang="en-US" sz="1000" dirty="0">
                <a:solidFill>
                  <a:srgbClr val="262626"/>
                </a:solidFill>
                <a:cs typeface="+mn-ea"/>
                <a:sym typeface="+mn-lt"/>
              </a:endParaRPr>
            </a:p>
          </p:txBody>
        </p:sp>
      </p:grpSp>
      <p:grpSp>
        <p:nvGrpSpPr>
          <p:cNvPr id="150" name="组合 149"/>
          <p:cNvGrpSpPr/>
          <p:nvPr>
            <p:custDataLst>
              <p:tags r:id="rId62"/>
            </p:custDataLst>
          </p:nvPr>
        </p:nvGrpSpPr>
        <p:grpSpPr>
          <a:xfrm>
            <a:off x="6400800" y="2978153"/>
            <a:ext cx="3066415" cy="703577"/>
            <a:chOff x="8890525" y="1598830"/>
            <a:chExt cx="2267212" cy="703601"/>
          </a:xfrm>
        </p:grpSpPr>
        <p:sp>
          <p:nvSpPr>
            <p:cNvPr id="151" name="矩形 150"/>
            <p:cNvSpPr/>
            <p:nvPr>
              <p:custDataLst>
                <p:tags r:id="rId63"/>
              </p:custDataLst>
            </p:nvPr>
          </p:nvSpPr>
          <p:spPr>
            <a:xfrm>
              <a:off x="8890525" y="1598830"/>
              <a:ext cx="2011680" cy="306716"/>
            </a:xfrm>
            <a:prstGeom prst="rect">
              <a:avLst/>
            </a:prstGeom>
          </p:spPr>
          <p:txBody>
            <a:bodyPr wrap="square">
              <a:spAutoFit/>
            </a:bodyPr>
            <a:lstStyle/>
            <a:p>
              <a:pPr algn="l"/>
              <a:r>
                <a:rPr lang="en-US" altLang="zh-CN" sz="1400" b="1" dirty="0">
                  <a:solidFill>
                    <a:srgbClr val="262626"/>
                  </a:solidFill>
                  <a:cs typeface="+mn-ea"/>
                  <a:sym typeface="+mn-lt"/>
                </a:rPr>
                <a:t>2.</a:t>
              </a:r>
              <a:r>
                <a:rPr lang="zh-CN" altLang="en-US" sz="1400" b="1" dirty="0">
                  <a:solidFill>
                    <a:srgbClr val="262626"/>
                  </a:solidFill>
                  <a:cs typeface="+mn-ea"/>
                  <a:sym typeface="+mn-lt"/>
                </a:rPr>
                <a:t>工单派发</a:t>
              </a:r>
              <a:endParaRPr lang="zh-CN" altLang="en-US" sz="1400" b="1" dirty="0">
                <a:solidFill>
                  <a:srgbClr val="262626"/>
                </a:solidFill>
                <a:cs typeface="+mn-ea"/>
                <a:sym typeface="+mn-lt"/>
              </a:endParaRPr>
            </a:p>
          </p:txBody>
        </p:sp>
        <p:sp>
          <p:nvSpPr>
            <p:cNvPr id="152" name="矩形 151"/>
            <p:cNvSpPr/>
            <p:nvPr>
              <p:custDataLst>
                <p:tags r:id="rId64"/>
              </p:custDataLst>
            </p:nvPr>
          </p:nvSpPr>
          <p:spPr>
            <a:xfrm>
              <a:off x="8890525" y="1888397"/>
              <a:ext cx="2267212" cy="414034"/>
            </a:xfrm>
            <a:prstGeom prst="rect">
              <a:avLst/>
            </a:prstGeom>
          </p:spPr>
          <p:txBody>
            <a:bodyPr wrap="square">
              <a:spAutoFit/>
            </a:bodyPr>
            <a:lstStyle/>
            <a:p>
              <a:pPr algn="l">
                <a:lnSpc>
                  <a:spcPct val="150000"/>
                </a:lnSpc>
                <a:spcBef>
                  <a:spcPts val="0"/>
                </a:spcBef>
                <a:buClrTx/>
                <a:buSzTx/>
                <a:buFont typeface="Arial" panose="020B0604020202020204" pitchFamily="34" charset="0"/>
              </a:pPr>
              <a:r>
                <a:rPr lang="zh-CN" altLang="en-US" sz="1400" dirty="0">
                  <a:solidFill>
                    <a:schemeClr val="tx1">
                      <a:lumMod val="65000"/>
                      <a:lumOff val="35000"/>
                    </a:schemeClr>
                  </a:solidFill>
                  <a:cs typeface="+mn-ea"/>
                  <a:sym typeface="+mn-lt"/>
                </a:rPr>
                <a:t>智能匹</a:t>
              </a:r>
              <a:r>
                <a:rPr lang="zh-CN" altLang="en-US" sz="1400" dirty="0">
                  <a:solidFill>
                    <a:schemeClr val="tx1">
                      <a:lumMod val="65000"/>
                      <a:lumOff val="35000"/>
                    </a:schemeClr>
                  </a:solidFill>
                  <a:cs typeface="+mn-ea"/>
                  <a:sym typeface="+mn-ea"/>
                </a:rPr>
                <a:t>配处置团队</a:t>
              </a:r>
              <a:endParaRPr lang="zh-CN" altLang="en-US" sz="1400" dirty="0">
                <a:solidFill>
                  <a:schemeClr val="tx1">
                    <a:lumMod val="65000"/>
                    <a:lumOff val="35000"/>
                  </a:schemeClr>
                </a:solidFill>
                <a:cs typeface="+mn-ea"/>
                <a:sym typeface="+mn-lt"/>
              </a:endParaRPr>
            </a:p>
          </p:txBody>
        </p:sp>
      </p:grpSp>
      <p:grpSp>
        <p:nvGrpSpPr>
          <p:cNvPr id="153" name="组合 152"/>
          <p:cNvGrpSpPr/>
          <p:nvPr>
            <p:custDataLst>
              <p:tags r:id="rId65"/>
            </p:custDataLst>
          </p:nvPr>
        </p:nvGrpSpPr>
        <p:grpSpPr>
          <a:xfrm>
            <a:off x="-190500" y="3590293"/>
            <a:ext cx="3066415" cy="938527"/>
            <a:chOff x="8890525" y="1595020"/>
            <a:chExt cx="2267212" cy="938559"/>
          </a:xfrm>
        </p:grpSpPr>
        <p:sp>
          <p:nvSpPr>
            <p:cNvPr id="154" name="矩形 153"/>
            <p:cNvSpPr/>
            <p:nvPr>
              <p:custDataLst>
                <p:tags r:id="rId66"/>
              </p:custDataLst>
            </p:nvPr>
          </p:nvSpPr>
          <p:spPr>
            <a:xfrm>
              <a:off x="9145933" y="1595020"/>
              <a:ext cx="2011680" cy="306716"/>
            </a:xfrm>
            <a:prstGeom prst="rect">
              <a:avLst/>
            </a:prstGeom>
          </p:spPr>
          <p:txBody>
            <a:bodyPr wrap="square">
              <a:spAutoFit/>
            </a:bodyPr>
            <a:lstStyle/>
            <a:p>
              <a:pPr algn="r"/>
              <a:r>
                <a:rPr lang="en-US" altLang="zh-CN" sz="1400" b="1" dirty="0">
                  <a:solidFill>
                    <a:srgbClr val="262626"/>
                  </a:solidFill>
                  <a:cs typeface="+mn-ea"/>
                  <a:sym typeface="+mn-lt"/>
                </a:rPr>
                <a:t>3.</a:t>
              </a:r>
              <a:r>
                <a:rPr lang="zh-CN" altLang="en-US" sz="1400" b="1" dirty="0">
                  <a:solidFill>
                    <a:srgbClr val="262626"/>
                  </a:solidFill>
                  <a:cs typeface="+mn-ea"/>
                  <a:sym typeface="+mn-lt"/>
                </a:rPr>
                <a:t>现场处置</a:t>
              </a:r>
              <a:endParaRPr lang="zh-CN" altLang="en-US" sz="1400" b="1" dirty="0">
                <a:solidFill>
                  <a:srgbClr val="262626"/>
                </a:solidFill>
                <a:cs typeface="+mn-ea"/>
                <a:sym typeface="+mn-lt"/>
              </a:endParaRPr>
            </a:p>
          </p:txBody>
        </p:sp>
        <p:sp>
          <p:nvSpPr>
            <p:cNvPr id="155" name="矩形 154"/>
            <p:cNvSpPr/>
            <p:nvPr>
              <p:custDataLst>
                <p:tags r:id="rId67"/>
              </p:custDataLst>
            </p:nvPr>
          </p:nvSpPr>
          <p:spPr>
            <a:xfrm>
              <a:off x="8890525" y="1888397"/>
              <a:ext cx="2267212" cy="645182"/>
            </a:xfrm>
            <a:prstGeom prst="rect">
              <a:avLst/>
            </a:prstGeom>
          </p:spPr>
          <p:txBody>
            <a:bodyPr wrap="square">
              <a:spAutoFit/>
            </a:bodyPr>
            <a:lstStyle/>
            <a:p>
              <a:pPr algn="r">
                <a:lnSpc>
                  <a:spcPct val="150000"/>
                </a:lnSpc>
                <a:spcBef>
                  <a:spcPts val="0"/>
                </a:spcBef>
                <a:buFont typeface="Arial" panose="020B0604020202020204" pitchFamily="34" charset="0"/>
              </a:pPr>
              <a:r>
                <a:rPr lang="zh-CN" altLang="en-US" sz="1400" dirty="0">
                  <a:solidFill>
                    <a:schemeClr val="tx1">
                      <a:lumMod val="65000"/>
                      <a:lumOff val="35000"/>
                    </a:schemeClr>
                  </a:solidFill>
                  <a:cs typeface="+mn-ea"/>
                  <a:sym typeface="+mn-lt"/>
                </a:rPr>
                <a:t>移动端记录全过程</a:t>
              </a:r>
              <a:endParaRPr lang="zh-CN" altLang="en-US" sz="1400" dirty="0">
                <a:solidFill>
                  <a:schemeClr val="tx1">
                    <a:lumMod val="65000"/>
                    <a:lumOff val="35000"/>
                  </a:schemeClr>
                </a:solidFill>
                <a:cs typeface="+mn-ea"/>
                <a:sym typeface="+mn-lt"/>
              </a:endParaRPr>
            </a:p>
            <a:p>
              <a:pPr algn="r">
                <a:lnSpc>
                  <a:spcPct val="150000"/>
                </a:lnSpc>
                <a:spcBef>
                  <a:spcPts val="0"/>
                </a:spcBef>
                <a:buFont typeface="Arial" panose="020B0604020202020204" pitchFamily="34" charset="0"/>
              </a:pPr>
              <a:endParaRPr lang="zh-CN" altLang="en-US" sz="1000" dirty="0">
                <a:solidFill>
                  <a:srgbClr val="262626"/>
                </a:solidFill>
                <a:cs typeface="+mn-ea"/>
                <a:sym typeface="+mn-lt"/>
              </a:endParaRPr>
            </a:p>
          </p:txBody>
        </p:sp>
      </p:grpSp>
      <p:grpSp>
        <p:nvGrpSpPr>
          <p:cNvPr id="156" name="组合 155"/>
          <p:cNvGrpSpPr/>
          <p:nvPr>
            <p:custDataLst>
              <p:tags r:id="rId68"/>
            </p:custDataLst>
          </p:nvPr>
        </p:nvGrpSpPr>
        <p:grpSpPr>
          <a:xfrm>
            <a:off x="6557010" y="4294508"/>
            <a:ext cx="3066415" cy="703577"/>
            <a:chOff x="8890525" y="1598830"/>
            <a:chExt cx="2267212" cy="703601"/>
          </a:xfrm>
        </p:grpSpPr>
        <p:sp>
          <p:nvSpPr>
            <p:cNvPr id="157" name="矩形 156"/>
            <p:cNvSpPr/>
            <p:nvPr>
              <p:custDataLst>
                <p:tags r:id="rId69"/>
              </p:custDataLst>
            </p:nvPr>
          </p:nvSpPr>
          <p:spPr>
            <a:xfrm>
              <a:off x="8890525" y="1598830"/>
              <a:ext cx="2011680" cy="306716"/>
            </a:xfrm>
            <a:prstGeom prst="rect">
              <a:avLst/>
            </a:prstGeom>
          </p:spPr>
          <p:txBody>
            <a:bodyPr wrap="square">
              <a:spAutoFit/>
            </a:bodyPr>
            <a:lstStyle/>
            <a:p>
              <a:pPr algn="l"/>
              <a:r>
                <a:rPr lang="en-US" altLang="zh-CN" sz="1400" b="1" dirty="0">
                  <a:solidFill>
                    <a:srgbClr val="262626"/>
                  </a:solidFill>
                  <a:cs typeface="+mn-ea"/>
                  <a:sym typeface="+mn-lt"/>
                </a:rPr>
                <a:t>4.</a:t>
              </a:r>
              <a:r>
                <a:rPr lang="zh-CN" altLang="en-US" sz="1400" b="1" dirty="0">
                  <a:solidFill>
                    <a:srgbClr val="262626"/>
                  </a:solidFill>
                  <a:cs typeface="+mn-ea"/>
                  <a:sym typeface="+mn-lt"/>
                </a:rPr>
                <a:t>闭环管理</a:t>
              </a:r>
              <a:endParaRPr lang="zh-CN" altLang="en-US" sz="1400" b="1" dirty="0">
                <a:solidFill>
                  <a:srgbClr val="262626"/>
                </a:solidFill>
                <a:cs typeface="+mn-ea"/>
                <a:sym typeface="+mn-lt"/>
              </a:endParaRPr>
            </a:p>
          </p:txBody>
        </p:sp>
        <p:sp>
          <p:nvSpPr>
            <p:cNvPr id="158" name="矩形 157"/>
            <p:cNvSpPr/>
            <p:nvPr>
              <p:custDataLst>
                <p:tags r:id="rId70"/>
              </p:custDataLst>
            </p:nvPr>
          </p:nvSpPr>
          <p:spPr>
            <a:xfrm>
              <a:off x="8890525" y="1888397"/>
              <a:ext cx="2267212" cy="414034"/>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400" dirty="0">
                  <a:solidFill>
                    <a:schemeClr val="tx1">
                      <a:lumMod val="65000"/>
                      <a:lumOff val="35000"/>
                    </a:schemeClr>
                  </a:solidFill>
                  <a:cs typeface="+mn-ea"/>
                  <a:sym typeface="+mn-ea"/>
                </a:rPr>
                <a:t>审核确认风险消除</a:t>
              </a:r>
              <a:endParaRPr lang="zh-CN" altLang="en-US" sz="1400" dirty="0">
                <a:solidFill>
                  <a:schemeClr val="tx1">
                    <a:lumMod val="65000"/>
                    <a:lumOff val="35000"/>
                  </a:schemeClr>
                </a:solidFill>
                <a:cs typeface="+mn-ea"/>
                <a:sym typeface="+mn-lt"/>
              </a:endParaRPr>
            </a:p>
          </p:txBody>
        </p:sp>
      </p:grpSp>
      <p:sp>
        <p:nvSpPr>
          <p:cNvPr id="81" name="文本框 80"/>
          <p:cNvSpPr txBox="1"/>
          <p:nvPr/>
        </p:nvSpPr>
        <p:spPr>
          <a:xfrm>
            <a:off x="4629785" y="401955"/>
            <a:ext cx="2955290" cy="521970"/>
          </a:xfrm>
          <a:prstGeom prst="rect">
            <a:avLst/>
          </a:prstGeom>
          <a:noFill/>
        </p:spPr>
        <p:txBody>
          <a:bodyPr wrap="square" rtlCol="0">
            <a:spAutoFit/>
          </a:bodyPr>
          <a:lstStyle/>
          <a:p>
            <a:pPr algn="ctr" fontAlgn="auto">
              <a:lnSpc>
                <a:spcPct val="100000"/>
              </a:lnSpc>
            </a:pPr>
            <a:r>
              <a:rPr lang="zh-CN" altLang="en-US" sz="2800" b="1" dirty="0">
                <a:cs typeface="+mn-ea"/>
                <a:sym typeface="+mn-lt"/>
              </a:rPr>
              <a:t>系统业务流程</a:t>
            </a:r>
            <a:endParaRPr lang="zh-CN" altLang="en-US" sz="2800" b="1" dirty="0">
              <a:solidFill>
                <a:srgbClr val="262626"/>
              </a:solidFill>
              <a:cs typeface="+mn-ea"/>
              <a:sym typeface="+mn-lt"/>
            </a:endParaRPr>
          </a:p>
        </p:txBody>
      </p:sp>
      <p:sp>
        <p:nvSpPr>
          <p:cNvPr id="2" name="矩形 1"/>
          <p:cNvSpPr/>
          <p:nvPr/>
        </p:nvSpPr>
        <p:spPr>
          <a:xfrm>
            <a:off x="218606" y="1037374"/>
            <a:ext cx="2657281" cy="337185"/>
          </a:xfrm>
          <a:prstGeom prst="rect">
            <a:avLst/>
          </a:prstGeom>
          <a:solidFill>
            <a:srgbClr val="009899"/>
          </a:solidFill>
        </p:spPr>
        <p:txBody>
          <a:bodyPr wrap="square">
            <a:spAutoFit/>
          </a:bodyPr>
          <a:lstStyle/>
          <a:p>
            <a:pPr algn="ctr"/>
            <a:r>
              <a:rPr lang="zh-CN" altLang="en-US" sz="1600" b="1" dirty="0">
                <a:solidFill>
                  <a:schemeClr val="bg1"/>
                </a:solidFill>
                <a:cs typeface="+mn-ea"/>
                <a:sym typeface="+mn-lt"/>
              </a:rPr>
              <a:t>告警生成与应急协同流程</a:t>
            </a:r>
            <a:endParaRPr lang="zh-CN" altLang="en-US" sz="1600" b="1" dirty="0">
              <a:solidFill>
                <a:schemeClr val="bg1"/>
              </a:solidFill>
              <a:cs typeface="+mn-ea"/>
              <a:sym typeface="+mn-lt"/>
            </a:endParaRPr>
          </a:p>
        </p:txBody>
      </p:sp>
      <p:pic>
        <p:nvPicPr>
          <p:cNvPr id="3" name="Image 0" descr="preencoded.png"/>
          <p:cNvPicPr>
            <a:picLocks noChangeAspect="1"/>
          </p:cNvPicPr>
          <p:nvPr/>
        </p:nvPicPr>
        <p:blipFill>
          <a:blip r:embed="rId71"/>
          <a:stretch>
            <a:fillRect/>
          </a:stretch>
        </p:blipFill>
        <p:spPr>
          <a:xfrm>
            <a:off x="8399780" y="0"/>
            <a:ext cx="3792220" cy="685800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Effect transition="in" filter="fade">
                                      <p:cBhvr>
                                        <p:cTn id="9" dur="500"/>
                                        <p:tgtEl>
                                          <p:spTgt spid="101"/>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right)">
                                      <p:cBhvr>
                                        <p:cTn id="13" dur="500"/>
                                        <p:tgtEl>
                                          <p:spTgt spid="74"/>
                                        </p:tgtEl>
                                      </p:cBhvr>
                                    </p:animEffect>
                                  </p:childTnLst>
                                </p:cTn>
                              </p:par>
                            </p:childTnLst>
                          </p:cTn>
                        </p:par>
                        <p:par>
                          <p:cTn id="14" fill="hold">
                            <p:stCondLst>
                              <p:cond delay="1000"/>
                            </p:stCondLst>
                            <p:childTnLst>
                              <p:par>
                                <p:cTn id="15" presetID="2" presetClass="entr" presetSubtype="8" decel="100000" fill="hold" nodeType="afterEffect">
                                  <p:stCondLst>
                                    <p:cond delay="0"/>
                                  </p:stCondLst>
                                  <p:childTnLst>
                                    <p:set>
                                      <p:cBhvr>
                                        <p:cTn id="16" dur="1" fill="hold">
                                          <p:stCondLst>
                                            <p:cond delay="0"/>
                                          </p:stCondLst>
                                        </p:cTn>
                                        <p:tgtEl>
                                          <p:spTgt spid="147"/>
                                        </p:tgtEl>
                                        <p:attrNameLst>
                                          <p:attrName>style.visibility</p:attrName>
                                        </p:attrNameLst>
                                      </p:cBhvr>
                                      <p:to>
                                        <p:strVal val="visible"/>
                                      </p:to>
                                    </p:set>
                                    <p:anim calcmode="lin" valueType="num">
                                      <p:cBhvr additive="base">
                                        <p:cTn id="17" dur="500" fill="hold"/>
                                        <p:tgtEl>
                                          <p:spTgt spid="147"/>
                                        </p:tgtEl>
                                        <p:attrNameLst>
                                          <p:attrName>ppt_x</p:attrName>
                                        </p:attrNameLst>
                                      </p:cBhvr>
                                      <p:tavLst>
                                        <p:tav tm="0">
                                          <p:val>
                                            <p:strVal val="0-#ppt_w/2"/>
                                          </p:val>
                                        </p:tav>
                                        <p:tav tm="100000">
                                          <p:val>
                                            <p:strVal val="#ppt_x"/>
                                          </p:val>
                                        </p:tav>
                                      </p:tavLst>
                                    </p:anim>
                                    <p:anim calcmode="lin" valueType="num">
                                      <p:cBhvr additive="base">
                                        <p:cTn id="18" dur="500" fill="hold"/>
                                        <p:tgtEl>
                                          <p:spTgt spid="14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par>
                          <p:cTn id="23" fill="hold">
                            <p:stCondLst>
                              <p:cond delay="2000"/>
                            </p:stCondLst>
                            <p:childTnLst>
                              <p:par>
                                <p:cTn id="24" presetID="2" presetClass="entr" presetSubtype="2" decel="100000" fill="hold" nodeType="afterEffect">
                                  <p:stCondLst>
                                    <p:cond delay="0"/>
                                  </p:stCondLst>
                                  <p:childTnLst>
                                    <p:set>
                                      <p:cBhvr>
                                        <p:cTn id="25" dur="1" fill="hold">
                                          <p:stCondLst>
                                            <p:cond delay="0"/>
                                          </p:stCondLst>
                                        </p:cTn>
                                        <p:tgtEl>
                                          <p:spTgt spid="150"/>
                                        </p:tgtEl>
                                        <p:attrNameLst>
                                          <p:attrName>style.visibility</p:attrName>
                                        </p:attrNameLst>
                                      </p:cBhvr>
                                      <p:to>
                                        <p:strVal val="visible"/>
                                      </p:to>
                                    </p:set>
                                    <p:anim calcmode="lin" valueType="num">
                                      <p:cBhvr additive="base">
                                        <p:cTn id="26" dur="500" fill="hold"/>
                                        <p:tgtEl>
                                          <p:spTgt spid="150"/>
                                        </p:tgtEl>
                                        <p:attrNameLst>
                                          <p:attrName>ppt_x</p:attrName>
                                        </p:attrNameLst>
                                      </p:cBhvr>
                                      <p:tavLst>
                                        <p:tav tm="0">
                                          <p:val>
                                            <p:strVal val="1+#ppt_w/2"/>
                                          </p:val>
                                        </p:tav>
                                        <p:tav tm="100000">
                                          <p:val>
                                            <p:strVal val="#ppt_x"/>
                                          </p:val>
                                        </p:tav>
                                      </p:tavLst>
                                    </p:anim>
                                    <p:anim calcmode="lin" valueType="num">
                                      <p:cBhvr additive="base">
                                        <p:cTn id="27" dur="500" fill="hold"/>
                                        <p:tgtEl>
                                          <p:spTgt spid="150"/>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53" presetClass="entr" presetSubtype="16" fill="hold" nodeType="afterEffect">
                                  <p:stCondLst>
                                    <p:cond delay="500"/>
                                  </p:stCondLst>
                                  <p:childTnLst>
                                    <p:set>
                                      <p:cBhvr>
                                        <p:cTn id="30" dur="1" fill="hold">
                                          <p:stCondLst>
                                            <p:cond delay="0"/>
                                          </p:stCondLst>
                                        </p:cTn>
                                        <p:tgtEl>
                                          <p:spTgt spid="90"/>
                                        </p:tgtEl>
                                        <p:attrNameLst>
                                          <p:attrName>style.visibility</p:attrName>
                                        </p:attrNameLst>
                                      </p:cBhvr>
                                      <p:to>
                                        <p:strVal val="visible"/>
                                      </p:to>
                                    </p:set>
                                    <p:anim calcmode="lin" valueType="num">
                                      <p:cBhvr>
                                        <p:cTn id="31" dur="500" fill="hold"/>
                                        <p:tgtEl>
                                          <p:spTgt spid="90"/>
                                        </p:tgtEl>
                                        <p:attrNameLst>
                                          <p:attrName>ppt_w</p:attrName>
                                        </p:attrNameLst>
                                      </p:cBhvr>
                                      <p:tavLst>
                                        <p:tav tm="0">
                                          <p:val>
                                            <p:fltVal val="0"/>
                                          </p:val>
                                        </p:tav>
                                        <p:tav tm="100000">
                                          <p:val>
                                            <p:strVal val="#ppt_w"/>
                                          </p:val>
                                        </p:tav>
                                      </p:tavLst>
                                    </p:anim>
                                    <p:anim calcmode="lin" valueType="num">
                                      <p:cBhvr>
                                        <p:cTn id="32" dur="500" fill="hold"/>
                                        <p:tgtEl>
                                          <p:spTgt spid="90"/>
                                        </p:tgtEl>
                                        <p:attrNameLst>
                                          <p:attrName>ppt_h</p:attrName>
                                        </p:attrNameLst>
                                      </p:cBhvr>
                                      <p:tavLst>
                                        <p:tav tm="0">
                                          <p:val>
                                            <p:fltVal val="0"/>
                                          </p:val>
                                        </p:tav>
                                        <p:tav tm="100000">
                                          <p:val>
                                            <p:strVal val="#ppt_h"/>
                                          </p:val>
                                        </p:tav>
                                      </p:tavLst>
                                    </p:anim>
                                    <p:animEffect transition="in" filter="fade">
                                      <p:cBhvr>
                                        <p:cTn id="33" dur="500"/>
                                        <p:tgtEl>
                                          <p:spTgt spid="90"/>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childTnLst>
                          </p:cTn>
                        </p:par>
                        <p:par>
                          <p:cTn id="38" fill="hold">
                            <p:stCondLst>
                              <p:cond delay="4000"/>
                            </p:stCondLst>
                            <p:childTnLst>
                              <p:par>
                                <p:cTn id="39" presetID="2" presetClass="entr" presetSubtype="8" decel="100000" fill="hold" nodeType="afterEffect">
                                  <p:stCondLst>
                                    <p:cond delay="0"/>
                                  </p:stCondLst>
                                  <p:childTnLst>
                                    <p:set>
                                      <p:cBhvr>
                                        <p:cTn id="40" dur="1" fill="hold">
                                          <p:stCondLst>
                                            <p:cond delay="0"/>
                                          </p:stCondLst>
                                        </p:cTn>
                                        <p:tgtEl>
                                          <p:spTgt spid="153"/>
                                        </p:tgtEl>
                                        <p:attrNameLst>
                                          <p:attrName>style.visibility</p:attrName>
                                        </p:attrNameLst>
                                      </p:cBhvr>
                                      <p:to>
                                        <p:strVal val="visible"/>
                                      </p:to>
                                    </p:set>
                                    <p:anim calcmode="lin" valueType="num">
                                      <p:cBhvr additive="base">
                                        <p:cTn id="41" dur="500" fill="hold"/>
                                        <p:tgtEl>
                                          <p:spTgt spid="153"/>
                                        </p:tgtEl>
                                        <p:attrNameLst>
                                          <p:attrName>ppt_x</p:attrName>
                                        </p:attrNameLst>
                                      </p:cBhvr>
                                      <p:tavLst>
                                        <p:tav tm="0">
                                          <p:val>
                                            <p:strVal val="0-#ppt_w/2"/>
                                          </p:val>
                                        </p:tav>
                                        <p:tav tm="100000">
                                          <p:val>
                                            <p:strVal val="#ppt_x"/>
                                          </p:val>
                                        </p:tav>
                                      </p:tavLst>
                                    </p:anim>
                                    <p:anim calcmode="lin" valueType="num">
                                      <p:cBhvr additive="base">
                                        <p:cTn id="42" dur="500" fill="hold"/>
                                        <p:tgtEl>
                                          <p:spTgt spid="153"/>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53" presetClass="entr" presetSubtype="16" fill="hold" nodeType="afterEffect">
                                  <p:stCondLst>
                                    <p:cond delay="750"/>
                                  </p:stCondLst>
                                  <p:childTnLst>
                                    <p:set>
                                      <p:cBhvr>
                                        <p:cTn id="45" dur="1" fill="hold">
                                          <p:stCondLst>
                                            <p:cond delay="0"/>
                                          </p:stCondLst>
                                        </p:cTn>
                                        <p:tgtEl>
                                          <p:spTgt spid="84"/>
                                        </p:tgtEl>
                                        <p:attrNameLst>
                                          <p:attrName>style.visibility</p:attrName>
                                        </p:attrNameLst>
                                      </p:cBhvr>
                                      <p:to>
                                        <p:strVal val="visible"/>
                                      </p:to>
                                    </p:set>
                                    <p:anim calcmode="lin" valueType="num">
                                      <p:cBhvr>
                                        <p:cTn id="46" dur="500" fill="hold"/>
                                        <p:tgtEl>
                                          <p:spTgt spid="84"/>
                                        </p:tgtEl>
                                        <p:attrNameLst>
                                          <p:attrName>ppt_w</p:attrName>
                                        </p:attrNameLst>
                                      </p:cBhvr>
                                      <p:tavLst>
                                        <p:tav tm="0">
                                          <p:val>
                                            <p:fltVal val="0"/>
                                          </p:val>
                                        </p:tav>
                                        <p:tav tm="100000">
                                          <p:val>
                                            <p:strVal val="#ppt_w"/>
                                          </p:val>
                                        </p:tav>
                                      </p:tavLst>
                                    </p:anim>
                                    <p:anim calcmode="lin" valueType="num">
                                      <p:cBhvr>
                                        <p:cTn id="47" dur="500" fill="hold"/>
                                        <p:tgtEl>
                                          <p:spTgt spid="84"/>
                                        </p:tgtEl>
                                        <p:attrNameLst>
                                          <p:attrName>ppt_h</p:attrName>
                                        </p:attrNameLst>
                                      </p:cBhvr>
                                      <p:tavLst>
                                        <p:tav tm="0">
                                          <p:val>
                                            <p:fltVal val="0"/>
                                          </p:val>
                                        </p:tav>
                                        <p:tav tm="100000">
                                          <p:val>
                                            <p:strVal val="#ppt_h"/>
                                          </p:val>
                                        </p:tav>
                                      </p:tavLst>
                                    </p:anim>
                                    <p:animEffect transition="in" filter="fade">
                                      <p:cBhvr>
                                        <p:cTn id="48" dur="500"/>
                                        <p:tgtEl>
                                          <p:spTgt spid="84"/>
                                        </p:tgtEl>
                                      </p:cBhvr>
                                    </p:animEffect>
                                  </p:childTnLst>
                                </p:cTn>
                              </p:par>
                            </p:childTnLst>
                          </p:cTn>
                        </p:par>
                        <p:par>
                          <p:cTn id="49" fill="hold">
                            <p:stCondLst>
                              <p:cond delay="5750"/>
                            </p:stCondLst>
                            <p:childTnLst>
                              <p:par>
                                <p:cTn id="50" presetID="22" presetClass="entr" presetSubtype="8"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left)">
                                      <p:cBhvr>
                                        <p:cTn id="52" dur="500"/>
                                        <p:tgtEl>
                                          <p:spTgt spid="77"/>
                                        </p:tgtEl>
                                      </p:cBhvr>
                                    </p:animEffect>
                                  </p:childTnLst>
                                </p:cTn>
                              </p:par>
                            </p:childTnLst>
                          </p:cTn>
                        </p:par>
                        <p:par>
                          <p:cTn id="53" fill="hold">
                            <p:stCondLst>
                              <p:cond delay="6250"/>
                            </p:stCondLst>
                            <p:childTnLst>
                              <p:par>
                                <p:cTn id="54" presetID="2" presetClass="entr" presetSubtype="2" decel="100000" fill="hold" nodeType="afterEffect">
                                  <p:stCondLst>
                                    <p:cond delay="0"/>
                                  </p:stCondLst>
                                  <p:childTnLst>
                                    <p:set>
                                      <p:cBhvr>
                                        <p:cTn id="55" dur="1" fill="hold">
                                          <p:stCondLst>
                                            <p:cond delay="0"/>
                                          </p:stCondLst>
                                        </p:cTn>
                                        <p:tgtEl>
                                          <p:spTgt spid="156"/>
                                        </p:tgtEl>
                                        <p:attrNameLst>
                                          <p:attrName>style.visibility</p:attrName>
                                        </p:attrNameLst>
                                      </p:cBhvr>
                                      <p:to>
                                        <p:strVal val="visible"/>
                                      </p:to>
                                    </p:set>
                                    <p:anim calcmode="lin" valueType="num">
                                      <p:cBhvr additive="base">
                                        <p:cTn id="56" dur="500" fill="hold"/>
                                        <p:tgtEl>
                                          <p:spTgt spid="156"/>
                                        </p:tgtEl>
                                        <p:attrNameLst>
                                          <p:attrName>ppt_x</p:attrName>
                                        </p:attrNameLst>
                                      </p:cBhvr>
                                      <p:tavLst>
                                        <p:tav tm="0">
                                          <p:val>
                                            <p:strVal val="1+#ppt_w/2"/>
                                          </p:val>
                                        </p:tav>
                                        <p:tav tm="100000">
                                          <p:val>
                                            <p:strVal val="#ppt_x"/>
                                          </p:val>
                                        </p:tav>
                                      </p:tavLst>
                                    </p:anim>
                                    <p:anim calcmode="lin" valueType="num">
                                      <p:cBhvr additive="base">
                                        <p:cTn id="57" dur="500" fill="hold"/>
                                        <p:tgtEl>
                                          <p:spTgt spid="156"/>
                                        </p:tgtEl>
                                        <p:attrNameLst>
                                          <p:attrName>ppt_y</p:attrName>
                                        </p:attrNameLst>
                                      </p:cBhvr>
                                      <p:tavLst>
                                        <p:tav tm="0">
                                          <p:val>
                                            <p:strVal val="#ppt_y"/>
                                          </p:val>
                                        </p:tav>
                                        <p:tav tm="100000">
                                          <p:val>
                                            <p:strVal val="#ppt_y"/>
                                          </p:val>
                                        </p:tav>
                                      </p:tavLst>
                                    </p:anim>
                                  </p:childTnLst>
                                </p:cTn>
                              </p:par>
                            </p:childTnLst>
                          </p:cTn>
                        </p:par>
                        <p:par>
                          <p:cTn id="58" fill="hold">
                            <p:stCondLst>
                              <p:cond delay="6750"/>
                            </p:stCondLst>
                            <p:childTnLst>
                              <p:par>
                                <p:cTn id="59" presetID="29" presetClass="entr" presetSubtype="0"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 calcmode="lin" valueType="num">
                                      <p:cBhvr>
                                        <p:cTn id="61" dur="500" fill="hold"/>
                                        <p:tgtEl>
                                          <p:spTgt spid="81"/>
                                        </p:tgtEl>
                                        <p:attrNameLst>
                                          <p:attrName>ppt_x</p:attrName>
                                        </p:attrNameLst>
                                      </p:cBhvr>
                                      <p:tavLst>
                                        <p:tav tm="0">
                                          <p:val>
                                            <p:strVal val="#ppt_x-.2"/>
                                          </p:val>
                                        </p:tav>
                                        <p:tav tm="100000">
                                          <p:val>
                                            <p:strVal val="#ppt_x"/>
                                          </p:val>
                                        </p:tav>
                                      </p:tavLst>
                                    </p:anim>
                                    <p:anim calcmode="lin" valueType="num">
                                      <p:cBhvr>
                                        <p:cTn id="62" dur="500" fill="hold"/>
                                        <p:tgtEl>
                                          <p:spTgt spid="81"/>
                                        </p:tgtEl>
                                        <p:attrNameLst>
                                          <p:attrName>ppt_y</p:attrName>
                                        </p:attrNameLst>
                                      </p:cBhvr>
                                      <p:tavLst>
                                        <p:tav tm="0">
                                          <p:val>
                                            <p:strVal val="#ppt_y"/>
                                          </p:val>
                                        </p:tav>
                                        <p:tav tm="100000">
                                          <p:val>
                                            <p:strVal val="#ppt_y"/>
                                          </p:val>
                                        </p:tav>
                                      </p:tavLst>
                                    </p:anim>
                                    <p:animEffect transition="in" filter="wipe(right)" prLst="gradientSize: 0.1">
                                      <p:cBhvr>
                                        <p:cTn id="63" dur="500"/>
                                        <p:tgtEl>
                                          <p:spTgt spid="81"/>
                                        </p:tgtEl>
                                      </p:cBhvr>
                                    </p:animEffect>
                                  </p:childTnLst>
                                </p:cTn>
                              </p:par>
                            </p:childTnLst>
                          </p:cTn>
                        </p:par>
                        <p:par>
                          <p:cTn id="64" fill="hold">
                            <p:stCondLst>
                              <p:cond delay="7250"/>
                            </p:stCondLst>
                            <p:childTnLst>
                              <p:par>
                                <p:cTn id="65" presetID="53" presetClass="entr" presetSubtype="16"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animEffect transition="in" filter="fade">
                                      <p:cBhvr>
                                        <p:cTn id="6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custDataLst>
              <p:tags r:id="rId1"/>
            </p:custDataLst>
          </p:nvPr>
        </p:nvGrpSpPr>
        <p:grpSpPr>
          <a:xfrm>
            <a:off x="8555405" y="1910398"/>
            <a:ext cx="1371600" cy="1371600"/>
            <a:chOff x="6754545" y="2311400"/>
            <a:chExt cx="1371600" cy="1371600"/>
          </a:xfrm>
        </p:grpSpPr>
        <p:sp>
          <p:nvSpPr>
            <p:cNvPr id="29" name="椭圆 28"/>
            <p:cNvSpPr/>
            <p:nvPr>
              <p:custDataLst>
                <p:tags r:id="rId2"/>
              </p:custDataLst>
            </p:nvPr>
          </p:nvSpPr>
          <p:spPr>
            <a:xfrm>
              <a:off x="6754545" y="2311400"/>
              <a:ext cx="1371600" cy="1371600"/>
            </a:xfrm>
            <a:prstGeom prst="ellipse">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p:cNvGrpSpPr/>
            <p:nvPr/>
          </p:nvGrpSpPr>
          <p:grpSpPr>
            <a:xfrm>
              <a:off x="7285101" y="2811166"/>
              <a:ext cx="310488" cy="389234"/>
              <a:chOff x="8164513" y="3303588"/>
              <a:chExt cx="219075" cy="274638"/>
            </a:xfrm>
            <a:solidFill>
              <a:srgbClr val="FFFFFF"/>
            </a:solidFill>
          </p:grpSpPr>
          <p:sp>
            <p:nvSpPr>
              <p:cNvPr id="31" name="Freeform 321"/>
              <p:cNvSpPr>
                <a:spLocks noEditPoints="1"/>
              </p:cNvSpPr>
              <p:nvPr>
                <p:custDataLst>
                  <p:tags r:id="rId3"/>
                </p:custDataLst>
              </p:nvPr>
            </p:nvSpPr>
            <p:spPr bwMode="auto">
              <a:xfrm>
                <a:off x="8164513" y="3303588"/>
                <a:ext cx="219075" cy="274638"/>
              </a:xfrm>
              <a:custGeom>
                <a:avLst/>
                <a:gdLst>
                  <a:gd name="T0" fmla="*/ 124 w 140"/>
                  <a:gd name="T1" fmla="*/ 68 h 175"/>
                  <a:gd name="T2" fmla="*/ 115 w 140"/>
                  <a:gd name="T3" fmla="*/ 68 h 175"/>
                  <a:gd name="T4" fmla="*/ 115 w 140"/>
                  <a:gd name="T5" fmla="*/ 67 h 175"/>
                  <a:gd name="T6" fmla="*/ 115 w 140"/>
                  <a:gd name="T7" fmla="*/ 47 h 175"/>
                  <a:gd name="T8" fmla="*/ 68 w 140"/>
                  <a:gd name="T9" fmla="*/ 0 h 175"/>
                  <a:gd name="T10" fmla="*/ 21 w 140"/>
                  <a:gd name="T11" fmla="*/ 47 h 175"/>
                  <a:gd name="T12" fmla="*/ 21 w 140"/>
                  <a:gd name="T13" fmla="*/ 67 h 175"/>
                  <a:gd name="T14" fmla="*/ 21 w 140"/>
                  <a:gd name="T15" fmla="*/ 68 h 175"/>
                  <a:gd name="T16" fmla="*/ 15 w 140"/>
                  <a:gd name="T17" fmla="*/ 68 h 175"/>
                  <a:gd name="T18" fmla="*/ 0 w 140"/>
                  <a:gd name="T19" fmla="*/ 84 h 175"/>
                  <a:gd name="T20" fmla="*/ 0 w 140"/>
                  <a:gd name="T21" fmla="*/ 159 h 175"/>
                  <a:gd name="T22" fmla="*/ 15 w 140"/>
                  <a:gd name="T23" fmla="*/ 175 h 175"/>
                  <a:gd name="T24" fmla="*/ 124 w 140"/>
                  <a:gd name="T25" fmla="*/ 175 h 175"/>
                  <a:gd name="T26" fmla="*/ 140 w 140"/>
                  <a:gd name="T27" fmla="*/ 159 h 175"/>
                  <a:gd name="T28" fmla="*/ 140 w 140"/>
                  <a:gd name="T29" fmla="*/ 84 h 175"/>
                  <a:gd name="T30" fmla="*/ 124 w 140"/>
                  <a:gd name="T31" fmla="*/ 68 h 175"/>
                  <a:gd name="T32" fmla="*/ 45 w 140"/>
                  <a:gd name="T33" fmla="*/ 67 h 175"/>
                  <a:gd name="T34" fmla="*/ 45 w 140"/>
                  <a:gd name="T35" fmla="*/ 47 h 175"/>
                  <a:gd name="T36" fmla="*/ 68 w 140"/>
                  <a:gd name="T37" fmla="*/ 24 h 175"/>
                  <a:gd name="T38" fmla="*/ 91 w 140"/>
                  <a:gd name="T39" fmla="*/ 47 h 175"/>
                  <a:gd name="T40" fmla="*/ 91 w 140"/>
                  <a:gd name="T41" fmla="*/ 67 h 175"/>
                  <a:gd name="T42" fmla="*/ 91 w 140"/>
                  <a:gd name="T43" fmla="*/ 68 h 175"/>
                  <a:gd name="T44" fmla="*/ 45 w 140"/>
                  <a:gd name="T45" fmla="*/ 68 h 175"/>
                  <a:gd name="T46" fmla="*/ 45 w 140"/>
                  <a:gd name="T47" fmla="*/ 67 h 175"/>
                  <a:gd name="T48" fmla="*/ 128 w 140"/>
                  <a:gd name="T49" fmla="*/ 159 h 175"/>
                  <a:gd name="T50" fmla="*/ 124 w 140"/>
                  <a:gd name="T51" fmla="*/ 163 h 175"/>
                  <a:gd name="T52" fmla="*/ 15 w 140"/>
                  <a:gd name="T53" fmla="*/ 163 h 175"/>
                  <a:gd name="T54" fmla="*/ 12 w 140"/>
                  <a:gd name="T55" fmla="*/ 159 h 175"/>
                  <a:gd name="T56" fmla="*/ 12 w 140"/>
                  <a:gd name="T57" fmla="*/ 84 h 175"/>
                  <a:gd name="T58" fmla="*/ 15 w 140"/>
                  <a:gd name="T59" fmla="*/ 80 h 175"/>
                  <a:gd name="T60" fmla="*/ 124 w 140"/>
                  <a:gd name="T61" fmla="*/ 80 h 175"/>
                  <a:gd name="T62" fmla="*/ 128 w 140"/>
                  <a:gd name="T63" fmla="*/ 84 h 175"/>
                  <a:gd name="T64" fmla="*/ 128 w 140"/>
                  <a:gd name="T65" fmla="*/ 15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75">
                    <a:moveTo>
                      <a:pt x="124" y="68"/>
                    </a:moveTo>
                    <a:cubicBezTo>
                      <a:pt x="115" y="68"/>
                      <a:pt x="115" y="68"/>
                      <a:pt x="115" y="68"/>
                    </a:cubicBezTo>
                    <a:cubicBezTo>
                      <a:pt x="115" y="68"/>
                      <a:pt x="115" y="68"/>
                      <a:pt x="115" y="67"/>
                    </a:cubicBezTo>
                    <a:cubicBezTo>
                      <a:pt x="115" y="47"/>
                      <a:pt x="115" y="47"/>
                      <a:pt x="115" y="47"/>
                    </a:cubicBezTo>
                    <a:cubicBezTo>
                      <a:pt x="115" y="21"/>
                      <a:pt x="94" y="0"/>
                      <a:pt x="68" y="0"/>
                    </a:cubicBezTo>
                    <a:cubicBezTo>
                      <a:pt x="42" y="0"/>
                      <a:pt x="21" y="21"/>
                      <a:pt x="21" y="47"/>
                    </a:cubicBezTo>
                    <a:cubicBezTo>
                      <a:pt x="21" y="67"/>
                      <a:pt x="21" y="67"/>
                      <a:pt x="21" y="67"/>
                    </a:cubicBezTo>
                    <a:cubicBezTo>
                      <a:pt x="21" y="68"/>
                      <a:pt x="21" y="68"/>
                      <a:pt x="21" y="68"/>
                    </a:cubicBezTo>
                    <a:cubicBezTo>
                      <a:pt x="15" y="68"/>
                      <a:pt x="15" y="68"/>
                      <a:pt x="15" y="68"/>
                    </a:cubicBezTo>
                    <a:cubicBezTo>
                      <a:pt x="7" y="68"/>
                      <a:pt x="0" y="75"/>
                      <a:pt x="0" y="84"/>
                    </a:cubicBezTo>
                    <a:cubicBezTo>
                      <a:pt x="0" y="159"/>
                      <a:pt x="0" y="159"/>
                      <a:pt x="0" y="159"/>
                    </a:cubicBezTo>
                    <a:cubicBezTo>
                      <a:pt x="0" y="168"/>
                      <a:pt x="7" y="175"/>
                      <a:pt x="15" y="175"/>
                    </a:cubicBezTo>
                    <a:cubicBezTo>
                      <a:pt x="124" y="175"/>
                      <a:pt x="124" y="175"/>
                      <a:pt x="124" y="175"/>
                    </a:cubicBezTo>
                    <a:cubicBezTo>
                      <a:pt x="133" y="175"/>
                      <a:pt x="140" y="168"/>
                      <a:pt x="140" y="159"/>
                    </a:cubicBezTo>
                    <a:cubicBezTo>
                      <a:pt x="140" y="84"/>
                      <a:pt x="140" y="84"/>
                      <a:pt x="140" y="84"/>
                    </a:cubicBezTo>
                    <a:cubicBezTo>
                      <a:pt x="140" y="75"/>
                      <a:pt x="133" y="68"/>
                      <a:pt x="124" y="68"/>
                    </a:cubicBezTo>
                    <a:close/>
                    <a:moveTo>
                      <a:pt x="45" y="67"/>
                    </a:moveTo>
                    <a:cubicBezTo>
                      <a:pt x="45" y="47"/>
                      <a:pt x="45" y="47"/>
                      <a:pt x="45" y="47"/>
                    </a:cubicBezTo>
                    <a:cubicBezTo>
                      <a:pt x="45" y="34"/>
                      <a:pt x="55" y="24"/>
                      <a:pt x="68" y="24"/>
                    </a:cubicBezTo>
                    <a:cubicBezTo>
                      <a:pt x="81" y="24"/>
                      <a:pt x="91" y="34"/>
                      <a:pt x="91" y="47"/>
                    </a:cubicBezTo>
                    <a:cubicBezTo>
                      <a:pt x="91" y="67"/>
                      <a:pt x="91" y="67"/>
                      <a:pt x="91" y="67"/>
                    </a:cubicBezTo>
                    <a:cubicBezTo>
                      <a:pt x="91" y="68"/>
                      <a:pt x="91" y="68"/>
                      <a:pt x="91" y="68"/>
                    </a:cubicBezTo>
                    <a:cubicBezTo>
                      <a:pt x="45" y="68"/>
                      <a:pt x="45" y="68"/>
                      <a:pt x="45" y="68"/>
                    </a:cubicBezTo>
                    <a:cubicBezTo>
                      <a:pt x="45" y="68"/>
                      <a:pt x="45" y="68"/>
                      <a:pt x="45" y="67"/>
                    </a:cubicBezTo>
                    <a:close/>
                    <a:moveTo>
                      <a:pt x="128" y="159"/>
                    </a:moveTo>
                    <a:cubicBezTo>
                      <a:pt x="128" y="161"/>
                      <a:pt x="126" y="163"/>
                      <a:pt x="124" y="163"/>
                    </a:cubicBezTo>
                    <a:cubicBezTo>
                      <a:pt x="15" y="163"/>
                      <a:pt x="15" y="163"/>
                      <a:pt x="15" y="163"/>
                    </a:cubicBezTo>
                    <a:cubicBezTo>
                      <a:pt x="13" y="163"/>
                      <a:pt x="12" y="161"/>
                      <a:pt x="12" y="159"/>
                    </a:cubicBezTo>
                    <a:cubicBezTo>
                      <a:pt x="12" y="84"/>
                      <a:pt x="12" y="84"/>
                      <a:pt x="12" y="84"/>
                    </a:cubicBezTo>
                    <a:cubicBezTo>
                      <a:pt x="12" y="82"/>
                      <a:pt x="13" y="80"/>
                      <a:pt x="15" y="80"/>
                    </a:cubicBezTo>
                    <a:cubicBezTo>
                      <a:pt x="124" y="80"/>
                      <a:pt x="124" y="80"/>
                      <a:pt x="124" y="80"/>
                    </a:cubicBezTo>
                    <a:cubicBezTo>
                      <a:pt x="126" y="80"/>
                      <a:pt x="128" y="82"/>
                      <a:pt x="128" y="84"/>
                    </a:cubicBezTo>
                    <a:lnTo>
                      <a:pt x="128" y="1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32" name="Freeform 322"/>
              <p:cNvSpPr/>
              <p:nvPr>
                <p:custDataLst>
                  <p:tags r:id="rId4"/>
                </p:custDataLst>
              </p:nvPr>
            </p:nvSpPr>
            <p:spPr bwMode="auto">
              <a:xfrm>
                <a:off x="8259763" y="3487738"/>
                <a:ext cx="28575" cy="41275"/>
              </a:xfrm>
              <a:custGeom>
                <a:avLst/>
                <a:gdLst>
                  <a:gd name="T0" fmla="*/ 9 w 18"/>
                  <a:gd name="T1" fmla="*/ 0 h 26"/>
                  <a:gd name="T2" fmla="*/ 0 w 18"/>
                  <a:gd name="T3" fmla="*/ 9 h 26"/>
                  <a:gd name="T4" fmla="*/ 0 w 18"/>
                  <a:gd name="T5" fmla="*/ 26 h 26"/>
                  <a:gd name="T6" fmla="*/ 18 w 18"/>
                  <a:gd name="T7" fmla="*/ 26 h 26"/>
                  <a:gd name="T8" fmla="*/ 18 w 18"/>
                  <a:gd name="T9" fmla="*/ 9 h 26"/>
                  <a:gd name="T10" fmla="*/ 9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9" y="0"/>
                    </a:moveTo>
                    <a:cubicBezTo>
                      <a:pt x="4" y="0"/>
                      <a:pt x="0" y="4"/>
                      <a:pt x="0" y="9"/>
                    </a:cubicBezTo>
                    <a:cubicBezTo>
                      <a:pt x="0" y="26"/>
                      <a:pt x="0" y="26"/>
                      <a:pt x="0" y="26"/>
                    </a:cubicBezTo>
                    <a:cubicBezTo>
                      <a:pt x="18" y="26"/>
                      <a:pt x="18" y="26"/>
                      <a:pt x="18" y="26"/>
                    </a:cubicBezTo>
                    <a:cubicBezTo>
                      <a:pt x="18" y="9"/>
                      <a:pt x="18" y="9"/>
                      <a:pt x="18" y="9"/>
                    </a:cubicBezTo>
                    <a:cubicBezTo>
                      <a:pt x="18" y="4"/>
                      <a:pt x="14"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grpSp>
        <p:nvGrpSpPr>
          <p:cNvPr id="33" name="组合 32"/>
          <p:cNvGrpSpPr/>
          <p:nvPr>
            <p:custDataLst>
              <p:tags r:id="rId5"/>
            </p:custDataLst>
          </p:nvPr>
        </p:nvGrpSpPr>
        <p:grpSpPr>
          <a:xfrm>
            <a:off x="5405594" y="1910398"/>
            <a:ext cx="1371600" cy="1371600"/>
            <a:chOff x="3939379" y="2311400"/>
            <a:chExt cx="1371600" cy="1371600"/>
          </a:xfrm>
        </p:grpSpPr>
        <p:sp>
          <p:nvSpPr>
            <p:cNvPr id="34" name="椭圆 33"/>
            <p:cNvSpPr/>
            <p:nvPr>
              <p:custDataLst>
                <p:tags r:id="rId6"/>
              </p:custDataLst>
            </p:nvPr>
          </p:nvSpPr>
          <p:spPr>
            <a:xfrm>
              <a:off x="3939379" y="2311400"/>
              <a:ext cx="1371600" cy="1371600"/>
            </a:xfrm>
            <a:prstGeom prst="ellipse">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459810" y="2755335"/>
              <a:ext cx="330738" cy="416232"/>
              <a:chOff x="11293476" y="3908426"/>
              <a:chExt cx="233363" cy="293687"/>
            </a:xfrm>
            <a:solidFill>
              <a:srgbClr val="FFFFFF"/>
            </a:solidFill>
          </p:grpSpPr>
          <p:sp>
            <p:nvSpPr>
              <p:cNvPr id="36" name="Freeform 315"/>
              <p:cNvSpPr/>
              <p:nvPr>
                <p:custDataLst>
                  <p:tags r:id="rId7"/>
                </p:custDataLst>
              </p:nvPr>
            </p:nvSpPr>
            <p:spPr bwMode="auto">
              <a:xfrm>
                <a:off x="11382376" y="4173538"/>
                <a:ext cx="52388" cy="28575"/>
              </a:xfrm>
              <a:custGeom>
                <a:avLst/>
                <a:gdLst>
                  <a:gd name="T0" fmla="*/ 32 w 34"/>
                  <a:gd name="T1" fmla="*/ 0 h 18"/>
                  <a:gd name="T2" fmla="*/ 2 w 34"/>
                  <a:gd name="T3" fmla="*/ 0 h 18"/>
                  <a:gd name="T4" fmla="*/ 0 w 34"/>
                  <a:gd name="T5" fmla="*/ 2 h 18"/>
                  <a:gd name="T6" fmla="*/ 17 w 34"/>
                  <a:gd name="T7" fmla="*/ 18 h 18"/>
                  <a:gd name="T8" fmla="*/ 34 w 34"/>
                  <a:gd name="T9" fmla="*/ 2 h 18"/>
                  <a:gd name="T10" fmla="*/ 3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32" y="0"/>
                    </a:moveTo>
                    <a:cubicBezTo>
                      <a:pt x="2" y="0"/>
                      <a:pt x="2" y="0"/>
                      <a:pt x="2" y="0"/>
                    </a:cubicBezTo>
                    <a:cubicBezTo>
                      <a:pt x="1" y="0"/>
                      <a:pt x="0" y="1"/>
                      <a:pt x="0" y="2"/>
                    </a:cubicBezTo>
                    <a:cubicBezTo>
                      <a:pt x="0" y="11"/>
                      <a:pt x="8" y="18"/>
                      <a:pt x="17" y="18"/>
                    </a:cubicBezTo>
                    <a:cubicBezTo>
                      <a:pt x="27" y="18"/>
                      <a:pt x="34" y="11"/>
                      <a:pt x="34" y="2"/>
                    </a:cubicBezTo>
                    <a:cubicBezTo>
                      <a:pt x="34" y="1"/>
                      <a:pt x="33"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37" name="Freeform 316"/>
              <p:cNvSpPr/>
              <p:nvPr>
                <p:custDataLst>
                  <p:tags r:id="rId8"/>
                </p:custDataLst>
              </p:nvPr>
            </p:nvSpPr>
            <p:spPr bwMode="auto">
              <a:xfrm>
                <a:off x="11293476" y="3908426"/>
                <a:ext cx="233363" cy="246063"/>
              </a:xfrm>
              <a:custGeom>
                <a:avLst/>
                <a:gdLst>
                  <a:gd name="T0" fmla="*/ 124 w 149"/>
                  <a:gd name="T1" fmla="*/ 123 h 157"/>
                  <a:gd name="T2" fmla="*/ 127 w 149"/>
                  <a:gd name="T3" fmla="*/ 108 h 157"/>
                  <a:gd name="T4" fmla="*/ 127 w 149"/>
                  <a:gd name="T5" fmla="*/ 66 h 157"/>
                  <a:gd name="T6" fmla="*/ 91 w 149"/>
                  <a:gd name="T7" fmla="*/ 20 h 157"/>
                  <a:gd name="T8" fmla="*/ 91 w 149"/>
                  <a:gd name="T9" fmla="*/ 16 h 157"/>
                  <a:gd name="T10" fmla="*/ 74 w 149"/>
                  <a:gd name="T11" fmla="*/ 0 h 157"/>
                  <a:gd name="T12" fmla="*/ 57 w 149"/>
                  <a:gd name="T13" fmla="*/ 16 h 157"/>
                  <a:gd name="T14" fmla="*/ 57 w 149"/>
                  <a:gd name="T15" fmla="*/ 20 h 157"/>
                  <a:gd name="T16" fmla="*/ 22 w 149"/>
                  <a:gd name="T17" fmla="*/ 66 h 157"/>
                  <a:gd name="T18" fmla="*/ 22 w 149"/>
                  <a:gd name="T19" fmla="*/ 108 h 157"/>
                  <a:gd name="T20" fmla="*/ 25 w 149"/>
                  <a:gd name="T21" fmla="*/ 123 h 157"/>
                  <a:gd name="T22" fmla="*/ 0 w 149"/>
                  <a:gd name="T23" fmla="*/ 140 h 157"/>
                  <a:gd name="T24" fmla="*/ 0 w 149"/>
                  <a:gd name="T25" fmla="*/ 155 h 157"/>
                  <a:gd name="T26" fmla="*/ 2 w 149"/>
                  <a:gd name="T27" fmla="*/ 157 h 157"/>
                  <a:gd name="T28" fmla="*/ 147 w 149"/>
                  <a:gd name="T29" fmla="*/ 157 h 157"/>
                  <a:gd name="T30" fmla="*/ 149 w 149"/>
                  <a:gd name="T31" fmla="*/ 155 h 157"/>
                  <a:gd name="T32" fmla="*/ 149 w 149"/>
                  <a:gd name="T33" fmla="*/ 140 h 157"/>
                  <a:gd name="T34" fmla="*/ 124 w 149"/>
                  <a:gd name="T35" fmla="*/ 1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7">
                    <a:moveTo>
                      <a:pt x="124" y="123"/>
                    </a:moveTo>
                    <a:cubicBezTo>
                      <a:pt x="126" y="118"/>
                      <a:pt x="127" y="113"/>
                      <a:pt x="127" y="108"/>
                    </a:cubicBezTo>
                    <a:cubicBezTo>
                      <a:pt x="127" y="66"/>
                      <a:pt x="127" y="66"/>
                      <a:pt x="127" y="66"/>
                    </a:cubicBezTo>
                    <a:cubicBezTo>
                      <a:pt x="127" y="45"/>
                      <a:pt x="113" y="27"/>
                      <a:pt x="91" y="20"/>
                    </a:cubicBezTo>
                    <a:cubicBezTo>
                      <a:pt x="91" y="16"/>
                      <a:pt x="91" y="16"/>
                      <a:pt x="91" y="16"/>
                    </a:cubicBezTo>
                    <a:cubicBezTo>
                      <a:pt x="91" y="7"/>
                      <a:pt x="84" y="0"/>
                      <a:pt x="74" y="0"/>
                    </a:cubicBezTo>
                    <a:cubicBezTo>
                      <a:pt x="65" y="0"/>
                      <a:pt x="57" y="7"/>
                      <a:pt x="57" y="16"/>
                    </a:cubicBezTo>
                    <a:cubicBezTo>
                      <a:pt x="57" y="20"/>
                      <a:pt x="57" y="20"/>
                      <a:pt x="57" y="20"/>
                    </a:cubicBezTo>
                    <a:cubicBezTo>
                      <a:pt x="36" y="27"/>
                      <a:pt x="22" y="45"/>
                      <a:pt x="22" y="66"/>
                    </a:cubicBezTo>
                    <a:cubicBezTo>
                      <a:pt x="22" y="108"/>
                      <a:pt x="22" y="108"/>
                      <a:pt x="22" y="108"/>
                    </a:cubicBezTo>
                    <a:cubicBezTo>
                      <a:pt x="22" y="113"/>
                      <a:pt x="23" y="118"/>
                      <a:pt x="25" y="123"/>
                    </a:cubicBezTo>
                    <a:cubicBezTo>
                      <a:pt x="11" y="124"/>
                      <a:pt x="0" y="131"/>
                      <a:pt x="0" y="140"/>
                    </a:cubicBezTo>
                    <a:cubicBezTo>
                      <a:pt x="0" y="155"/>
                      <a:pt x="0" y="155"/>
                      <a:pt x="0" y="155"/>
                    </a:cubicBezTo>
                    <a:cubicBezTo>
                      <a:pt x="0" y="156"/>
                      <a:pt x="1" y="157"/>
                      <a:pt x="2" y="157"/>
                    </a:cubicBezTo>
                    <a:cubicBezTo>
                      <a:pt x="147" y="157"/>
                      <a:pt x="147" y="157"/>
                      <a:pt x="147" y="157"/>
                    </a:cubicBezTo>
                    <a:cubicBezTo>
                      <a:pt x="148" y="157"/>
                      <a:pt x="149" y="156"/>
                      <a:pt x="149" y="155"/>
                    </a:cubicBezTo>
                    <a:cubicBezTo>
                      <a:pt x="149" y="140"/>
                      <a:pt x="149" y="140"/>
                      <a:pt x="149" y="140"/>
                    </a:cubicBezTo>
                    <a:cubicBezTo>
                      <a:pt x="149" y="131"/>
                      <a:pt x="138" y="124"/>
                      <a:pt x="12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grpSp>
        <p:nvGrpSpPr>
          <p:cNvPr id="38" name="组合 37"/>
          <p:cNvGrpSpPr/>
          <p:nvPr>
            <p:custDataLst>
              <p:tags r:id="rId9"/>
            </p:custDataLst>
          </p:nvPr>
        </p:nvGrpSpPr>
        <p:grpSpPr>
          <a:xfrm>
            <a:off x="2256418" y="1910398"/>
            <a:ext cx="1371600" cy="1371600"/>
            <a:chOff x="1124213" y="2311400"/>
            <a:chExt cx="1371600" cy="1371600"/>
          </a:xfrm>
        </p:grpSpPr>
        <p:sp>
          <p:nvSpPr>
            <p:cNvPr id="39" name="椭圆 38"/>
            <p:cNvSpPr/>
            <p:nvPr>
              <p:custDataLst>
                <p:tags r:id="rId10"/>
              </p:custDataLst>
            </p:nvPr>
          </p:nvSpPr>
          <p:spPr>
            <a:xfrm>
              <a:off x="1124213" y="2311400"/>
              <a:ext cx="1371600" cy="1371600"/>
            </a:xfrm>
            <a:prstGeom prst="ellipse">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0" name="组合 39"/>
            <p:cNvGrpSpPr/>
            <p:nvPr/>
          </p:nvGrpSpPr>
          <p:grpSpPr>
            <a:xfrm>
              <a:off x="1590647" y="2794709"/>
              <a:ext cx="438732" cy="404982"/>
              <a:chOff x="8745538" y="2649538"/>
              <a:chExt cx="309563" cy="285750"/>
            </a:xfrm>
            <a:solidFill>
              <a:srgbClr val="FFFFFF"/>
            </a:solidFill>
          </p:grpSpPr>
          <p:sp>
            <p:nvSpPr>
              <p:cNvPr id="41" name="Freeform 313"/>
              <p:cNvSpPr/>
              <p:nvPr>
                <p:custDataLst>
                  <p:tags r:id="rId11"/>
                </p:custDataLst>
              </p:nvPr>
            </p:nvSpPr>
            <p:spPr bwMode="auto">
              <a:xfrm>
                <a:off x="8745538" y="2649538"/>
                <a:ext cx="309563" cy="238125"/>
              </a:xfrm>
              <a:custGeom>
                <a:avLst/>
                <a:gdLst>
                  <a:gd name="T0" fmla="*/ 197 w 198"/>
                  <a:gd name="T1" fmla="*/ 0 h 152"/>
                  <a:gd name="T2" fmla="*/ 195 w 198"/>
                  <a:gd name="T3" fmla="*/ 0 h 152"/>
                  <a:gd name="T4" fmla="*/ 1 w 198"/>
                  <a:gd name="T5" fmla="*/ 99 h 152"/>
                  <a:gd name="T6" fmla="*/ 0 w 198"/>
                  <a:gd name="T7" fmla="*/ 101 h 152"/>
                  <a:gd name="T8" fmla="*/ 2 w 198"/>
                  <a:gd name="T9" fmla="*/ 103 h 152"/>
                  <a:gd name="T10" fmla="*/ 67 w 198"/>
                  <a:gd name="T11" fmla="*/ 124 h 152"/>
                  <a:gd name="T12" fmla="*/ 68 w 198"/>
                  <a:gd name="T13" fmla="*/ 123 h 152"/>
                  <a:gd name="T14" fmla="*/ 158 w 198"/>
                  <a:gd name="T15" fmla="*/ 42 h 152"/>
                  <a:gd name="T16" fmla="*/ 87 w 198"/>
                  <a:gd name="T17" fmla="*/ 127 h 152"/>
                  <a:gd name="T18" fmla="*/ 86 w 198"/>
                  <a:gd name="T19" fmla="*/ 129 h 152"/>
                  <a:gd name="T20" fmla="*/ 88 w 198"/>
                  <a:gd name="T21" fmla="*/ 130 h 152"/>
                  <a:gd name="T22" fmla="*/ 160 w 198"/>
                  <a:gd name="T23" fmla="*/ 152 h 152"/>
                  <a:gd name="T24" fmla="*/ 160 w 198"/>
                  <a:gd name="T25" fmla="*/ 152 h 152"/>
                  <a:gd name="T26" fmla="*/ 161 w 198"/>
                  <a:gd name="T27" fmla="*/ 152 h 152"/>
                  <a:gd name="T28" fmla="*/ 162 w 198"/>
                  <a:gd name="T29" fmla="*/ 151 h 152"/>
                  <a:gd name="T30" fmla="*/ 198 w 198"/>
                  <a:gd name="T31" fmla="*/ 2 h 152"/>
                  <a:gd name="T32" fmla="*/ 197 w 198"/>
                  <a:gd name="T3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2">
                    <a:moveTo>
                      <a:pt x="197" y="0"/>
                    </a:moveTo>
                    <a:cubicBezTo>
                      <a:pt x="197" y="0"/>
                      <a:pt x="196" y="0"/>
                      <a:pt x="195" y="0"/>
                    </a:cubicBezTo>
                    <a:cubicBezTo>
                      <a:pt x="1" y="99"/>
                      <a:pt x="1" y="99"/>
                      <a:pt x="1" y="99"/>
                    </a:cubicBezTo>
                    <a:cubicBezTo>
                      <a:pt x="1" y="100"/>
                      <a:pt x="0" y="100"/>
                      <a:pt x="0" y="101"/>
                    </a:cubicBezTo>
                    <a:cubicBezTo>
                      <a:pt x="0" y="102"/>
                      <a:pt x="1" y="103"/>
                      <a:pt x="2" y="103"/>
                    </a:cubicBezTo>
                    <a:cubicBezTo>
                      <a:pt x="67" y="124"/>
                      <a:pt x="67" y="124"/>
                      <a:pt x="67" y="124"/>
                    </a:cubicBezTo>
                    <a:cubicBezTo>
                      <a:pt x="67" y="124"/>
                      <a:pt x="68" y="124"/>
                      <a:pt x="68" y="123"/>
                    </a:cubicBezTo>
                    <a:cubicBezTo>
                      <a:pt x="158" y="42"/>
                      <a:pt x="158" y="42"/>
                      <a:pt x="158" y="42"/>
                    </a:cubicBezTo>
                    <a:cubicBezTo>
                      <a:pt x="87" y="127"/>
                      <a:pt x="87" y="127"/>
                      <a:pt x="87" y="127"/>
                    </a:cubicBezTo>
                    <a:cubicBezTo>
                      <a:pt x="86" y="128"/>
                      <a:pt x="86" y="128"/>
                      <a:pt x="86" y="129"/>
                    </a:cubicBezTo>
                    <a:cubicBezTo>
                      <a:pt x="86" y="130"/>
                      <a:pt x="87" y="130"/>
                      <a:pt x="88" y="130"/>
                    </a:cubicBezTo>
                    <a:cubicBezTo>
                      <a:pt x="160" y="152"/>
                      <a:pt x="160" y="152"/>
                      <a:pt x="160" y="152"/>
                    </a:cubicBezTo>
                    <a:cubicBezTo>
                      <a:pt x="160" y="152"/>
                      <a:pt x="160" y="152"/>
                      <a:pt x="160" y="152"/>
                    </a:cubicBezTo>
                    <a:cubicBezTo>
                      <a:pt x="161" y="152"/>
                      <a:pt x="161" y="152"/>
                      <a:pt x="161" y="152"/>
                    </a:cubicBezTo>
                    <a:cubicBezTo>
                      <a:pt x="162" y="152"/>
                      <a:pt x="162" y="151"/>
                      <a:pt x="162" y="151"/>
                    </a:cubicBezTo>
                    <a:cubicBezTo>
                      <a:pt x="198" y="2"/>
                      <a:pt x="198" y="2"/>
                      <a:pt x="198" y="2"/>
                    </a:cubicBezTo>
                    <a:cubicBezTo>
                      <a:pt x="198" y="2"/>
                      <a:pt x="198" y="1"/>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2" name="Freeform 314"/>
              <p:cNvSpPr/>
              <p:nvPr>
                <p:custDataLst>
                  <p:tags r:id="rId12"/>
                </p:custDataLst>
              </p:nvPr>
            </p:nvSpPr>
            <p:spPr bwMode="auto">
              <a:xfrm>
                <a:off x="8880476" y="2868613"/>
                <a:ext cx="36513" cy="66675"/>
              </a:xfrm>
              <a:custGeom>
                <a:avLst/>
                <a:gdLst>
                  <a:gd name="T0" fmla="*/ 23 w 24"/>
                  <a:gd name="T1" fmla="*/ 6 h 42"/>
                  <a:gd name="T2" fmla="*/ 3 w 24"/>
                  <a:gd name="T3" fmla="*/ 0 h 42"/>
                  <a:gd name="T4" fmla="*/ 1 w 24"/>
                  <a:gd name="T5" fmla="*/ 0 h 42"/>
                  <a:gd name="T6" fmla="*/ 0 w 24"/>
                  <a:gd name="T7" fmla="*/ 2 h 42"/>
                  <a:gd name="T8" fmla="*/ 0 w 24"/>
                  <a:gd name="T9" fmla="*/ 40 h 42"/>
                  <a:gd name="T10" fmla="*/ 2 w 24"/>
                  <a:gd name="T11" fmla="*/ 41 h 42"/>
                  <a:gd name="T12" fmla="*/ 2 w 24"/>
                  <a:gd name="T13" fmla="*/ 42 h 42"/>
                  <a:gd name="T14" fmla="*/ 4 w 24"/>
                  <a:gd name="T15" fmla="*/ 41 h 42"/>
                  <a:gd name="T16" fmla="*/ 24 w 24"/>
                  <a:gd name="T17" fmla="*/ 9 h 42"/>
                  <a:gd name="T18" fmla="*/ 24 w 24"/>
                  <a:gd name="T19" fmla="*/ 7 h 42"/>
                  <a:gd name="T20" fmla="*/ 23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3" y="6"/>
                    </a:moveTo>
                    <a:cubicBezTo>
                      <a:pt x="3" y="0"/>
                      <a:pt x="3" y="0"/>
                      <a:pt x="3" y="0"/>
                    </a:cubicBezTo>
                    <a:cubicBezTo>
                      <a:pt x="2" y="0"/>
                      <a:pt x="1" y="0"/>
                      <a:pt x="1" y="0"/>
                    </a:cubicBezTo>
                    <a:cubicBezTo>
                      <a:pt x="0" y="1"/>
                      <a:pt x="0" y="1"/>
                      <a:pt x="0" y="2"/>
                    </a:cubicBezTo>
                    <a:cubicBezTo>
                      <a:pt x="0" y="40"/>
                      <a:pt x="0" y="40"/>
                      <a:pt x="0" y="40"/>
                    </a:cubicBezTo>
                    <a:cubicBezTo>
                      <a:pt x="0" y="40"/>
                      <a:pt x="1" y="41"/>
                      <a:pt x="2" y="41"/>
                    </a:cubicBezTo>
                    <a:cubicBezTo>
                      <a:pt x="2" y="42"/>
                      <a:pt x="2" y="42"/>
                      <a:pt x="2" y="42"/>
                    </a:cubicBezTo>
                    <a:cubicBezTo>
                      <a:pt x="3" y="42"/>
                      <a:pt x="3" y="41"/>
                      <a:pt x="4" y="41"/>
                    </a:cubicBezTo>
                    <a:cubicBezTo>
                      <a:pt x="24" y="9"/>
                      <a:pt x="24" y="9"/>
                      <a:pt x="24" y="9"/>
                    </a:cubicBezTo>
                    <a:cubicBezTo>
                      <a:pt x="24" y="9"/>
                      <a:pt x="24" y="8"/>
                      <a:pt x="24" y="7"/>
                    </a:cubicBezTo>
                    <a:cubicBezTo>
                      <a:pt x="24" y="7"/>
                      <a:pt x="23" y="6"/>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grpSp>
        <p:nvGrpSpPr>
          <p:cNvPr id="68" name="组合 67"/>
          <p:cNvGrpSpPr/>
          <p:nvPr>
            <p:custDataLst>
              <p:tags r:id="rId13"/>
            </p:custDataLst>
          </p:nvPr>
        </p:nvGrpSpPr>
        <p:grpSpPr>
          <a:xfrm>
            <a:off x="1404620" y="3533459"/>
            <a:ext cx="2720807" cy="1324610"/>
            <a:chOff x="6785760" y="1353077"/>
            <a:chExt cx="2011680" cy="1324654"/>
          </a:xfrm>
        </p:grpSpPr>
        <p:sp>
          <p:nvSpPr>
            <p:cNvPr id="69" name="矩形 68"/>
            <p:cNvSpPr/>
            <p:nvPr>
              <p:custDataLst>
                <p:tags r:id="rId14"/>
              </p:custDataLst>
            </p:nvPr>
          </p:nvSpPr>
          <p:spPr>
            <a:xfrm>
              <a:off x="6785760" y="1353077"/>
              <a:ext cx="2011680" cy="306715"/>
            </a:xfrm>
            <a:prstGeom prst="rect">
              <a:avLst/>
            </a:prstGeom>
          </p:spPr>
          <p:txBody>
            <a:bodyPr wrap="square">
              <a:spAutoFit/>
            </a:bodyPr>
            <a:lstStyle/>
            <a:p>
              <a:pPr algn="ctr"/>
              <a:r>
                <a:rPr lang="zh-CN" altLang="en-US" sz="1400" b="1" dirty="0">
                  <a:solidFill>
                    <a:srgbClr val="262626"/>
                  </a:solidFill>
                  <a:cs typeface="+mn-ea"/>
                  <a:sym typeface="+mn-lt"/>
                </a:rPr>
                <a:t>自动抄表</a:t>
              </a:r>
              <a:endParaRPr lang="zh-CN" altLang="en-US" sz="1400" b="1" dirty="0">
                <a:solidFill>
                  <a:srgbClr val="262626"/>
                </a:solidFill>
                <a:cs typeface="+mn-ea"/>
                <a:sym typeface="+mn-lt"/>
              </a:endParaRPr>
            </a:p>
          </p:txBody>
        </p:sp>
        <p:sp>
          <p:nvSpPr>
            <p:cNvPr id="70" name="矩形 69"/>
            <p:cNvSpPr/>
            <p:nvPr>
              <p:custDataLst>
                <p:tags r:id="rId15"/>
              </p:custDataLst>
            </p:nvPr>
          </p:nvSpPr>
          <p:spPr>
            <a:xfrm>
              <a:off x="6978724" y="1709324"/>
              <a:ext cx="1747946" cy="968407"/>
            </a:xfrm>
            <a:prstGeom prst="rect">
              <a:avLst/>
            </a:prstGeom>
          </p:spPr>
          <p:txBody>
            <a:bodyPr wrap="square">
              <a:spAutoFit/>
            </a:bodyPr>
            <a:lstStyle/>
            <a:p>
              <a:pPr algn="ctr">
                <a:lnSpc>
                  <a:spcPct val="150000"/>
                </a:lnSpc>
                <a:spcBef>
                  <a:spcPts val="0"/>
                </a:spcBef>
                <a:buFont typeface="Arial" panose="020B0604020202020204" pitchFamily="34" charset="0"/>
              </a:pPr>
              <a:r>
                <a:rPr lang="zh-CN" altLang="en-US" sz="1400" dirty="0">
                  <a:solidFill>
                    <a:schemeClr val="tx1">
                      <a:lumMod val="65000"/>
                      <a:lumOff val="35000"/>
                    </a:schemeClr>
                  </a:solidFill>
                  <a:cs typeface="+mn-ea"/>
                  <a:sym typeface="+mn-ea"/>
                </a:rPr>
                <a:t>AI视觉识别仪表照片,自动录入读数同步至系统</a:t>
              </a:r>
              <a:endParaRPr lang="zh-CN" altLang="en-US" sz="1400" dirty="0">
                <a:solidFill>
                  <a:schemeClr val="tx1">
                    <a:lumMod val="65000"/>
                    <a:lumOff val="35000"/>
                  </a:schemeClr>
                </a:solidFill>
                <a:cs typeface="+mn-ea"/>
              </a:endParaRPr>
            </a:p>
            <a:p>
              <a:pPr algn="ctr">
                <a:lnSpc>
                  <a:spcPct val="150000"/>
                </a:lnSpc>
                <a:spcBef>
                  <a:spcPts val="0"/>
                </a:spcBef>
                <a:buFont typeface="Arial" panose="020B0604020202020204" pitchFamily="34" charset="0"/>
              </a:pPr>
              <a:endParaRPr lang="zh-CN" altLang="en-US" sz="1000" dirty="0">
                <a:solidFill>
                  <a:srgbClr val="262626"/>
                </a:solidFill>
                <a:cs typeface="+mn-ea"/>
                <a:sym typeface="+mn-lt"/>
              </a:endParaRPr>
            </a:p>
          </p:txBody>
        </p:sp>
      </p:grpSp>
      <p:grpSp>
        <p:nvGrpSpPr>
          <p:cNvPr id="43" name="组合 42"/>
          <p:cNvGrpSpPr/>
          <p:nvPr>
            <p:custDataLst>
              <p:tags r:id="rId16"/>
            </p:custDataLst>
          </p:nvPr>
        </p:nvGrpSpPr>
        <p:grpSpPr>
          <a:xfrm>
            <a:off x="4731386" y="3582989"/>
            <a:ext cx="2720807" cy="1453515"/>
            <a:chOff x="7161829" y="1402609"/>
            <a:chExt cx="2011680" cy="1453564"/>
          </a:xfrm>
        </p:grpSpPr>
        <p:sp>
          <p:nvSpPr>
            <p:cNvPr id="44" name="矩形 43"/>
            <p:cNvSpPr/>
            <p:nvPr>
              <p:custDataLst>
                <p:tags r:id="rId17"/>
              </p:custDataLst>
            </p:nvPr>
          </p:nvSpPr>
          <p:spPr>
            <a:xfrm>
              <a:off x="7161829" y="1402609"/>
              <a:ext cx="2011680" cy="306715"/>
            </a:xfrm>
            <a:prstGeom prst="rect">
              <a:avLst/>
            </a:prstGeom>
          </p:spPr>
          <p:txBody>
            <a:bodyPr wrap="square">
              <a:spAutoFit/>
            </a:bodyPr>
            <a:lstStyle/>
            <a:p>
              <a:pPr algn="ctr"/>
              <a:r>
                <a:rPr lang="zh-CN" altLang="en-US" sz="1400" b="1" dirty="0">
                  <a:solidFill>
                    <a:srgbClr val="262626"/>
                  </a:solidFill>
                  <a:cs typeface="+mn-ea"/>
                  <a:sym typeface="+mn-lt"/>
                </a:rPr>
                <a:t>安全体检</a:t>
              </a:r>
              <a:endParaRPr lang="zh-CN" altLang="en-US" sz="1400" b="1" dirty="0">
                <a:solidFill>
                  <a:srgbClr val="262626"/>
                </a:solidFill>
                <a:cs typeface="+mn-ea"/>
                <a:sym typeface="+mn-lt"/>
              </a:endParaRPr>
            </a:p>
          </p:txBody>
        </p:sp>
        <p:sp>
          <p:nvSpPr>
            <p:cNvPr id="45" name="矩形 44"/>
            <p:cNvSpPr/>
            <p:nvPr>
              <p:custDataLst>
                <p:tags r:id="rId18"/>
              </p:custDataLst>
            </p:nvPr>
          </p:nvSpPr>
          <p:spPr>
            <a:xfrm>
              <a:off x="7293758" y="1795687"/>
              <a:ext cx="1747946" cy="1060486"/>
            </a:xfrm>
            <a:prstGeom prst="rect">
              <a:avLst/>
            </a:prstGeom>
          </p:spPr>
          <p:txBody>
            <a:bodyPr wrap="square">
              <a:spAutoFit/>
            </a:bodyPr>
            <a:lstStyle/>
            <a:p>
              <a:pPr algn="ctr">
                <a:lnSpc>
                  <a:spcPct val="150000"/>
                </a:lnSpc>
                <a:spcBef>
                  <a:spcPts val="0"/>
                </a:spcBef>
                <a:buClrTx/>
                <a:buSzTx/>
                <a:buFont typeface="Arial" panose="020B0604020202020204" pitchFamily="34" charset="0"/>
              </a:pPr>
              <a:r>
                <a:rPr lang="zh-CN" altLang="en-US" sz="1400" dirty="0">
                  <a:solidFill>
                    <a:schemeClr val="tx1">
                      <a:lumMod val="65000"/>
                      <a:lumOff val="35000"/>
                    </a:schemeClr>
                  </a:solidFill>
                  <a:cs typeface="+mn-ea"/>
                  <a:sym typeface="+mn-ea"/>
                </a:rPr>
                <a:t>基于用气数据分析给出风险评分与改进建议</a:t>
              </a:r>
              <a:endParaRPr lang="zh-CN" altLang="en-US" sz="1400" dirty="0">
                <a:solidFill>
                  <a:schemeClr val="tx1">
                    <a:lumMod val="65000"/>
                    <a:lumOff val="35000"/>
                  </a:schemeClr>
                </a:solidFill>
                <a:cs typeface="+mn-ea"/>
              </a:endParaRPr>
            </a:p>
            <a:p>
              <a:pPr algn="ctr">
                <a:lnSpc>
                  <a:spcPct val="150000"/>
                </a:lnSpc>
                <a:spcBef>
                  <a:spcPts val="0"/>
                </a:spcBef>
                <a:buClrTx/>
                <a:buSzTx/>
                <a:buFont typeface="Arial" panose="020B0604020202020204" pitchFamily="34" charset="0"/>
              </a:pPr>
              <a:endParaRPr lang="zh-CN" altLang="en-US" sz="1400" dirty="0">
                <a:solidFill>
                  <a:schemeClr val="tx1">
                    <a:lumMod val="65000"/>
                    <a:lumOff val="35000"/>
                  </a:schemeClr>
                </a:solidFill>
                <a:cs typeface="+mn-ea"/>
                <a:sym typeface="+mn-lt"/>
              </a:endParaRPr>
            </a:p>
          </p:txBody>
        </p:sp>
      </p:grpSp>
      <p:grpSp>
        <p:nvGrpSpPr>
          <p:cNvPr id="46" name="组合 45"/>
          <p:cNvGrpSpPr/>
          <p:nvPr>
            <p:custDataLst>
              <p:tags r:id="rId19"/>
            </p:custDataLst>
          </p:nvPr>
        </p:nvGrpSpPr>
        <p:grpSpPr>
          <a:xfrm>
            <a:off x="7880350" y="3624900"/>
            <a:ext cx="2720807" cy="1275079"/>
            <a:chOff x="7408785" y="1444521"/>
            <a:chExt cx="2011680" cy="1275122"/>
          </a:xfrm>
        </p:grpSpPr>
        <p:sp>
          <p:nvSpPr>
            <p:cNvPr id="47" name="矩形 46"/>
            <p:cNvSpPr/>
            <p:nvPr>
              <p:custDataLst>
                <p:tags r:id="rId20"/>
              </p:custDataLst>
            </p:nvPr>
          </p:nvSpPr>
          <p:spPr>
            <a:xfrm>
              <a:off x="7408785" y="1444521"/>
              <a:ext cx="2011680" cy="306715"/>
            </a:xfrm>
            <a:prstGeom prst="rect">
              <a:avLst/>
            </a:prstGeom>
          </p:spPr>
          <p:txBody>
            <a:bodyPr wrap="square">
              <a:spAutoFit/>
            </a:bodyPr>
            <a:lstStyle/>
            <a:p>
              <a:pPr algn="ctr"/>
              <a:r>
                <a:rPr lang="zh-CN" altLang="en-US" sz="1400" b="1" dirty="0">
                  <a:solidFill>
                    <a:srgbClr val="262626"/>
                  </a:solidFill>
                  <a:cs typeface="+mn-ea"/>
                  <a:sym typeface="+mn-lt"/>
                </a:rPr>
                <a:t>异味快报</a:t>
              </a:r>
              <a:endParaRPr lang="zh-CN" altLang="en-US" sz="1400" b="1" dirty="0">
                <a:solidFill>
                  <a:srgbClr val="262626"/>
                </a:solidFill>
                <a:cs typeface="+mn-ea"/>
                <a:sym typeface="+mn-lt"/>
              </a:endParaRPr>
            </a:p>
          </p:txBody>
        </p:sp>
        <p:sp>
          <p:nvSpPr>
            <p:cNvPr id="48" name="矩形 47"/>
            <p:cNvSpPr/>
            <p:nvPr>
              <p:custDataLst>
                <p:tags r:id="rId21"/>
              </p:custDataLst>
            </p:nvPr>
          </p:nvSpPr>
          <p:spPr>
            <a:xfrm>
              <a:off x="7611139" y="1751236"/>
              <a:ext cx="1747946" cy="968407"/>
            </a:xfrm>
            <a:prstGeom prst="rect">
              <a:avLst/>
            </a:prstGeom>
          </p:spPr>
          <p:txBody>
            <a:bodyPr wrap="square">
              <a:spAutoFit/>
            </a:bodyPr>
            <a:lstStyle/>
            <a:p>
              <a:pPr algn="ctr">
                <a:lnSpc>
                  <a:spcPct val="150000"/>
                </a:lnSpc>
                <a:spcBef>
                  <a:spcPts val="0"/>
                </a:spcBef>
                <a:buClrTx/>
                <a:buSzTx/>
                <a:buFont typeface="Arial" panose="020B0604020202020204" pitchFamily="34" charset="0"/>
                <a:buNone/>
              </a:pPr>
              <a:r>
                <a:rPr lang="zh-CN" altLang="en-US" sz="1400" dirty="0">
                  <a:solidFill>
                    <a:schemeClr val="tx1">
                      <a:lumMod val="65000"/>
                      <a:lumOff val="35000"/>
                    </a:schemeClr>
                  </a:solidFill>
                  <a:cs typeface="+mn-ea"/>
                  <a:sym typeface="+mn-ea"/>
                </a:rPr>
                <a:t>一键求助实时推送至调度平台,自动启动应急响应</a:t>
              </a:r>
              <a:endParaRPr lang="zh-CN" altLang="en-US" sz="1400" dirty="0">
                <a:solidFill>
                  <a:schemeClr val="tx1">
                    <a:lumMod val="65000"/>
                    <a:lumOff val="35000"/>
                  </a:schemeClr>
                </a:solidFill>
                <a:cs typeface="+mn-ea"/>
              </a:endParaRPr>
            </a:p>
            <a:p>
              <a:pPr algn="ctr">
                <a:lnSpc>
                  <a:spcPct val="150000"/>
                </a:lnSpc>
                <a:spcBef>
                  <a:spcPts val="0"/>
                </a:spcBef>
                <a:buFont typeface="Arial" panose="020B0604020202020204" pitchFamily="34" charset="0"/>
              </a:pPr>
              <a:endParaRPr lang="zh-CN" altLang="en-US" sz="1000" dirty="0">
                <a:solidFill>
                  <a:srgbClr val="262626"/>
                </a:solidFill>
                <a:cs typeface="+mn-ea"/>
                <a:sym typeface="+mn-lt"/>
              </a:endParaRPr>
            </a:p>
          </p:txBody>
        </p:sp>
      </p:grpSp>
      <p:grpSp>
        <p:nvGrpSpPr>
          <p:cNvPr id="49" name="组合 48"/>
          <p:cNvGrpSpPr/>
          <p:nvPr>
            <p:custDataLst>
              <p:tags r:id="rId22"/>
            </p:custDataLst>
          </p:nvPr>
        </p:nvGrpSpPr>
        <p:grpSpPr>
          <a:xfrm>
            <a:off x="8806180" y="3976054"/>
            <a:ext cx="2720807" cy="706755"/>
            <a:chOff x="6917689" y="1709324"/>
            <a:chExt cx="2011680" cy="706779"/>
          </a:xfrm>
        </p:grpSpPr>
        <p:sp>
          <p:nvSpPr>
            <p:cNvPr id="50" name="矩形 49"/>
            <p:cNvSpPr/>
            <p:nvPr>
              <p:custDataLst>
                <p:tags r:id="rId23"/>
              </p:custDataLst>
            </p:nvPr>
          </p:nvSpPr>
          <p:spPr>
            <a:xfrm>
              <a:off x="6917689" y="1709324"/>
              <a:ext cx="2011680" cy="306715"/>
            </a:xfrm>
            <a:prstGeom prst="rect">
              <a:avLst/>
            </a:prstGeom>
          </p:spPr>
          <p:txBody>
            <a:bodyPr wrap="square">
              <a:spAutoFit/>
            </a:bodyPr>
            <a:lstStyle/>
            <a:p>
              <a:pPr algn="ctr"/>
              <a:endParaRPr lang="zh-CN" altLang="en-US" sz="1400" b="1" dirty="0">
                <a:solidFill>
                  <a:srgbClr val="262626"/>
                </a:solidFill>
                <a:cs typeface="+mn-ea"/>
                <a:sym typeface="+mn-lt"/>
              </a:endParaRPr>
            </a:p>
          </p:txBody>
        </p:sp>
        <p:sp>
          <p:nvSpPr>
            <p:cNvPr id="51" name="矩形 50"/>
            <p:cNvSpPr/>
            <p:nvPr>
              <p:custDataLst>
                <p:tags r:id="rId24"/>
              </p:custDataLst>
            </p:nvPr>
          </p:nvSpPr>
          <p:spPr>
            <a:xfrm>
              <a:off x="7049618" y="2094147"/>
              <a:ext cx="1747946" cy="321956"/>
            </a:xfrm>
            <a:prstGeom prst="rect">
              <a:avLst/>
            </a:prstGeom>
          </p:spPr>
          <p:txBody>
            <a:bodyPr wrap="square">
              <a:spAutoFit/>
            </a:bodyPr>
            <a:lstStyle/>
            <a:p>
              <a:pPr algn="ctr">
                <a:lnSpc>
                  <a:spcPct val="150000"/>
                </a:lnSpc>
                <a:spcBef>
                  <a:spcPts val="0"/>
                </a:spcBef>
                <a:buFont typeface="Arial" panose="020B0604020202020204" pitchFamily="34" charset="0"/>
              </a:pPr>
              <a:endParaRPr lang="zh-CN" altLang="en-US" sz="1000" dirty="0">
                <a:solidFill>
                  <a:srgbClr val="262626"/>
                </a:solidFill>
                <a:cs typeface="+mn-ea"/>
                <a:sym typeface="+mn-lt"/>
              </a:endParaRPr>
            </a:p>
          </p:txBody>
        </p:sp>
      </p:grpSp>
      <p:sp>
        <p:nvSpPr>
          <p:cNvPr id="52" name="文本框 51"/>
          <p:cNvSpPr txBox="1"/>
          <p:nvPr/>
        </p:nvSpPr>
        <p:spPr>
          <a:xfrm>
            <a:off x="4305300" y="382270"/>
            <a:ext cx="3471545" cy="953135"/>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系统业务流程</a:t>
            </a:r>
            <a:endParaRPr lang="zh-CN" altLang="en-US" sz="2800" b="1" dirty="0">
              <a:solidFill>
                <a:srgbClr val="262626"/>
              </a:solidFill>
              <a:cs typeface="+mn-ea"/>
              <a:sym typeface="+mn-lt"/>
            </a:endParaRPr>
          </a:p>
          <a:p>
            <a:pPr algn="ctr" fontAlgn="auto">
              <a:lnSpc>
                <a:spcPct val="100000"/>
              </a:lnSpc>
            </a:pPr>
            <a:endParaRPr lang="zh-CN" altLang="en-US" sz="2800" b="1" dirty="0">
              <a:solidFill>
                <a:srgbClr val="262626"/>
              </a:solidFill>
              <a:cs typeface="+mn-ea"/>
              <a:sym typeface="+mn-lt"/>
            </a:endParaRPr>
          </a:p>
        </p:txBody>
      </p:sp>
      <p:sp>
        <p:nvSpPr>
          <p:cNvPr id="16" name="矩形 15"/>
          <p:cNvSpPr/>
          <p:nvPr/>
        </p:nvSpPr>
        <p:spPr>
          <a:xfrm>
            <a:off x="256540" y="1174750"/>
            <a:ext cx="2657475" cy="305435"/>
          </a:xfrm>
          <a:prstGeom prst="rect">
            <a:avLst/>
          </a:prstGeom>
          <a:solidFill>
            <a:srgbClr val="009899"/>
          </a:solidFill>
        </p:spPr>
        <p:txBody>
          <a:bodyPr wrap="square">
            <a:noAutofit/>
          </a:bodyPr>
          <a:lstStyle/>
          <a:p>
            <a:pPr algn="ctr"/>
            <a:r>
              <a:rPr lang="zh-CN" altLang="en-US" sz="1600" b="1" dirty="0">
                <a:solidFill>
                  <a:schemeClr val="bg1"/>
                </a:solidFill>
                <a:cs typeface="+mn-ea"/>
                <a:sym typeface="+mn-lt"/>
              </a:rPr>
              <a:t>业主服务与公众参与</a:t>
            </a:r>
            <a:endParaRPr lang="zh-CN" altLang="en-US" sz="1600" b="1" dirty="0">
              <a:solidFill>
                <a:schemeClr val="bg1"/>
              </a:solidFill>
              <a:cs typeface="+mn-ea"/>
              <a:sym typeface="+mn-lt"/>
            </a:endParaRPr>
          </a:p>
          <a:p>
            <a:pPr algn="ctr"/>
            <a:endParaRPr lang="zh-CN" altLang="en-US" sz="1600" b="1" dirty="0">
              <a:solidFill>
                <a:schemeClr val="bg1"/>
              </a:solidFill>
              <a:cs typeface="+mn-ea"/>
              <a:sym typeface="+mn-lt"/>
            </a:endParaRPr>
          </a:p>
        </p:txBody>
      </p:sp>
      <p:sp>
        <p:nvSpPr>
          <p:cNvPr id="12" name="Shape 10"/>
          <p:cNvSpPr/>
          <p:nvPr>
            <p:custDataLst>
              <p:tags r:id="rId25"/>
            </p:custDataLst>
          </p:nvPr>
        </p:nvSpPr>
        <p:spPr>
          <a:xfrm>
            <a:off x="857250" y="4907915"/>
            <a:ext cx="4347210" cy="1322070"/>
          </a:xfrm>
          <a:prstGeom prst="roundRect">
            <a:avLst>
              <a:gd name="adj" fmla="val 7205"/>
            </a:avLst>
          </a:prstGeom>
          <a:solidFill>
            <a:srgbClr val="DADBF1"/>
          </a:solidFill>
          <a:ln w="7620">
            <a:solidFill>
              <a:srgbClr val="C0C1D7"/>
            </a:solidFill>
            <a:prstDash val="solid"/>
          </a:ln>
        </p:spPr>
        <p:txBody>
          <a:bodyPr/>
          <a:p>
            <a:pPr marL="0" indent="0" algn="l">
              <a:lnSpc>
                <a:spcPts val="2750"/>
              </a:lnSpc>
              <a:buNone/>
            </a:pPr>
            <a:r>
              <a:rPr lang="zh-CN" altLang="en-US" sz="1400" b="1" dirty="0">
                <a:solidFill>
                  <a:srgbClr val="262626"/>
                </a:solidFill>
                <a:cs typeface="+mn-ea"/>
                <a:sym typeface="+mn-ea"/>
              </a:rPr>
              <a:t>服务市场</a:t>
            </a:r>
            <a:endParaRPr lang="zh-CN" altLang="en-US" sz="1400" b="1" dirty="0">
              <a:solidFill>
                <a:srgbClr val="262626"/>
              </a:solidFill>
              <a:cs typeface="+mn-ea"/>
            </a:endParaRPr>
          </a:p>
        </p:txBody>
      </p:sp>
      <p:sp>
        <p:nvSpPr>
          <p:cNvPr id="11" name="Shape 10"/>
          <p:cNvSpPr/>
          <p:nvPr>
            <p:custDataLst>
              <p:tags r:id="rId26"/>
            </p:custDataLst>
          </p:nvPr>
        </p:nvSpPr>
        <p:spPr>
          <a:xfrm>
            <a:off x="5932170" y="4900295"/>
            <a:ext cx="4346575" cy="1322070"/>
          </a:xfrm>
          <a:prstGeom prst="roundRect">
            <a:avLst>
              <a:gd name="adj" fmla="val 7205"/>
            </a:avLst>
          </a:prstGeom>
          <a:solidFill>
            <a:srgbClr val="DADBF1"/>
          </a:solidFill>
          <a:ln w="7620">
            <a:solidFill>
              <a:srgbClr val="C0C1D7"/>
            </a:solidFill>
            <a:prstDash val="solid"/>
          </a:ln>
        </p:spPr>
        <p:txBody>
          <a:bodyPr/>
          <a:p>
            <a:endParaRPr lang="zh-CN" altLang="en-US"/>
          </a:p>
        </p:txBody>
      </p:sp>
      <p:sp>
        <p:nvSpPr>
          <p:cNvPr id="13" name="文本框 12"/>
          <p:cNvSpPr txBox="1"/>
          <p:nvPr/>
        </p:nvSpPr>
        <p:spPr>
          <a:xfrm>
            <a:off x="5989955" y="5036820"/>
            <a:ext cx="6096000" cy="443865"/>
          </a:xfrm>
          <a:prstGeom prst="rect">
            <a:avLst/>
          </a:prstGeom>
          <a:noFill/>
        </p:spPr>
        <p:txBody>
          <a:bodyPr wrap="square" rtlCol="0" anchor="t">
            <a:spAutoFit/>
          </a:bodyPr>
          <a:p>
            <a:pPr marL="0" indent="0" algn="l">
              <a:lnSpc>
                <a:spcPts val="2750"/>
              </a:lnSpc>
              <a:buNone/>
            </a:pPr>
            <a:r>
              <a:rPr lang="zh-CN" altLang="en-US" sz="1400" b="1" dirty="0">
                <a:solidFill>
                  <a:srgbClr val="262626"/>
                </a:solidFill>
                <a:cs typeface="+mn-ea"/>
                <a:sym typeface="+mn-ea"/>
              </a:rPr>
              <a:t>双向评价</a:t>
            </a:r>
            <a:endParaRPr lang="zh-CN" altLang="en-US" sz="1400" b="1" dirty="0">
              <a:solidFill>
                <a:srgbClr val="262626"/>
              </a:solidFill>
              <a:cs typeface="+mn-ea"/>
              <a:sym typeface="+mn-ea"/>
            </a:endParaRPr>
          </a:p>
        </p:txBody>
      </p:sp>
      <p:sp>
        <p:nvSpPr>
          <p:cNvPr id="14" name="文本框 13"/>
          <p:cNvSpPr txBox="1"/>
          <p:nvPr/>
        </p:nvSpPr>
        <p:spPr>
          <a:xfrm>
            <a:off x="1003935" y="5466080"/>
            <a:ext cx="6096000" cy="456565"/>
          </a:xfrm>
          <a:prstGeom prst="rect">
            <a:avLst/>
          </a:prstGeom>
          <a:noFill/>
        </p:spPr>
        <p:txBody>
          <a:bodyPr wrap="square" rtlCol="0" anchor="t">
            <a:spAutoFit/>
          </a:bodyPr>
          <a:p>
            <a:pPr marL="0" indent="0" algn="l">
              <a:lnSpc>
                <a:spcPts val="2850"/>
              </a:lnSpc>
              <a:buNone/>
            </a:pPr>
            <a:r>
              <a:rPr lang="zh-CN" altLang="en-US" sz="1400" dirty="0">
                <a:solidFill>
                  <a:schemeClr val="tx1">
                    <a:lumMod val="65000"/>
                    <a:lumOff val="35000"/>
                  </a:schemeClr>
                </a:solidFill>
                <a:cs typeface="+mn-ea"/>
                <a:sym typeface="+mn-ea"/>
              </a:rPr>
              <a:t>在线浏览认证服务商,预约安装维修服务</a:t>
            </a:r>
            <a:endParaRPr lang="zh-CN" altLang="en-US" sz="1400" dirty="0">
              <a:solidFill>
                <a:schemeClr val="tx1">
                  <a:lumMod val="65000"/>
                  <a:lumOff val="35000"/>
                </a:schemeClr>
              </a:solidFill>
              <a:cs typeface="+mn-ea"/>
              <a:sym typeface="+mn-ea"/>
            </a:endParaRPr>
          </a:p>
        </p:txBody>
      </p:sp>
      <p:sp>
        <p:nvSpPr>
          <p:cNvPr id="15" name="文本框 14"/>
          <p:cNvSpPr txBox="1"/>
          <p:nvPr/>
        </p:nvSpPr>
        <p:spPr>
          <a:xfrm>
            <a:off x="6052185" y="5480685"/>
            <a:ext cx="6096000" cy="456565"/>
          </a:xfrm>
          <a:prstGeom prst="rect">
            <a:avLst/>
          </a:prstGeom>
          <a:noFill/>
        </p:spPr>
        <p:txBody>
          <a:bodyPr wrap="square" rtlCol="0" anchor="t">
            <a:spAutoFit/>
          </a:bodyPr>
          <a:p>
            <a:pPr marL="0" indent="0" algn="l">
              <a:lnSpc>
                <a:spcPts val="2850"/>
              </a:lnSpc>
              <a:buNone/>
            </a:pPr>
            <a:r>
              <a:rPr lang="zh-CN" altLang="en-US" sz="1400" dirty="0">
                <a:solidFill>
                  <a:schemeClr val="tx1">
                    <a:lumMod val="65000"/>
                    <a:lumOff val="35000"/>
                  </a:schemeClr>
                </a:solidFill>
                <a:cs typeface="+mn-ea"/>
                <a:sym typeface="+mn-ea"/>
              </a:rPr>
              <a:t>服务完成后进行评价,纳入信用体系激励高质量服务</a:t>
            </a:r>
            <a:endParaRPr lang="zh-CN" altLang="en-US" sz="1400" dirty="0">
              <a:solidFill>
                <a:schemeClr val="tx1">
                  <a:lumMod val="65000"/>
                  <a:lumOff val="35000"/>
                </a:schemeClr>
              </a:solidFill>
              <a:cs typeface="+mn-ea"/>
              <a:sym typeface="+mn-ea"/>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2" presetClass="entr" presetSubtype="4" decel="100000"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decel="100000"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ppt_x"/>
                                          </p:val>
                                        </p:tav>
                                        <p:tav tm="100000">
                                          <p:val>
                                            <p:strVal val="#ppt_x"/>
                                          </p:val>
                                        </p:tav>
                                      </p:tavLst>
                                    </p:anim>
                                    <p:anim calcmode="lin" valueType="num">
                                      <p:cBhvr additive="base">
                                        <p:cTn id="25" dur="500" fill="hold"/>
                                        <p:tgtEl>
                                          <p:spTgt spid="43"/>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decel="100000"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decel="100000"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ppt_x"/>
                                          </p:val>
                                        </p:tav>
                                        <p:tav tm="100000">
                                          <p:val>
                                            <p:strVal val="#ppt_x"/>
                                          </p:val>
                                        </p:tav>
                                      </p:tavLst>
                                    </p:anim>
                                    <p:anim calcmode="lin" valueType="num">
                                      <p:cBhvr additive="base">
                                        <p:cTn id="35" dur="500" fill="hold"/>
                                        <p:tgtEl>
                                          <p:spTgt spid="49"/>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9"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p:cTn id="39" dur="500" fill="hold"/>
                                        <p:tgtEl>
                                          <p:spTgt spid="52"/>
                                        </p:tgtEl>
                                        <p:attrNameLst>
                                          <p:attrName>ppt_x</p:attrName>
                                        </p:attrNameLst>
                                      </p:cBhvr>
                                      <p:tavLst>
                                        <p:tav tm="0">
                                          <p:val>
                                            <p:strVal val="#ppt_x-.2"/>
                                          </p:val>
                                        </p:tav>
                                        <p:tav tm="100000">
                                          <p:val>
                                            <p:strVal val="#ppt_x"/>
                                          </p:val>
                                        </p:tav>
                                      </p:tavLst>
                                    </p:anim>
                                    <p:anim calcmode="lin" valueType="num">
                                      <p:cBhvr>
                                        <p:cTn id="40" dur="5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41" dur="500"/>
                                        <p:tgtEl>
                                          <p:spTgt spid="52"/>
                                        </p:tgtEl>
                                      </p:cBhvr>
                                    </p:animEffect>
                                  </p:childTnLst>
                                </p:cTn>
                              </p:par>
                            </p:childTnLst>
                          </p:cTn>
                        </p:par>
                        <p:par>
                          <p:cTn id="42" fill="hold">
                            <p:stCondLst>
                              <p:cond delay="4000"/>
                            </p:stCondLst>
                            <p:childTnLst>
                              <p:par>
                                <p:cTn id="43" presetID="53"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对话框"/>
          <p:cNvSpPr/>
          <p:nvPr>
            <p:custDataLst>
              <p:tags r:id="rId1"/>
            </p:custDataLst>
          </p:nvPr>
        </p:nvSpPr>
        <p:spPr>
          <a:xfrm>
            <a:off x="497205" y="1029970"/>
            <a:ext cx="428625" cy="428625"/>
          </a:xfrm>
          <a:custGeom>
            <a:avLst/>
            <a:gdLst>
              <a:gd name="connsiteX0" fmla="*/ 2228850 w 4635500"/>
              <a:gd name="connsiteY0" fmla="*/ 755650 h 4635500"/>
              <a:gd name="connsiteX1" fmla="*/ 2139950 w 4635500"/>
              <a:gd name="connsiteY1" fmla="*/ 762000 h 4635500"/>
              <a:gd name="connsiteX2" fmla="*/ 2051050 w 4635500"/>
              <a:gd name="connsiteY2" fmla="*/ 771525 h 4635500"/>
              <a:gd name="connsiteX3" fmla="*/ 1965325 w 4635500"/>
              <a:gd name="connsiteY3" fmla="*/ 784225 h 4635500"/>
              <a:gd name="connsiteX4" fmla="*/ 1882775 w 4635500"/>
              <a:gd name="connsiteY4" fmla="*/ 800100 h 4635500"/>
              <a:gd name="connsiteX5" fmla="*/ 1800225 w 4635500"/>
              <a:gd name="connsiteY5" fmla="*/ 819150 h 4635500"/>
              <a:gd name="connsiteX6" fmla="*/ 1717675 w 4635500"/>
              <a:gd name="connsiteY6" fmla="*/ 841375 h 4635500"/>
              <a:gd name="connsiteX7" fmla="*/ 1638300 w 4635500"/>
              <a:gd name="connsiteY7" fmla="*/ 866775 h 4635500"/>
              <a:gd name="connsiteX8" fmla="*/ 1562100 w 4635500"/>
              <a:gd name="connsiteY8" fmla="*/ 895350 h 4635500"/>
              <a:gd name="connsiteX9" fmla="*/ 1485900 w 4635500"/>
              <a:gd name="connsiteY9" fmla="*/ 927100 h 4635500"/>
              <a:gd name="connsiteX10" fmla="*/ 1412875 w 4635500"/>
              <a:gd name="connsiteY10" fmla="*/ 962025 h 4635500"/>
              <a:gd name="connsiteX11" fmla="*/ 1343025 w 4635500"/>
              <a:gd name="connsiteY11" fmla="*/ 1000125 h 4635500"/>
              <a:gd name="connsiteX12" fmla="*/ 1276350 w 4635500"/>
              <a:gd name="connsiteY12" fmla="*/ 1041400 h 4635500"/>
              <a:gd name="connsiteX13" fmla="*/ 1209675 w 4635500"/>
              <a:gd name="connsiteY13" fmla="*/ 1082675 h 4635500"/>
              <a:gd name="connsiteX14" fmla="*/ 1146175 w 4635500"/>
              <a:gd name="connsiteY14" fmla="*/ 1127125 h 4635500"/>
              <a:gd name="connsiteX15" fmla="*/ 1085850 w 4635500"/>
              <a:gd name="connsiteY15" fmla="*/ 1174750 h 4635500"/>
              <a:gd name="connsiteX16" fmla="*/ 1028700 w 4635500"/>
              <a:gd name="connsiteY16" fmla="*/ 1225550 h 4635500"/>
              <a:gd name="connsiteX17" fmla="*/ 971550 w 4635500"/>
              <a:gd name="connsiteY17" fmla="*/ 1276350 h 4635500"/>
              <a:gd name="connsiteX18" fmla="*/ 920750 w 4635500"/>
              <a:gd name="connsiteY18" fmla="*/ 1330325 h 4635500"/>
              <a:gd name="connsiteX19" fmla="*/ 873125 w 4635500"/>
              <a:gd name="connsiteY19" fmla="*/ 1387475 h 4635500"/>
              <a:gd name="connsiteX20" fmla="*/ 825500 w 4635500"/>
              <a:gd name="connsiteY20" fmla="*/ 1447800 h 4635500"/>
              <a:gd name="connsiteX21" fmla="*/ 784225 w 4635500"/>
              <a:gd name="connsiteY21" fmla="*/ 1504950 h 4635500"/>
              <a:gd name="connsiteX22" fmla="*/ 746125 w 4635500"/>
              <a:gd name="connsiteY22" fmla="*/ 1568450 h 4635500"/>
              <a:gd name="connsiteX23" fmla="*/ 711200 w 4635500"/>
              <a:gd name="connsiteY23" fmla="*/ 1631950 h 4635500"/>
              <a:gd name="connsiteX24" fmla="*/ 679450 w 4635500"/>
              <a:gd name="connsiteY24" fmla="*/ 1698625 h 4635500"/>
              <a:gd name="connsiteX25" fmla="*/ 654050 w 4635500"/>
              <a:gd name="connsiteY25" fmla="*/ 1765300 h 4635500"/>
              <a:gd name="connsiteX26" fmla="*/ 628650 w 4635500"/>
              <a:gd name="connsiteY26" fmla="*/ 1831975 h 4635500"/>
              <a:gd name="connsiteX27" fmla="*/ 609600 w 4635500"/>
              <a:gd name="connsiteY27" fmla="*/ 1901825 h 4635500"/>
              <a:gd name="connsiteX28" fmla="*/ 593725 w 4635500"/>
              <a:gd name="connsiteY28" fmla="*/ 1971675 h 4635500"/>
              <a:gd name="connsiteX29" fmla="*/ 584200 w 4635500"/>
              <a:gd name="connsiteY29" fmla="*/ 2044700 h 4635500"/>
              <a:gd name="connsiteX30" fmla="*/ 577850 w 4635500"/>
              <a:gd name="connsiteY30" fmla="*/ 2117725 h 4635500"/>
              <a:gd name="connsiteX31" fmla="*/ 574675 w 4635500"/>
              <a:gd name="connsiteY31" fmla="*/ 2190750 h 4635500"/>
              <a:gd name="connsiteX32" fmla="*/ 577850 w 4635500"/>
              <a:gd name="connsiteY32" fmla="*/ 2282825 h 4635500"/>
              <a:gd name="connsiteX33" fmla="*/ 587375 w 4635500"/>
              <a:gd name="connsiteY33" fmla="*/ 2374900 h 4635500"/>
              <a:gd name="connsiteX34" fmla="*/ 606425 w 4635500"/>
              <a:gd name="connsiteY34" fmla="*/ 2463800 h 4635500"/>
              <a:gd name="connsiteX35" fmla="*/ 628650 w 4635500"/>
              <a:gd name="connsiteY35" fmla="*/ 2552700 h 4635500"/>
              <a:gd name="connsiteX36" fmla="*/ 660400 w 4635500"/>
              <a:gd name="connsiteY36" fmla="*/ 2638425 h 4635500"/>
              <a:gd name="connsiteX37" fmla="*/ 698500 w 4635500"/>
              <a:gd name="connsiteY37" fmla="*/ 2720975 h 4635500"/>
              <a:gd name="connsiteX38" fmla="*/ 739775 w 4635500"/>
              <a:gd name="connsiteY38" fmla="*/ 2803525 h 4635500"/>
              <a:gd name="connsiteX39" fmla="*/ 787400 w 4635500"/>
              <a:gd name="connsiteY39" fmla="*/ 2879725 h 4635500"/>
              <a:gd name="connsiteX40" fmla="*/ 841375 w 4635500"/>
              <a:gd name="connsiteY40" fmla="*/ 2955925 h 4635500"/>
              <a:gd name="connsiteX41" fmla="*/ 901700 w 4635500"/>
              <a:gd name="connsiteY41" fmla="*/ 3028950 h 4635500"/>
              <a:gd name="connsiteX42" fmla="*/ 965200 w 4635500"/>
              <a:gd name="connsiteY42" fmla="*/ 3095625 h 4635500"/>
              <a:gd name="connsiteX43" fmla="*/ 1031875 w 4635500"/>
              <a:gd name="connsiteY43" fmla="*/ 3162300 h 4635500"/>
              <a:gd name="connsiteX44" fmla="*/ 1108075 w 4635500"/>
              <a:gd name="connsiteY44" fmla="*/ 3225800 h 4635500"/>
              <a:gd name="connsiteX45" fmla="*/ 1184275 w 4635500"/>
              <a:gd name="connsiteY45" fmla="*/ 3282950 h 4635500"/>
              <a:gd name="connsiteX46" fmla="*/ 1266825 w 4635500"/>
              <a:gd name="connsiteY46" fmla="*/ 3336925 h 4635500"/>
              <a:gd name="connsiteX47" fmla="*/ 1352550 w 4635500"/>
              <a:gd name="connsiteY47" fmla="*/ 3387725 h 4635500"/>
              <a:gd name="connsiteX48" fmla="*/ 1368425 w 4635500"/>
              <a:gd name="connsiteY48" fmla="*/ 3403600 h 4635500"/>
              <a:gd name="connsiteX49" fmla="*/ 1381125 w 4635500"/>
              <a:gd name="connsiteY49" fmla="*/ 3422650 h 4635500"/>
              <a:gd name="connsiteX50" fmla="*/ 1397000 w 4635500"/>
              <a:gd name="connsiteY50" fmla="*/ 3444875 h 4635500"/>
              <a:gd name="connsiteX51" fmla="*/ 1406525 w 4635500"/>
              <a:gd name="connsiteY51" fmla="*/ 3473450 h 4635500"/>
              <a:gd name="connsiteX52" fmla="*/ 1409700 w 4635500"/>
              <a:gd name="connsiteY52" fmla="*/ 3489325 h 4635500"/>
              <a:gd name="connsiteX53" fmla="*/ 1412875 w 4635500"/>
              <a:gd name="connsiteY53" fmla="*/ 3505200 h 4635500"/>
              <a:gd name="connsiteX54" fmla="*/ 1409700 w 4635500"/>
              <a:gd name="connsiteY54" fmla="*/ 3524250 h 4635500"/>
              <a:gd name="connsiteX55" fmla="*/ 1406525 w 4635500"/>
              <a:gd name="connsiteY55" fmla="*/ 3543300 h 4635500"/>
              <a:gd name="connsiteX56" fmla="*/ 1397000 w 4635500"/>
              <a:gd name="connsiteY56" fmla="*/ 3562350 h 4635500"/>
              <a:gd name="connsiteX57" fmla="*/ 1387475 w 4635500"/>
              <a:gd name="connsiteY57" fmla="*/ 3581400 h 4635500"/>
              <a:gd name="connsiteX58" fmla="*/ 1327150 w 4635500"/>
              <a:gd name="connsiteY58" fmla="*/ 3663950 h 4635500"/>
              <a:gd name="connsiteX59" fmla="*/ 1260475 w 4635500"/>
              <a:gd name="connsiteY59" fmla="*/ 3743325 h 4635500"/>
              <a:gd name="connsiteX60" fmla="*/ 1190625 w 4635500"/>
              <a:gd name="connsiteY60" fmla="*/ 3825875 h 4635500"/>
              <a:gd name="connsiteX61" fmla="*/ 1184275 w 4635500"/>
              <a:gd name="connsiteY61" fmla="*/ 3838575 h 4635500"/>
              <a:gd name="connsiteX62" fmla="*/ 1177925 w 4635500"/>
              <a:gd name="connsiteY62" fmla="*/ 3848100 h 4635500"/>
              <a:gd name="connsiteX63" fmla="*/ 1174750 w 4635500"/>
              <a:gd name="connsiteY63" fmla="*/ 3857625 h 4635500"/>
              <a:gd name="connsiteX64" fmla="*/ 1177925 w 4635500"/>
              <a:gd name="connsiteY64" fmla="*/ 3867150 h 4635500"/>
              <a:gd name="connsiteX65" fmla="*/ 1181100 w 4635500"/>
              <a:gd name="connsiteY65" fmla="*/ 3870325 h 4635500"/>
              <a:gd name="connsiteX66" fmla="*/ 1184275 w 4635500"/>
              <a:gd name="connsiteY66" fmla="*/ 3876675 h 4635500"/>
              <a:gd name="connsiteX67" fmla="*/ 1203325 w 4635500"/>
              <a:gd name="connsiteY67" fmla="*/ 3879850 h 4635500"/>
              <a:gd name="connsiteX68" fmla="*/ 1231900 w 4635500"/>
              <a:gd name="connsiteY68" fmla="*/ 3876675 h 4635500"/>
              <a:gd name="connsiteX69" fmla="*/ 1270000 w 4635500"/>
              <a:gd name="connsiteY69" fmla="*/ 3867150 h 4635500"/>
              <a:gd name="connsiteX70" fmla="*/ 1314450 w 4635500"/>
              <a:gd name="connsiteY70" fmla="*/ 3854450 h 4635500"/>
              <a:gd name="connsiteX71" fmla="*/ 1374775 w 4635500"/>
              <a:gd name="connsiteY71" fmla="*/ 3832225 h 4635500"/>
              <a:gd name="connsiteX72" fmla="*/ 1447800 w 4635500"/>
              <a:gd name="connsiteY72" fmla="*/ 3800475 h 4635500"/>
              <a:gd name="connsiteX73" fmla="*/ 1533525 w 4635500"/>
              <a:gd name="connsiteY73" fmla="*/ 3756025 h 4635500"/>
              <a:gd name="connsiteX74" fmla="*/ 1631950 w 4635500"/>
              <a:gd name="connsiteY74" fmla="*/ 3702050 h 4635500"/>
              <a:gd name="connsiteX75" fmla="*/ 1682750 w 4635500"/>
              <a:gd name="connsiteY75" fmla="*/ 3670300 h 4635500"/>
              <a:gd name="connsiteX76" fmla="*/ 1736725 w 4635500"/>
              <a:gd name="connsiteY76" fmla="*/ 3632200 h 4635500"/>
              <a:gd name="connsiteX77" fmla="*/ 1752600 w 4635500"/>
              <a:gd name="connsiteY77" fmla="*/ 3625850 h 4635500"/>
              <a:gd name="connsiteX78" fmla="*/ 1771650 w 4635500"/>
              <a:gd name="connsiteY78" fmla="*/ 3616325 h 4635500"/>
              <a:gd name="connsiteX79" fmla="*/ 1800225 w 4635500"/>
              <a:gd name="connsiteY79" fmla="*/ 3606800 h 4635500"/>
              <a:gd name="connsiteX80" fmla="*/ 1838325 w 4635500"/>
              <a:gd name="connsiteY80" fmla="*/ 3600450 h 4635500"/>
              <a:gd name="connsiteX81" fmla="*/ 1882775 w 4635500"/>
              <a:gd name="connsiteY81" fmla="*/ 3597275 h 4635500"/>
              <a:gd name="connsiteX82" fmla="*/ 1936750 w 4635500"/>
              <a:gd name="connsiteY82" fmla="*/ 3597275 h 4635500"/>
              <a:gd name="connsiteX83" fmla="*/ 1997075 w 4635500"/>
              <a:gd name="connsiteY83" fmla="*/ 3603625 h 4635500"/>
              <a:gd name="connsiteX84" fmla="*/ 2076450 w 4635500"/>
              <a:gd name="connsiteY84" fmla="*/ 3613150 h 4635500"/>
              <a:gd name="connsiteX85" fmla="*/ 2155825 w 4635500"/>
              <a:gd name="connsiteY85" fmla="*/ 3622675 h 4635500"/>
              <a:gd name="connsiteX86" fmla="*/ 2235200 w 4635500"/>
              <a:gd name="connsiteY86" fmla="*/ 3625850 h 4635500"/>
              <a:gd name="connsiteX87" fmla="*/ 2317750 w 4635500"/>
              <a:gd name="connsiteY87" fmla="*/ 3629025 h 4635500"/>
              <a:gd name="connsiteX88" fmla="*/ 2406650 w 4635500"/>
              <a:gd name="connsiteY88" fmla="*/ 3625850 h 4635500"/>
              <a:gd name="connsiteX89" fmla="*/ 2495550 w 4635500"/>
              <a:gd name="connsiteY89" fmla="*/ 3619500 h 4635500"/>
              <a:gd name="connsiteX90" fmla="*/ 2584450 w 4635500"/>
              <a:gd name="connsiteY90" fmla="*/ 3613150 h 4635500"/>
              <a:gd name="connsiteX91" fmla="*/ 2670175 w 4635500"/>
              <a:gd name="connsiteY91" fmla="*/ 3600450 h 4635500"/>
              <a:gd name="connsiteX92" fmla="*/ 2752725 w 4635500"/>
              <a:gd name="connsiteY92" fmla="*/ 3584575 h 4635500"/>
              <a:gd name="connsiteX93" fmla="*/ 2835275 w 4635500"/>
              <a:gd name="connsiteY93" fmla="*/ 3562350 h 4635500"/>
              <a:gd name="connsiteX94" fmla="*/ 2917825 w 4635500"/>
              <a:gd name="connsiteY94" fmla="*/ 3540125 h 4635500"/>
              <a:gd name="connsiteX95" fmla="*/ 2997200 w 4635500"/>
              <a:gd name="connsiteY95" fmla="*/ 3514725 h 4635500"/>
              <a:gd name="connsiteX96" fmla="*/ 3073400 w 4635500"/>
              <a:gd name="connsiteY96" fmla="*/ 3486150 h 4635500"/>
              <a:gd name="connsiteX97" fmla="*/ 3149600 w 4635500"/>
              <a:gd name="connsiteY97" fmla="*/ 3454400 h 4635500"/>
              <a:gd name="connsiteX98" fmla="*/ 3222625 w 4635500"/>
              <a:gd name="connsiteY98" fmla="*/ 3419475 h 4635500"/>
              <a:gd name="connsiteX99" fmla="*/ 3292475 w 4635500"/>
              <a:gd name="connsiteY99" fmla="*/ 3381375 h 4635500"/>
              <a:gd name="connsiteX100" fmla="*/ 3362325 w 4635500"/>
              <a:gd name="connsiteY100" fmla="*/ 3343275 h 4635500"/>
              <a:gd name="connsiteX101" fmla="*/ 3425825 w 4635500"/>
              <a:gd name="connsiteY101" fmla="*/ 3298825 h 4635500"/>
              <a:gd name="connsiteX102" fmla="*/ 3489325 w 4635500"/>
              <a:gd name="connsiteY102" fmla="*/ 3254375 h 4635500"/>
              <a:gd name="connsiteX103" fmla="*/ 3549650 w 4635500"/>
              <a:gd name="connsiteY103" fmla="*/ 3206750 h 4635500"/>
              <a:gd name="connsiteX104" fmla="*/ 3609975 w 4635500"/>
              <a:gd name="connsiteY104" fmla="*/ 3155950 h 4635500"/>
              <a:gd name="connsiteX105" fmla="*/ 3663950 w 4635500"/>
              <a:gd name="connsiteY105" fmla="*/ 3105150 h 4635500"/>
              <a:gd name="connsiteX106" fmla="*/ 3714750 w 4635500"/>
              <a:gd name="connsiteY106" fmla="*/ 3051175 h 4635500"/>
              <a:gd name="connsiteX107" fmla="*/ 3762375 w 4635500"/>
              <a:gd name="connsiteY107" fmla="*/ 2994025 h 4635500"/>
              <a:gd name="connsiteX108" fmla="*/ 3810000 w 4635500"/>
              <a:gd name="connsiteY108" fmla="*/ 2936875 h 4635500"/>
              <a:gd name="connsiteX109" fmla="*/ 3851275 w 4635500"/>
              <a:gd name="connsiteY109" fmla="*/ 2876550 h 4635500"/>
              <a:gd name="connsiteX110" fmla="*/ 3889375 w 4635500"/>
              <a:gd name="connsiteY110" fmla="*/ 2813050 h 4635500"/>
              <a:gd name="connsiteX111" fmla="*/ 3924300 w 4635500"/>
              <a:gd name="connsiteY111" fmla="*/ 2749550 h 4635500"/>
              <a:gd name="connsiteX112" fmla="*/ 3956050 w 4635500"/>
              <a:gd name="connsiteY112" fmla="*/ 2686050 h 4635500"/>
              <a:gd name="connsiteX113" fmla="*/ 3984625 w 4635500"/>
              <a:gd name="connsiteY113" fmla="*/ 2619375 h 4635500"/>
              <a:gd name="connsiteX114" fmla="*/ 4006850 w 4635500"/>
              <a:gd name="connsiteY114" fmla="*/ 2549525 h 4635500"/>
              <a:gd name="connsiteX115" fmla="*/ 4025900 w 4635500"/>
              <a:gd name="connsiteY115" fmla="*/ 2479675 h 4635500"/>
              <a:gd name="connsiteX116" fmla="*/ 4041775 w 4635500"/>
              <a:gd name="connsiteY116" fmla="*/ 2409825 h 4635500"/>
              <a:gd name="connsiteX117" fmla="*/ 4051300 w 4635500"/>
              <a:gd name="connsiteY117" fmla="*/ 2336800 h 4635500"/>
              <a:gd name="connsiteX118" fmla="*/ 4060825 w 4635500"/>
              <a:gd name="connsiteY118" fmla="*/ 2263775 h 4635500"/>
              <a:gd name="connsiteX119" fmla="*/ 4060825 w 4635500"/>
              <a:gd name="connsiteY119" fmla="*/ 2190750 h 4635500"/>
              <a:gd name="connsiteX120" fmla="*/ 4060825 w 4635500"/>
              <a:gd name="connsiteY120" fmla="*/ 2117725 h 4635500"/>
              <a:gd name="connsiteX121" fmla="*/ 4051300 w 4635500"/>
              <a:gd name="connsiteY121" fmla="*/ 2044700 h 4635500"/>
              <a:gd name="connsiteX122" fmla="*/ 4041775 w 4635500"/>
              <a:gd name="connsiteY122" fmla="*/ 1971675 h 4635500"/>
              <a:gd name="connsiteX123" fmla="*/ 4025900 w 4635500"/>
              <a:gd name="connsiteY123" fmla="*/ 1901825 h 4635500"/>
              <a:gd name="connsiteX124" fmla="*/ 4006850 w 4635500"/>
              <a:gd name="connsiteY124" fmla="*/ 1831975 h 4635500"/>
              <a:gd name="connsiteX125" fmla="*/ 3984625 w 4635500"/>
              <a:gd name="connsiteY125" fmla="*/ 1765300 h 4635500"/>
              <a:gd name="connsiteX126" fmla="*/ 3956050 w 4635500"/>
              <a:gd name="connsiteY126" fmla="*/ 1698625 h 4635500"/>
              <a:gd name="connsiteX127" fmla="*/ 3924300 w 4635500"/>
              <a:gd name="connsiteY127" fmla="*/ 1631950 h 4635500"/>
              <a:gd name="connsiteX128" fmla="*/ 3889375 w 4635500"/>
              <a:gd name="connsiteY128" fmla="*/ 1568450 h 4635500"/>
              <a:gd name="connsiteX129" fmla="*/ 3851275 w 4635500"/>
              <a:gd name="connsiteY129" fmla="*/ 1504950 h 4635500"/>
              <a:gd name="connsiteX130" fmla="*/ 3810000 w 4635500"/>
              <a:gd name="connsiteY130" fmla="*/ 1447800 h 4635500"/>
              <a:gd name="connsiteX131" fmla="*/ 3762375 w 4635500"/>
              <a:gd name="connsiteY131" fmla="*/ 1387475 h 4635500"/>
              <a:gd name="connsiteX132" fmla="*/ 3714750 w 4635500"/>
              <a:gd name="connsiteY132" fmla="*/ 1330325 h 4635500"/>
              <a:gd name="connsiteX133" fmla="*/ 3663950 w 4635500"/>
              <a:gd name="connsiteY133" fmla="*/ 1276350 h 4635500"/>
              <a:gd name="connsiteX134" fmla="*/ 3609975 w 4635500"/>
              <a:gd name="connsiteY134" fmla="*/ 1225550 h 4635500"/>
              <a:gd name="connsiteX135" fmla="*/ 3549650 w 4635500"/>
              <a:gd name="connsiteY135" fmla="*/ 1174750 h 4635500"/>
              <a:gd name="connsiteX136" fmla="*/ 3489325 w 4635500"/>
              <a:gd name="connsiteY136" fmla="*/ 1127125 h 4635500"/>
              <a:gd name="connsiteX137" fmla="*/ 3425825 w 4635500"/>
              <a:gd name="connsiteY137" fmla="*/ 1082675 h 4635500"/>
              <a:gd name="connsiteX138" fmla="*/ 3362325 w 4635500"/>
              <a:gd name="connsiteY138" fmla="*/ 1041400 h 4635500"/>
              <a:gd name="connsiteX139" fmla="*/ 3292475 w 4635500"/>
              <a:gd name="connsiteY139" fmla="*/ 1000125 h 4635500"/>
              <a:gd name="connsiteX140" fmla="*/ 3222625 w 4635500"/>
              <a:gd name="connsiteY140" fmla="*/ 962025 h 4635500"/>
              <a:gd name="connsiteX141" fmla="*/ 3149600 w 4635500"/>
              <a:gd name="connsiteY141" fmla="*/ 927100 h 4635500"/>
              <a:gd name="connsiteX142" fmla="*/ 3073400 w 4635500"/>
              <a:gd name="connsiteY142" fmla="*/ 895350 h 4635500"/>
              <a:gd name="connsiteX143" fmla="*/ 2997200 w 4635500"/>
              <a:gd name="connsiteY143" fmla="*/ 866775 h 4635500"/>
              <a:gd name="connsiteX144" fmla="*/ 2917825 w 4635500"/>
              <a:gd name="connsiteY144" fmla="*/ 841375 h 4635500"/>
              <a:gd name="connsiteX145" fmla="*/ 2835275 w 4635500"/>
              <a:gd name="connsiteY145" fmla="*/ 819150 h 4635500"/>
              <a:gd name="connsiteX146" fmla="*/ 2752725 w 4635500"/>
              <a:gd name="connsiteY146" fmla="*/ 800100 h 4635500"/>
              <a:gd name="connsiteX147" fmla="*/ 2670175 w 4635500"/>
              <a:gd name="connsiteY147" fmla="*/ 784225 h 4635500"/>
              <a:gd name="connsiteX148" fmla="*/ 2584450 w 4635500"/>
              <a:gd name="connsiteY148" fmla="*/ 771525 h 4635500"/>
              <a:gd name="connsiteX149" fmla="*/ 2495550 w 4635500"/>
              <a:gd name="connsiteY149" fmla="*/ 762000 h 4635500"/>
              <a:gd name="connsiteX150" fmla="*/ 2406650 w 4635500"/>
              <a:gd name="connsiteY150" fmla="*/ 755650 h 4635500"/>
              <a:gd name="connsiteX151" fmla="*/ 2317750 w 4635500"/>
              <a:gd name="connsiteY151" fmla="*/ 755650 h 4635500"/>
              <a:gd name="connsiteX152" fmla="*/ 990328 w 4635500"/>
              <a:gd name="connsiteY152" fmla="*/ 0 h 4635500"/>
              <a:gd name="connsiteX153" fmla="*/ 3645172 w 4635500"/>
              <a:gd name="connsiteY153" fmla="*/ 0 h 4635500"/>
              <a:gd name="connsiteX154" fmla="*/ 4635500 w 4635500"/>
              <a:gd name="connsiteY154" fmla="*/ 990328 h 4635500"/>
              <a:gd name="connsiteX155" fmla="*/ 4635500 w 4635500"/>
              <a:gd name="connsiteY155" fmla="*/ 3645172 h 4635500"/>
              <a:gd name="connsiteX156" fmla="*/ 3645172 w 4635500"/>
              <a:gd name="connsiteY156" fmla="*/ 4635500 h 4635500"/>
              <a:gd name="connsiteX157" fmla="*/ 990328 w 4635500"/>
              <a:gd name="connsiteY157" fmla="*/ 4635500 h 4635500"/>
              <a:gd name="connsiteX158" fmla="*/ 0 w 4635500"/>
              <a:gd name="connsiteY158" fmla="*/ 3645172 h 4635500"/>
              <a:gd name="connsiteX159" fmla="*/ 0 w 4635500"/>
              <a:gd name="connsiteY159" fmla="*/ 990328 h 4635500"/>
              <a:gd name="connsiteX160" fmla="*/ 990328 w 4635500"/>
              <a:gd name="connsiteY160" fmla="*/ 0 h 463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635500" h="4635500">
                <a:moveTo>
                  <a:pt x="2228850" y="755650"/>
                </a:moveTo>
                <a:lnTo>
                  <a:pt x="2139950" y="762000"/>
                </a:lnTo>
                <a:lnTo>
                  <a:pt x="2051050" y="771525"/>
                </a:lnTo>
                <a:lnTo>
                  <a:pt x="1965325" y="784225"/>
                </a:lnTo>
                <a:lnTo>
                  <a:pt x="1882775" y="800100"/>
                </a:lnTo>
                <a:lnTo>
                  <a:pt x="1800225" y="819150"/>
                </a:lnTo>
                <a:lnTo>
                  <a:pt x="1717675" y="841375"/>
                </a:lnTo>
                <a:lnTo>
                  <a:pt x="1638300" y="866775"/>
                </a:lnTo>
                <a:lnTo>
                  <a:pt x="1562100" y="895350"/>
                </a:lnTo>
                <a:lnTo>
                  <a:pt x="1485900" y="927100"/>
                </a:lnTo>
                <a:lnTo>
                  <a:pt x="1412875" y="962025"/>
                </a:lnTo>
                <a:lnTo>
                  <a:pt x="1343025" y="1000125"/>
                </a:lnTo>
                <a:lnTo>
                  <a:pt x="1276350" y="1041400"/>
                </a:lnTo>
                <a:lnTo>
                  <a:pt x="1209675" y="1082675"/>
                </a:lnTo>
                <a:lnTo>
                  <a:pt x="1146175" y="1127125"/>
                </a:lnTo>
                <a:lnTo>
                  <a:pt x="1085850" y="1174750"/>
                </a:lnTo>
                <a:lnTo>
                  <a:pt x="1028700" y="1225550"/>
                </a:lnTo>
                <a:lnTo>
                  <a:pt x="971550" y="1276350"/>
                </a:lnTo>
                <a:lnTo>
                  <a:pt x="920750" y="1330325"/>
                </a:lnTo>
                <a:lnTo>
                  <a:pt x="873125" y="1387475"/>
                </a:lnTo>
                <a:lnTo>
                  <a:pt x="825500" y="1447800"/>
                </a:lnTo>
                <a:lnTo>
                  <a:pt x="784225" y="1504950"/>
                </a:lnTo>
                <a:lnTo>
                  <a:pt x="746125" y="1568450"/>
                </a:lnTo>
                <a:lnTo>
                  <a:pt x="711200" y="1631950"/>
                </a:lnTo>
                <a:lnTo>
                  <a:pt x="679450" y="1698625"/>
                </a:lnTo>
                <a:lnTo>
                  <a:pt x="654050" y="1765300"/>
                </a:lnTo>
                <a:lnTo>
                  <a:pt x="628650" y="1831975"/>
                </a:lnTo>
                <a:lnTo>
                  <a:pt x="609600" y="1901825"/>
                </a:lnTo>
                <a:lnTo>
                  <a:pt x="593725" y="1971675"/>
                </a:lnTo>
                <a:lnTo>
                  <a:pt x="584200" y="2044700"/>
                </a:lnTo>
                <a:lnTo>
                  <a:pt x="577850" y="2117725"/>
                </a:lnTo>
                <a:lnTo>
                  <a:pt x="574675" y="2190750"/>
                </a:lnTo>
                <a:lnTo>
                  <a:pt x="577850" y="2282825"/>
                </a:lnTo>
                <a:lnTo>
                  <a:pt x="587375" y="2374900"/>
                </a:lnTo>
                <a:lnTo>
                  <a:pt x="606425" y="2463800"/>
                </a:lnTo>
                <a:lnTo>
                  <a:pt x="628650" y="2552700"/>
                </a:lnTo>
                <a:lnTo>
                  <a:pt x="660400" y="2638425"/>
                </a:lnTo>
                <a:lnTo>
                  <a:pt x="698500" y="2720975"/>
                </a:lnTo>
                <a:lnTo>
                  <a:pt x="739775" y="2803525"/>
                </a:lnTo>
                <a:lnTo>
                  <a:pt x="787400" y="2879725"/>
                </a:lnTo>
                <a:lnTo>
                  <a:pt x="841375" y="2955925"/>
                </a:lnTo>
                <a:lnTo>
                  <a:pt x="901700" y="3028950"/>
                </a:lnTo>
                <a:lnTo>
                  <a:pt x="965200" y="3095625"/>
                </a:lnTo>
                <a:lnTo>
                  <a:pt x="1031875" y="3162300"/>
                </a:lnTo>
                <a:lnTo>
                  <a:pt x="1108075" y="3225800"/>
                </a:lnTo>
                <a:lnTo>
                  <a:pt x="1184275" y="3282950"/>
                </a:lnTo>
                <a:lnTo>
                  <a:pt x="1266825" y="3336925"/>
                </a:lnTo>
                <a:lnTo>
                  <a:pt x="1352550" y="3387725"/>
                </a:lnTo>
                <a:lnTo>
                  <a:pt x="1368425" y="3403600"/>
                </a:lnTo>
                <a:lnTo>
                  <a:pt x="1381125" y="3422650"/>
                </a:lnTo>
                <a:lnTo>
                  <a:pt x="1397000" y="3444875"/>
                </a:lnTo>
                <a:lnTo>
                  <a:pt x="1406525" y="3473450"/>
                </a:lnTo>
                <a:lnTo>
                  <a:pt x="1409700" y="3489325"/>
                </a:lnTo>
                <a:lnTo>
                  <a:pt x="1412875" y="3505200"/>
                </a:lnTo>
                <a:lnTo>
                  <a:pt x="1409700" y="3524250"/>
                </a:lnTo>
                <a:lnTo>
                  <a:pt x="1406525" y="3543300"/>
                </a:lnTo>
                <a:lnTo>
                  <a:pt x="1397000" y="3562350"/>
                </a:lnTo>
                <a:lnTo>
                  <a:pt x="1387475" y="3581400"/>
                </a:lnTo>
                <a:lnTo>
                  <a:pt x="1327150" y="3663950"/>
                </a:lnTo>
                <a:lnTo>
                  <a:pt x="1260475" y="3743325"/>
                </a:lnTo>
                <a:lnTo>
                  <a:pt x="1190625" y="3825875"/>
                </a:lnTo>
                <a:lnTo>
                  <a:pt x="1184275" y="3838575"/>
                </a:lnTo>
                <a:lnTo>
                  <a:pt x="1177925" y="3848100"/>
                </a:lnTo>
                <a:lnTo>
                  <a:pt x="1174750" y="3857625"/>
                </a:lnTo>
                <a:lnTo>
                  <a:pt x="1177925" y="3867150"/>
                </a:lnTo>
                <a:lnTo>
                  <a:pt x="1181100" y="3870325"/>
                </a:lnTo>
                <a:lnTo>
                  <a:pt x="1184275" y="3876675"/>
                </a:lnTo>
                <a:lnTo>
                  <a:pt x="1203325" y="3879850"/>
                </a:lnTo>
                <a:lnTo>
                  <a:pt x="1231900" y="3876675"/>
                </a:lnTo>
                <a:lnTo>
                  <a:pt x="1270000" y="3867150"/>
                </a:lnTo>
                <a:lnTo>
                  <a:pt x="1314450" y="3854450"/>
                </a:lnTo>
                <a:lnTo>
                  <a:pt x="1374775" y="3832225"/>
                </a:lnTo>
                <a:lnTo>
                  <a:pt x="1447800" y="3800475"/>
                </a:lnTo>
                <a:lnTo>
                  <a:pt x="1533525" y="3756025"/>
                </a:lnTo>
                <a:lnTo>
                  <a:pt x="1631950" y="3702050"/>
                </a:lnTo>
                <a:lnTo>
                  <a:pt x="1682750" y="3670300"/>
                </a:lnTo>
                <a:lnTo>
                  <a:pt x="1736725" y="3632200"/>
                </a:lnTo>
                <a:lnTo>
                  <a:pt x="1752600" y="3625850"/>
                </a:lnTo>
                <a:lnTo>
                  <a:pt x="1771650" y="3616325"/>
                </a:lnTo>
                <a:lnTo>
                  <a:pt x="1800225" y="3606800"/>
                </a:lnTo>
                <a:lnTo>
                  <a:pt x="1838325" y="3600450"/>
                </a:lnTo>
                <a:lnTo>
                  <a:pt x="1882775" y="3597275"/>
                </a:lnTo>
                <a:lnTo>
                  <a:pt x="1936750" y="3597275"/>
                </a:lnTo>
                <a:lnTo>
                  <a:pt x="1997075" y="3603625"/>
                </a:lnTo>
                <a:lnTo>
                  <a:pt x="2076450" y="3613150"/>
                </a:lnTo>
                <a:lnTo>
                  <a:pt x="2155825" y="3622675"/>
                </a:lnTo>
                <a:lnTo>
                  <a:pt x="2235200" y="3625850"/>
                </a:lnTo>
                <a:lnTo>
                  <a:pt x="2317750" y="3629025"/>
                </a:lnTo>
                <a:lnTo>
                  <a:pt x="2406650" y="3625850"/>
                </a:lnTo>
                <a:lnTo>
                  <a:pt x="2495550" y="3619500"/>
                </a:lnTo>
                <a:lnTo>
                  <a:pt x="2584450" y="3613150"/>
                </a:lnTo>
                <a:lnTo>
                  <a:pt x="2670175" y="3600450"/>
                </a:lnTo>
                <a:lnTo>
                  <a:pt x="2752725" y="3584575"/>
                </a:lnTo>
                <a:lnTo>
                  <a:pt x="2835275" y="3562350"/>
                </a:lnTo>
                <a:lnTo>
                  <a:pt x="2917825" y="3540125"/>
                </a:lnTo>
                <a:lnTo>
                  <a:pt x="2997200" y="3514725"/>
                </a:lnTo>
                <a:lnTo>
                  <a:pt x="3073400" y="3486150"/>
                </a:lnTo>
                <a:lnTo>
                  <a:pt x="3149600" y="3454400"/>
                </a:lnTo>
                <a:lnTo>
                  <a:pt x="3222625" y="3419475"/>
                </a:lnTo>
                <a:lnTo>
                  <a:pt x="3292475" y="3381375"/>
                </a:lnTo>
                <a:lnTo>
                  <a:pt x="3362325" y="3343275"/>
                </a:lnTo>
                <a:lnTo>
                  <a:pt x="3425825" y="3298825"/>
                </a:lnTo>
                <a:lnTo>
                  <a:pt x="3489325" y="3254375"/>
                </a:lnTo>
                <a:lnTo>
                  <a:pt x="3549650" y="3206750"/>
                </a:lnTo>
                <a:lnTo>
                  <a:pt x="3609975" y="3155950"/>
                </a:lnTo>
                <a:lnTo>
                  <a:pt x="3663950" y="3105150"/>
                </a:lnTo>
                <a:lnTo>
                  <a:pt x="3714750" y="3051175"/>
                </a:lnTo>
                <a:lnTo>
                  <a:pt x="3762375" y="2994025"/>
                </a:lnTo>
                <a:lnTo>
                  <a:pt x="3810000" y="2936875"/>
                </a:lnTo>
                <a:lnTo>
                  <a:pt x="3851275" y="2876550"/>
                </a:lnTo>
                <a:lnTo>
                  <a:pt x="3889375" y="2813050"/>
                </a:lnTo>
                <a:lnTo>
                  <a:pt x="3924300" y="2749550"/>
                </a:lnTo>
                <a:lnTo>
                  <a:pt x="3956050" y="2686050"/>
                </a:lnTo>
                <a:lnTo>
                  <a:pt x="3984625" y="2619375"/>
                </a:lnTo>
                <a:lnTo>
                  <a:pt x="4006850" y="2549525"/>
                </a:lnTo>
                <a:lnTo>
                  <a:pt x="4025900" y="2479675"/>
                </a:lnTo>
                <a:lnTo>
                  <a:pt x="4041775" y="2409825"/>
                </a:lnTo>
                <a:lnTo>
                  <a:pt x="4051300" y="2336800"/>
                </a:lnTo>
                <a:lnTo>
                  <a:pt x="4060825" y="2263775"/>
                </a:lnTo>
                <a:lnTo>
                  <a:pt x="4060825" y="2190750"/>
                </a:lnTo>
                <a:lnTo>
                  <a:pt x="4060825" y="2117725"/>
                </a:lnTo>
                <a:lnTo>
                  <a:pt x="4051300" y="2044700"/>
                </a:lnTo>
                <a:lnTo>
                  <a:pt x="4041775" y="1971675"/>
                </a:lnTo>
                <a:lnTo>
                  <a:pt x="4025900" y="1901825"/>
                </a:lnTo>
                <a:lnTo>
                  <a:pt x="4006850" y="1831975"/>
                </a:lnTo>
                <a:lnTo>
                  <a:pt x="3984625" y="1765300"/>
                </a:lnTo>
                <a:lnTo>
                  <a:pt x="3956050" y="1698625"/>
                </a:lnTo>
                <a:lnTo>
                  <a:pt x="3924300" y="1631950"/>
                </a:lnTo>
                <a:lnTo>
                  <a:pt x="3889375" y="1568450"/>
                </a:lnTo>
                <a:lnTo>
                  <a:pt x="3851275" y="1504950"/>
                </a:lnTo>
                <a:lnTo>
                  <a:pt x="3810000" y="1447800"/>
                </a:lnTo>
                <a:lnTo>
                  <a:pt x="3762375" y="1387475"/>
                </a:lnTo>
                <a:lnTo>
                  <a:pt x="3714750" y="1330325"/>
                </a:lnTo>
                <a:lnTo>
                  <a:pt x="3663950" y="1276350"/>
                </a:lnTo>
                <a:lnTo>
                  <a:pt x="3609975" y="1225550"/>
                </a:lnTo>
                <a:lnTo>
                  <a:pt x="3549650" y="1174750"/>
                </a:lnTo>
                <a:lnTo>
                  <a:pt x="3489325" y="1127125"/>
                </a:lnTo>
                <a:lnTo>
                  <a:pt x="3425825" y="1082675"/>
                </a:lnTo>
                <a:lnTo>
                  <a:pt x="3362325" y="1041400"/>
                </a:lnTo>
                <a:lnTo>
                  <a:pt x="3292475" y="1000125"/>
                </a:lnTo>
                <a:lnTo>
                  <a:pt x="3222625" y="962025"/>
                </a:lnTo>
                <a:lnTo>
                  <a:pt x="3149600" y="927100"/>
                </a:lnTo>
                <a:lnTo>
                  <a:pt x="3073400" y="895350"/>
                </a:lnTo>
                <a:lnTo>
                  <a:pt x="2997200" y="866775"/>
                </a:lnTo>
                <a:lnTo>
                  <a:pt x="2917825" y="841375"/>
                </a:lnTo>
                <a:lnTo>
                  <a:pt x="2835275" y="819150"/>
                </a:lnTo>
                <a:lnTo>
                  <a:pt x="2752725" y="800100"/>
                </a:lnTo>
                <a:lnTo>
                  <a:pt x="2670175" y="784225"/>
                </a:lnTo>
                <a:lnTo>
                  <a:pt x="2584450" y="771525"/>
                </a:lnTo>
                <a:lnTo>
                  <a:pt x="2495550" y="762000"/>
                </a:lnTo>
                <a:lnTo>
                  <a:pt x="2406650" y="755650"/>
                </a:lnTo>
                <a:lnTo>
                  <a:pt x="2317750" y="755650"/>
                </a:lnTo>
                <a:close/>
                <a:moveTo>
                  <a:pt x="990328" y="0"/>
                </a:moveTo>
                <a:lnTo>
                  <a:pt x="3645172" y="0"/>
                </a:lnTo>
                <a:cubicBezTo>
                  <a:pt x="4192115" y="0"/>
                  <a:pt x="4635500" y="443385"/>
                  <a:pt x="4635500" y="990328"/>
                </a:cubicBezTo>
                <a:lnTo>
                  <a:pt x="4635500" y="3645172"/>
                </a:lnTo>
                <a:cubicBezTo>
                  <a:pt x="4635500" y="4192115"/>
                  <a:pt x="4192115" y="4635500"/>
                  <a:pt x="3645172" y="4635500"/>
                </a:cubicBezTo>
                <a:lnTo>
                  <a:pt x="990328" y="4635500"/>
                </a:lnTo>
                <a:cubicBezTo>
                  <a:pt x="443385" y="4635500"/>
                  <a:pt x="0" y="4192115"/>
                  <a:pt x="0" y="3645172"/>
                </a:cubicBezTo>
                <a:lnTo>
                  <a:pt x="0" y="990328"/>
                </a:lnTo>
                <a:cubicBezTo>
                  <a:pt x="0" y="443385"/>
                  <a:pt x="443385" y="0"/>
                  <a:pt x="990328" y="0"/>
                </a:cubicBezTo>
                <a:close/>
              </a:path>
            </a:pathLst>
          </a:cu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65000"/>
                  <a:lumOff val="35000"/>
                </a:schemeClr>
              </a:solidFill>
              <a:cs typeface="+mn-ea"/>
              <a:sym typeface="+mn-lt"/>
            </a:endParaRPr>
          </a:p>
        </p:txBody>
      </p:sp>
      <p:sp>
        <p:nvSpPr>
          <p:cNvPr id="34" name="TextBox 24"/>
          <p:cNvSpPr txBox="1"/>
          <p:nvPr>
            <p:custDataLst>
              <p:tags r:id="rId2"/>
            </p:custDataLst>
          </p:nvPr>
        </p:nvSpPr>
        <p:spPr>
          <a:xfrm>
            <a:off x="1111379" y="1089946"/>
            <a:ext cx="1808480" cy="337185"/>
          </a:xfrm>
          <a:prstGeom prst="rect">
            <a:avLst/>
          </a:prstGeom>
          <a:noFill/>
        </p:spPr>
        <p:txBody>
          <a:bodyPr wrap="square" rtlCol="0">
            <a:spAutoFit/>
          </a:bodyPr>
          <a:lstStyle/>
          <a:p>
            <a:pPr algn="l"/>
            <a:r>
              <a:rPr lang="zh-CN" altLang="en-US" sz="1600" b="1" dirty="0">
                <a:solidFill>
                  <a:srgbClr val="262626"/>
                </a:solidFill>
                <a:cs typeface="+mn-ea"/>
                <a:sym typeface="+mn-lt"/>
              </a:rPr>
              <a:t>数据与平台层模块</a:t>
            </a:r>
            <a:endParaRPr lang="zh-CN" altLang="en-US" sz="1600" b="1" dirty="0">
              <a:solidFill>
                <a:srgbClr val="262626"/>
              </a:solidFill>
              <a:cs typeface="+mn-ea"/>
              <a:sym typeface="+mn-lt"/>
            </a:endParaRPr>
          </a:p>
        </p:txBody>
      </p:sp>
      <p:sp>
        <p:nvSpPr>
          <p:cNvPr id="35" name="灯泡"/>
          <p:cNvSpPr/>
          <p:nvPr>
            <p:custDataLst>
              <p:tags r:id="rId3"/>
            </p:custDataLst>
          </p:nvPr>
        </p:nvSpPr>
        <p:spPr>
          <a:xfrm>
            <a:off x="560705" y="3846195"/>
            <a:ext cx="365125" cy="476250"/>
          </a:xfrm>
          <a:custGeom>
            <a:avLst/>
            <a:gdLst>
              <a:gd name="connsiteX0" fmla="*/ 1569114 w 3604952"/>
              <a:gd name="connsiteY0" fmla="*/ 5211012 h 5550702"/>
              <a:gd name="connsiteX1" fmla="*/ 2035839 w 3604952"/>
              <a:gd name="connsiteY1" fmla="*/ 5211012 h 5550702"/>
              <a:gd name="connsiteX2" fmla="*/ 2035839 w 3604952"/>
              <a:gd name="connsiteY2" fmla="*/ 5550702 h 5550702"/>
              <a:gd name="connsiteX3" fmla="*/ 1569114 w 3604952"/>
              <a:gd name="connsiteY3" fmla="*/ 5550702 h 5550702"/>
              <a:gd name="connsiteX4" fmla="*/ 1045239 w 3604952"/>
              <a:gd name="connsiteY4" fmla="*/ 4710950 h 5550702"/>
              <a:gd name="connsiteX5" fmla="*/ 2559714 w 3604952"/>
              <a:gd name="connsiteY5" fmla="*/ 4710950 h 5550702"/>
              <a:gd name="connsiteX6" fmla="*/ 2559714 w 3604952"/>
              <a:gd name="connsiteY6" fmla="*/ 4972888 h 5550702"/>
              <a:gd name="connsiteX7" fmla="*/ 1045239 w 3604952"/>
              <a:gd name="connsiteY7" fmla="*/ 4972888 h 5550702"/>
              <a:gd name="connsiteX8" fmla="*/ 1045239 w 3604952"/>
              <a:gd name="connsiteY8" fmla="*/ 4210887 h 5550702"/>
              <a:gd name="connsiteX9" fmla="*/ 2559714 w 3604952"/>
              <a:gd name="connsiteY9" fmla="*/ 4210887 h 5550702"/>
              <a:gd name="connsiteX10" fmla="*/ 2559714 w 3604952"/>
              <a:gd name="connsiteY10" fmla="*/ 4472825 h 5550702"/>
              <a:gd name="connsiteX11" fmla="*/ 1045239 w 3604952"/>
              <a:gd name="connsiteY11" fmla="*/ 4472825 h 5550702"/>
              <a:gd name="connsiteX12" fmla="*/ 1802476 w 3604952"/>
              <a:gd name="connsiteY12" fmla="*/ 0 h 5550702"/>
              <a:gd name="connsiteX13" fmla="*/ 3604952 w 3604952"/>
              <a:gd name="connsiteY13" fmla="*/ 1857794 h 5550702"/>
              <a:gd name="connsiteX14" fmla="*/ 2661643 w 3604952"/>
              <a:gd name="connsiteY14" fmla="*/ 3491362 h 5550702"/>
              <a:gd name="connsiteX15" fmla="*/ 2559714 w 3604952"/>
              <a:gd name="connsiteY15" fmla="*/ 3541971 h 5550702"/>
              <a:gd name="connsiteX16" fmla="*/ 2559714 w 3604952"/>
              <a:gd name="connsiteY16" fmla="*/ 3972762 h 5550702"/>
              <a:gd name="connsiteX17" fmla="*/ 1045239 w 3604952"/>
              <a:gd name="connsiteY17" fmla="*/ 3972762 h 5550702"/>
              <a:gd name="connsiteX18" fmla="*/ 1045239 w 3604952"/>
              <a:gd name="connsiteY18" fmla="*/ 3541971 h 5550702"/>
              <a:gd name="connsiteX19" fmla="*/ 943309 w 3604952"/>
              <a:gd name="connsiteY19" fmla="*/ 3491362 h 5550702"/>
              <a:gd name="connsiteX20" fmla="*/ 0 w 3604952"/>
              <a:gd name="connsiteY20" fmla="*/ 1857794 h 5550702"/>
              <a:gd name="connsiteX21" fmla="*/ 1802476 w 3604952"/>
              <a:gd name="connsiteY21" fmla="*/ 0 h 555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4952" h="5550702">
                <a:moveTo>
                  <a:pt x="1569114" y="5211012"/>
                </a:moveTo>
                <a:lnTo>
                  <a:pt x="2035839" y="5211012"/>
                </a:lnTo>
                <a:lnTo>
                  <a:pt x="2035839" y="5550702"/>
                </a:lnTo>
                <a:lnTo>
                  <a:pt x="1569114" y="5550702"/>
                </a:lnTo>
                <a:close/>
                <a:moveTo>
                  <a:pt x="1045239" y="4710950"/>
                </a:moveTo>
                <a:lnTo>
                  <a:pt x="2559714" y="4710950"/>
                </a:lnTo>
                <a:lnTo>
                  <a:pt x="2559714" y="4972888"/>
                </a:lnTo>
                <a:lnTo>
                  <a:pt x="1045239" y="4972888"/>
                </a:lnTo>
                <a:close/>
                <a:moveTo>
                  <a:pt x="1045239" y="4210887"/>
                </a:moveTo>
                <a:lnTo>
                  <a:pt x="2559714" y="4210887"/>
                </a:lnTo>
                <a:lnTo>
                  <a:pt x="2559714" y="4472825"/>
                </a:lnTo>
                <a:lnTo>
                  <a:pt x="1045239" y="4472825"/>
                </a:lnTo>
                <a:close/>
                <a:moveTo>
                  <a:pt x="1802476" y="0"/>
                </a:moveTo>
                <a:cubicBezTo>
                  <a:pt x="2797956" y="0"/>
                  <a:pt x="3604952" y="831763"/>
                  <a:pt x="3604952" y="1857794"/>
                </a:cubicBezTo>
                <a:cubicBezTo>
                  <a:pt x="3604952" y="2563190"/>
                  <a:pt x="3223520" y="3176765"/>
                  <a:pt x="2661643" y="3491362"/>
                </a:cubicBezTo>
                <a:lnTo>
                  <a:pt x="2559714" y="3541971"/>
                </a:lnTo>
                <a:lnTo>
                  <a:pt x="2559714" y="3972762"/>
                </a:lnTo>
                <a:lnTo>
                  <a:pt x="1045239" y="3972762"/>
                </a:lnTo>
                <a:lnTo>
                  <a:pt x="1045239" y="3541971"/>
                </a:lnTo>
                <a:lnTo>
                  <a:pt x="943309" y="3491362"/>
                </a:lnTo>
                <a:cubicBezTo>
                  <a:pt x="381432" y="3176765"/>
                  <a:pt x="0" y="2563190"/>
                  <a:pt x="0" y="1857794"/>
                </a:cubicBezTo>
                <a:cubicBezTo>
                  <a:pt x="0" y="831763"/>
                  <a:pt x="806996" y="0"/>
                  <a:pt x="1802476" y="0"/>
                </a:cubicBezTo>
                <a:close/>
              </a:path>
            </a:pathLst>
          </a:cu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65000"/>
                  <a:lumOff val="35000"/>
                </a:schemeClr>
              </a:solidFill>
              <a:cs typeface="+mn-ea"/>
              <a:sym typeface="+mn-lt"/>
            </a:endParaRPr>
          </a:p>
        </p:txBody>
      </p:sp>
      <p:sp>
        <p:nvSpPr>
          <p:cNvPr id="36" name="TextBox 24"/>
          <p:cNvSpPr txBox="1"/>
          <p:nvPr>
            <p:custDataLst>
              <p:tags r:id="rId4"/>
            </p:custDataLst>
          </p:nvPr>
        </p:nvSpPr>
        <p:spPr>
          <a:xfrm>
            <a:off x="1111379" y="3985546"/>
            <a:ext cx="1808480" cy="337185"/>
          </a:xfrm>
          <a:prstGeom prst="rect">
            <a:avLst/>
          </a:prstGeom>
          <a:noFill/>
        </p:spPr>
        <p:txBody>
          <a:bodyPr wrap="square" rtlCol="0">
            <a:spAutoFit/>
          </a:bodyPr>
          <a:lstStyle/>
          <a:p>
            <a:pPr algn="l"/>
            <a:r>
              <a:rPr lang="zh-CN" altLang="en-US" sz="1600" b="1" dirty="0">
                <a:solidFill>
                  <a:srgbClr val="262626"/>
                </a:solidFill>
                <a:cs typeface="+mn-ea"/>
                <a:sym typeface="+mn-lt"/>
              </a:rPr>
              <a:t>智能分析引擎模块</a:t>
            </a:r>
            <a:endParaRPr lang="zh-CN" altLang="en-US" sz="1600" b="1" dirty="0">
              <a:solidFill>
                <a:srgbClr val="262626"/>
              </a:solidFill>
              <a:cs typeface="+mn-ea"/>
              <a:sym typeface="+mn-lt"/>
            </a:endParaRPr>
          </a:p>
        </p:txBody>
      </p:sp>
      <p:sp>
        <p:nvSpPr>
          <p:cNvPr id="13" name="文本框 12"/>
          <p:cNvSpPr txBox="1"/>
          <p:nvPr/>
        </p:nvSpPr>
        <p:spPr>
          <a:xfrm>
            <a:off x="4850765" y="69850"/>
            <a:ext cx="2490470" cy="521970"/>
          </a:xfrm>
          <a:prstGeom prst="rect">
            <a:avLst/>
          </a:prstGeom>
          <a:noFill/>
        </p:spPr>
        <p:txBody>
          <a:bodyPr wrap="square" rtlCol="0">
            <a:spAutoFit/>
          </a:bodyPr>
          <a:lstStyle/>
          <a:p>
            <a:pPr algn="ctr"/>
            <a:r>
              <a:rPr lang="zh-CN" altLang="en-US" sz="2800" b="1" dirty="0">
                <a:cs typeface="+mn-ea"/>
                <a:sym typeface="+mn-lt"/>
              </a:rPr>
              <a:t>软件主要功能</a:t>
            </a:r>
            <a:endParaRPr lang="zh-CN" altLang="en-US" sz="2800" b="1" dirty="0">
              <a:cs typeface="+mn-ea"/>
              <a:sym typeface="+mn-lt"/>
            </a:endParaRPr>
          </a:p>
        </p:txBody>
      </p:sp>
      <p:sp>
        <p:nvSpPr>
          <p:cNvPr id="16" name="矩形 15"/>
          <p:cNvSpPr/>
          <p:nvPr/>
        </p:nvSpPr>
        <p:spPr>
          <a:xfrm>
            <a:off x="389890" y="483870"/>
            <a:ext cx="2657475" cy="305435"/>
          </a:xfrm>
          <a:prstGeom prst="rect">
            <a:avLst/>
          </a:prstGeom>
          <a:solidFill>
            <a:srgbClr val="009899"/>
          </a:solidFill>
        </p:spPr>
        <p:txBody>
          <a:bodyPr wrap="square">
            <a:noAutofit/>
          </a:bodyPr>
          <a:lstStyle/>
          <a:p>
            <a:pPr algn="ctr"/>
            <a:r>
              <a:rPr lang="zh-CN" altLang="en-US" sz="1600" b="1" dirty="0">
                <a:solidFill>
                  <a:schemeClr val="bg1"/>
                </a:solidFill>
                <a:cs typeface="+mn-ea"/>
                <a:sym typeface="+mn-lt"/>
              </a:rPr>
              <a:t>平台功能模块</a:t>
            </a:r>
            <a:endParaRPr lang="zh-CN" altLang="en-US" sz="1600" b="1" dirty="0">
              <a:solidFill>
                <a:schemeClr val="bg1"/>
              </a:solidFill>
              <a:cs typeface="+mn-ea"/>
              <a:sym typeface="+mn-lt"/>
            </a:endParaRPr>
          </a:p>
          <a:p>
            <a:pPr algn="ctr"/>
            <a:endParaRPr lang="zh-CN" altLang="en-US" sz="1600" b="1" dirty="0">
              <a:solidFill>
                <a:schemeClr val="bg1"/>
              </a:solidFill>
              <a:cs typeface="+mn-ea"/>
              <a:sym typeface="+mn-lt"/>
            </a:endParaRPr>
          </a:p>
        </p:txBody>
      </p:sp>
      <p:sp>
        <p:nvSpPr>
          <p:cNvPr id="3" name="文本框 2"/>
          <p:cNvSpPr txBox="1"/>
          <p:nvPr/>
        </p:nvSpPr>
        <p:spPr>
          <a:xfrm>
            <a:off x="764540" y="1458595"/>
            <a:ext cx="10464165" cy="1476375"/>
          </a:xfrm>
          <a:prstGeom prst="rect">
            <a:avLst/>
          </a:prstGeom>
          <a:noFill/>
        </p:spPr>
        <p:txBody>
          <a:bodyPr wrap="square" rtlCol="0" anchor="t">
            <a:spAutoFit/>
          </a:bodyPr>
          <a:p>
            <a:r>
              <a:rPr lang="zh-CN" altLang="en-US"/>
              <a:t>主要功能：</a:t>
            </a:r>
            <a:endParaRPr lang="zh-CN" altLang="en-US"/>
          </a:p>
          <a:p>
            <a:r>
              <a:rPr lang="zh-CN" altLang="en-US"/>
              <a:t>统一接入</a:t>
            </a:r>
            <a:r>
              <a:rPr lang="en-US" altLang="zh-CN"/>
              <a:t> SCADA</a:t>
            </a:r>
            <a:r>
              <a:rPr lang="zh-CN" altLang="en-US"/>
              <a:t>、传感器、摄像头及巡检数据，完成时间对齐、异常剔除与数据补全，构建高质量时序数据，为智能分析提供可信数据底座。</a:t>
            </a:r>
            <a:endParaRPr lang="en-US" altLang="zh-CN"/>
          </a:p>
          <a:p>
            <a:r>
              <a:rPr lang="zh-CN" altLang="en-US"/>
              <a:t>应用场景：</a:t>
            </a:r>
            <a:endParaRPr lang="zh-CN" altLang="en-US"/>
          </a:p>
          <a:p>
            <a:r>
              <a:rPr lang="zh-CN" altLang="en-US"/>
              <a:t>不同设备数据格式不一致时，平台自动整合并校正时钟漂移，保证分析结果的准确性。</a:t>
            </a:r>
            <a:endParaRPr lang="zh-CN" altLang="en-US"/>
          </a:p>
        </p:txBody>
      </p:sp>
      <p:pic>
        <p:nvPicPr>
          <p:cNvPr id="74" name="图片 74"/>
          <p:cNvPicPr>
            <a:picLocks noChangeAspect="1"/>
          </p:cNvPicPr>
          <p:nvPr/>
        </p:nvPicPr>
        <p:blipFill>
          <a:blip r:embed="rId5"/>
          <a:stretch>
            <a:fillRect/>
          </a:stretch>
        </p:blipFill>
        <p:spPr>
          <a:xfrm>
            <a:off x="630555" y="2966720"/>
            <a:ext cx="10755630" cy="774065"/>
          </a:xfrm>
          <a:prstGeom prst="rect">
            <a:avLst/>
          </a:prstGeom>
        </p:spPr>
      </p:pic>
      <p:pic>
        <p:nvPicPr>
          <p:cNvPr id="75" name="图片 75"/>
          <p:cNvPicPr>
            <a:picLocks noChangeAspect="1"/>
          </p:cNvPicPr>
          <p:nvPr/>
        </p:nvPicPr>
        <p:blipFill>
          <a:blip r:embed="rId6"/>
          <a:stretch>
            <a:fillRect/>
          </a:stretch>
        </p:blipFill>
        <p:spPr>
          <a:xfrm>
            <a:off x="692785" y="5798820"/>
            <a:ext cx="10693400" cy="755650"/>
          </a:xfrm>
          <a:prstGeom prst="rect">
            <a:avLst/>
          </a:prstGeom>
        </p:spPr>
      </p:pic>
      <p:sp>
        <p:nvSpPr>
          <p:cNvPr id="4" name="文本框 3"/>
          <p:cNvSpPr txBox="1"/>
          <p:nvPr/>
        </p:nvSpPr>
        <p:spPr>
          <a:xfrm>
            <a:off x="834390" y="4322445"/>
            <a:ext cx="10207625" cy="1476375"/>
          </a:xfrm>
          <a:prstGeom prst="rect">
            <a:avLst/>
          </a:prstGeom>
          <a:noFill/>
        </p:spPr>
        <p:txBody>
          <a:bodyPr wrap="square" rtlCol="0" anchor="t">
            <a:spAutoFit/>
          </a:bodyPr>
          <a:p>
            <a:r>
              <a:rPr lang="zh-CN" altLang="en-US"/>
              <a:t>主要功能：</a:t>
            </a:r>
            <a:endParaRPr lang="zh-CN" altLang="en-US"/>
          </a:p>
          <a:p>
            <a:r>
              <a:rPr lang="zh-CN" altLang="en-US"/>
              <a:t>基于管网模型与</a:t>
            </a:r>
            <a:r>
              <a:rPr lang="en-US" altLang="zh-CN"/>
              <a:t> AI </a:t>
            </a:r>
            <a:r>
              <a:rPr lang="zh-CN" altLang="en-US"/>
              <a:t>算法识别异常，并通过残差与灵敏度分析精准定位疑似泄漏管段，生成带置信度的热力图。</a:t>
            </a:r>
            <a:endParaRPr lang="en-US" altLang="zh-CN"/>
          </a:p>
          <a:p>
            <a:r>
              <a:rPr lang="zh-CN" altLang="en-US"/>
              <a:t>应用场景：</a:t>
            </a:r>
            <a:endParaRPr lang="zh-CN" altLang="en-US"/>
          </a:p>
          <a:p>
            <a:r>
              <a:rPr lang="zh-CN" altLang="en-US"/>
              <a:t>压力异常时自动定位最可能泄漏点，为抢修提供指引。</a:t>
            </a: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decel="100000"/>
                                        <p:tgtEl>
                                          <p:spTgt spid="14"/>
                                        </p:tgtEl>
                                      </p:cBhvr>
                                    </p:animEffect>
                                    <p:anim calcmode="lin" valueType="num">
                                      <p:cBhvr>
                                        <p:cTn id="8" dur="400" decel="100000" fill="hold"/>
                                        <p:tgtEl>
                                          <p:spTgt spid="14"/>
                                        </p:tgtEl>
                                        <p:attrNameLst>
                                          <p:attrName>style.rotation</p:attrName>
                                        </p:attrNameLst>
                                      </p:cBhvr>
                                      <p:tavLst>
                                        <p:tav tm="0">
                                          <p:val>
                                            <p:fltVal val="-90"/>
                                          </p:val>
                                        </p:tav>
                                        <p:tav tm="100000">
                                          <p:val>
                                            <p:fltVal val="0"/>
                                          </p:val>
                                        </p:tav>
                                      </p:tavLst>
                                    </p:anim>
                                    <p:anim calcmode="lin" valueType="num">
                                      <p:cBhvr>
                                        <p:cTn id="9" dur="400" decel="100000" fill="hold"/>
                                        <p:tgtEl>
                                          <p:spTgt spid="14"/>
                                        </p:tgtEl>
                                        <p:attrNameLst>
                                          <p:attrName>ppt_x</p:attrName>
                                        </p:attrNameLst>
                                      </p:cBhvr>
                                      <p:tavLst>
                                        <p:tav tm="0">
                                          <p:val>
                                            <p:strVal val="#ppt_x+0.4"/>
                                          </p:val>
                                        </p:tav>
                                        <p:tav tm="100000">
                                          <p:val>
                                            <p:strVal val="#ppt_x-0.05"/>
                                          </p:val>
                                        </p:tav>
                                      </p:tavLst>
                                    </p:anim>
                                    <p:anim calcmode="lin" valueType="num">
                                      <p:cBhvr>
                                        <p:cTn id="10" dur="400" decel="100000" fill="hold"/>
                                        <p:tgtEl>
                                          <p:spTgt spid="14"/>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14"/>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1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400" decel="100000"/>
                                        <p:tgtEl>
                                          <p:spTgt spid="34"/>
                                        </p:tgtEl>
                                      </p:cBhvr>
                                    </p:animEffect>
                                    <p:anim calcmode="lin" valueType="num">
                                      <p:cBhvr>
                                        <p:cTn id="16" dur="400" decel="100000" fill="hold"/>
                                        <p:tgtEl>
                                          <p:spTgt spid="34"/>
                                        </p:tgtEl>
                                        <p:attrNameLst>
                                          <p:attrName>style.rotation</p:attrName>
                                        </p:attrNameLst>
                                      </p:cBhvr>
                                      <p:tavLst>
                                        <p:tav tm="0">
                                          <p:val>
                                            <p:fltVal val="-90"/>
                                          </p:val>
                                        </p:tav>
                                        <p:tav tm="100000">
                                          <p:val>
                                            <p:fltVal val="0"/>
                                          </p:val>
                                        </p:tav>
                                      </p:tavLst>
                                    </p:anim>
                                    <p:anim calcmode="lin" valueType="num">
                                      <p:cBhvr>
                                        <p:cTn id="17" dur="400" decel="100000" fill="hold"/>
                                        <p:tgtEl>
                                          <p:spTgt spid="34"/>
                                        </p:tgtEl>
                                        <p:attrNameLst>
                                          <p:attrName>ppt_x</p:attrName>
                                        </p:attrNameLst>
                                      </p:cBhvr>
                                      <p:tavLst>
                                        <p:tav tm="0">
                                          <p:val>
                                            <p:strVal val="#ppt_x+0.4"/>
                                          </p:val>
                                        </p:tav>
                                        <p:tav tm="100000">
                                          <p:val>
                                            <p:strVal val="#ppt_x-0.05"/>
                                          </p:val>
                                        </p:tav>
                                      </p:tavLst>
                                    </p:anim>
                                    <p:anim calcmode="lin" valueType="num">
                                      <p:cBhvr>
                                        <p:cTn id="18" dur="400" decel="100000" fill="hold"/>
                                        <p:tgtEl>
                                          <p:spTgt spid="34"/>
                                        </p:tgtEl>
                                        <p:attrNameLst>
                                          <p:attrName>ppt_y</p:attrName>
                                        </p:attrNameLst>
                                      </p:cBhvr>
                                      <p:tavLst>
                                        <p:tav tm="0">
                                          <p:val>
                                            <p:strVal val="#ppt_y-0.4"/>
                                          </p:val>
                                        </p:tav>
                                        <p:tav tm="100000">
                                          <p:val>
                                            <p:strVal val="#ppt_y+0.1"/>
                                          </p:val>
                                        </p:tav>
                                      </p:tavLst>
                                    </p:anim>
                                    <p:anim calcmode="lin" valueType="num">
                                      <p:cBhvr>
                                        <p:cTn id="19" dur="100" accel="100000" fill="hold">
                                          <p:stCondLst>
                                            <p:cond delay="400"/>
                                          </p:stCondLst>
                                        </p:cTn>
                                        <p:tgtEl>
                                          <p:spTgt spid="34"/>
                                        </p:tgtEl>
                                        <p:attrNameLst>
                                          <p:attrName>ppt_x</p:attrName>
                                        </p:attrNameLst>
                                      </p:cBhvr>
                                      <p:tavLst>
                                        <p:tav tm="0">
                                          <p:val>
                                            <p:strVal val="#ppt_x-0.05"/>
                                          </p:val>
                                        </p:tav>
                                        <p:tav tm="100000">
                                          <p:val>
                                            <p:strVal val="#ppt_x"/>
                                          </p:val>
                                        </p:tav>
                                      </p:tavLst>
                                    </p:anim>
                                    <p:anim calcmode="lin" valueType="num">
                                      <p:cBhvr>
                                        <p:cTn id="20" dur="100" accel="100000" fill="hold">
                                          <p:stCondLst>
                                            <p:cond delay="400"/>
                                          </p:stCondLst>
                                        </p:cTn>
                                        <p:tgtEl>
                                          <p:spTgt spid="34"/>
                                        </p:tgtEl>
                                        <p:attrNameLst>
                                          <p:attrName>ppt_y</p:attrName>
                                        </p:attrNameLst>
                                      </p:cBhvr>
                                      <p:tavLst>
                                        <p:tav tm="0">
                                          <p:val>
                                            <p:strVal val="#ppt_y+0.1"/>
                                          </p:val>
                                        </p:tav>
                                        <p:tav tm="100000">
                                          <p:val>
                                            <p:strVal val="#ppt_y"/>
                                          </p:val>
                                        </p:tav>
                                      </p:tavLst>
                                    </p:anim>
                                  </p:childTnLst>
                                </p:cTn>
                              </p:par>
                            </p:childTnLst>
                          </p:cTn>
                        </p:par>
                        <p:par>
                          <p:cTn id="21" fill="hold">
                            <p:stCondLst>
                              <p:cond delay="500"/>
                            </p:stCondLst>
                            <p:childTnLst>
                              <p:par>
                                <p:cTn id="22" presetID="3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400" decel="100000"/>
                                        <p:tgtEl>
                                          <p:spTgt spid="35"/>
                                        </p:tgtEl>
                                      </p:cBhvr>
                                    </p:animEffect>
                                    <p:anim calcmode="lin" valueType="num">
                                      <p:cBhvr>
                                        <p:cTn id="25" dur="400" decel="100000" fill="hold"/>
                                        <p:tgtEl>
                                          <p:spTgt spid="35"/>
                                        </p:tgtEl>
                                        <p:attrNameLst>
                                          <p:attrName>style.rotation</p:attrName>
                                        </p:attrNameLst>
                                      </p:cBhvr>
                                      <p:tavLst>
                                        <p:tav tm="0">
                                          <p:val>
                                            <p:fltVal val="-90"/>
                                          </p:val>
                                        </p:tav>
                                        <p:tav tm="100000">
                                          <p:val>
                                            <p:fltVal val="0"/>
                                          </p:val>
                                        </p:tav>
                                      </p:tavLst>
                                    </p:anim>
                                    <p:anim calcmode="lin" valueType="num">
                                      <p:cBhvr>
                                        <p:cTn id="26" dur="400" decel="100000" fill="hold"/>
                                        <p:tgtEl>
                                          <p:spTgt spid="35"/>
                                        </p:tgtEl>
                                        <p:attrNameLst>
                                          <p:attrName>ppt_x</p:attrName>
                                        </p:attrNameLst>
                                      </p:cBhvr>
                                      <p:tavLst>
                                        <p:tav tm="0">
                                          <p:val>
                                            <p:strVal val="#ppt_x+0.4"/>
                                          </p:val>
                                        </p:tav>
                                        <p:tav tm="100000">
                                          <p:val>
                                            <p:strVal val="#ppt_x-0.05"/>
                                          </p:val>
                                        </p:tav>
                                      </p:tavLst>
                                    </p:anim>
                                    <p:anim calcmode="lin" valueType="num">
                                      <p:cBhvr>
                                        <p:cTn id="27" dur="400" decel="100000" fill="hold"/>
                                        <p:tgtEl>
                                          <p:spTgt spid="35"/>
                                        </p:tgtEl>
                                        <p:attrNameLst>
                                          <p:attrName>ppt_y</p:attrName>
                                        </p:attrNameLst>
                                      </p:cBhvr>
                                      <p:tavLst>
                                        <p:tav tm="0">
                                          <p:val>
                                            <p:strVal val="#ppt_y-0.4"/>
                                          </p:val>
                                        </p:tav>
                                        <p:tav tm="100000">
                                          <p:val>
                                            <p:strVal val="#ppt_y+0.1"/>
                                          </p:val>
                                        </p:tav>
                                      </p:tavLst>
                                    </p:anim>
                                    <p:anim calcmode="lin" valueType="num">
                                      <p:cBhvr>
                                        <p:cTn id="28" dur="100" accel="100000" fill="hold">
                                          <p:stCondLst>
                                            <p:cond delay="400"/>
                                          </p:stCondLst>
                                        </p:cTn>
                                        <p:tgtEl>
                                          <p:spTgt spid="35"/>
                                        </p:tgtEl>
                                        <p:attrNameLst>
                                          <p:attrName>ppt_x</p:attrName>
                                        </p:attrNameLst>
                                      </p:cBhvr>
                                      <p:tavLst>
                                        <p:tav tm="0">
                                          <p:val>
                                            <p:strVal val="#ppt_x-0.05"/>
                                          </p:val>
                                        </p:tav>
                                        <p:tav tm="100000">
                                          <p:val>
                                            <p:strVal val="#ppt_x"/>
                                          </p:val>
                                        </p:tav>
                                      </p:tavLst>
                                    </p:anim>
                                    <p:anim calcmode="lin" valueType="num">
                                      <p:cBhvr>
                                        <p:cTn id="29" dur="100" accel="100000" fill="hold">
                                          <p:stCondLst>
                                            <p:cond delay="400"/>
                                          </p:stCondLst>
                                        </p:cTn>
                                        <p:tgtEl>
                                          <p:spTgt spid="35"/>
                                        </p:tgtEl>
                                        <p:attrNameLst>
                                          <p:attrName>ppt_y</p:attrName>
                                        </p:attrNameLst>
                                      </p:cBhvr>
                                      <p:tavLst>
                                        <p:tav tm="0">
                                          <p:val>
                                            <p:strVal val="#ppt_y+0.1"/>
                                          </p:val>
                                        </p:tav>
                                        <p:tav tm="100000">
                                          <p:val>
                                            <p:strVal val="#ppt_y"/>
                                          </p:val>
                                        </p:tav>
                                      </p:tavLst>
                                    </p:anim>
                                  </p:childTnLst>
                                </p:cTn>
                              </p:par>
                              <p:par>
                                <p:cTn id="30" presetID="3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400" decel="100000"/>
                                        <p:tgtEl>
                                          <p:spTgt spid="36"/>
                                        </p:tgtEl>
                                      </p:cBhvr>
                                    </p:animEffect>
                                    <p:anim calcmode="lin" valueType="num">
                                      <p:cBhvr>
                                        <p:cTn id="33" dur="400" decel="100000" fill="hold"/>
                                        <p:tgtEl>
                                          <p:spTgt spid="36"/>
                                        </p:tgtEl>
                                        <p:attrNameLst>
                                          <p:attrName>style.rotation</p:attrName>
                                        </p:attrNameLst>
                                      </p:cBhvr>
                                      <p:tavLst>
                                        <p:tav tm="0">
                                          <p:val>
                                            <p:fltVal val="-90"/>
                                          </p:val>
                                        </p:tav>
                                        <p:tav tm="100000">
                                          <p:val>
                                            <p:fltVal val="0"/>
                                          </p:val>
                                        </p:tav>
                                      </p:tavLst>
                                    </p:anim>
                                    <p:anim calcmode="lin" valueType="num">
                                      <p:cBhvr>
                                        <p:cTn id="34" dur="400" decel="100000" fill="hold"/>
                                        <p:tgtEl>
                                          <p:spTgt spid="36"/>
                                        </p:tgtEl>
                                        <p:attrNameLst>
                                          <p:attrName>ppt_x</p:attrName>
                                        </p:attrNameLst>
                                      </p:cBhvr>
                                      <p:tavLst>
                                        <p:tav tm="0">
                                          <p:val>
                                            <p:strVal val="#ppt_x+0.4"/>
                                          </p:val>
                                        </p:tav>
                                        <p:tav tm="100000">
                                          <p:val>
                                            <p:strVal val="#ppt_x-0.05"/>
                                          </p:val>
                                        </p:tav>
                                      </p:tavLst>
                                    </p:anim>
                                    <p:anim calcmode="lin" valueType="num">
                                      <p:cBhvr>
                                        <p:cTn id="35" dur="400" decel="100000" fill="hold"/>
                                        <p:tgtEl>
                                          <p:spTgt spid="36"/>
                                        </p:tgtEl>
                                        <p:attrNameLst>
                                          <p:attrName>ppt_y</p:attrName>
                                        </p:attrNameLst>
                                      </p:cBhvr>
                                      <p:tavLst>
                                        <p:tav tm="0">
                                          <p:val>
                                            <p:strVal val="#ppt_y-0.4"/>
                                          </p:val>
                                        </p:tav>
                                        <p:tav tm="100000">
                                          <p:val>
                                            <p:strVal val="#ppt_y+0.1"/>
                                          </p:val>
                                        </p:tav>
                                      </p:tavLst>
                                    </p:anim>
                                    <p:anim calcmode="lin" valueType="num">
                                      <p:cBhvr>
                                        <p:cTn id="36" dur="100" accel="100000" fill="hold">
                                          <p:stCondLst>
                                            <p:cond delay="400"/>
                                          </p:stCondLst>
                                        </p:cTn>
                                        <p:tgtEl>
                                          <p:spTgt spid="36"/>
                                        </p:tgtEl>
                                        <p:attrNameLst>
                                          <p:attrName>ppt_x</p:attrName>
                                        </p:attrNameLst>
                                      </p:cBhvr>
                                      <p:tavLst>
                                        <p:tav tm="0">
                                          <p:val>
                                            <p:strVal val="#ppt_x-0.05"/>
                                          </p:val>
                                        </p:tav>
                                        <p:tav tm="100000">
                                          <p:val>
                                            <p:strVal val="#ppt_x"/>
                                          </p:val>
                                        </p:tav>
                                      </p:tavLst>
                                    </p:anim>
                                    <p:anim calcmode="lin" valueType="num">
                                      <p:cBhvr>
                                        <p:cTn id="37" dur="100" accel="100000" fill="hold">
                                          <p:stCondLst>
                                            <p:cond delay="400"/>
                                          </p:stCondLst>
                                        </p:cTn>
                                        <p:tgtEl>
                                          <p:spTgt spid="36"/>
                                        </p:tgtEl>
                                        <p:attrNameLst>
                                          <p:attrName>ppt_y</p:attrName>
                                        </p:attrNameLst>
                                      </p:cBhvr>
                                      <p:tavLst>
                                        <p:tav tm="0">
                                          <p:val>
                                            <p:strVal val="#ppt_y+0.1"/>
                                          </p:val>
                                        </p:tav>
                                        <p:tav tm="100000">
                                          <p:val>
                                            <p:strVal val="#ppt_y"/>
                                          </p:val>
                                        </p:tav>
                                      </p:tavLst>
                                    </p:anim>
                                  </p:childTnLst>
                                </p:cTn>
                              </p:par>
                            </p:childTnLst>
                          </p:cTn>
                        </p:par>
                        <p:par>
                          <p:cTn id="38" fill="hold">
                            <p:stCondLst>
                              <p:cond delay="1000"/>
                            </p:stCondLst>
                            <p:childTnLst>
                              <p:par>
                                <p:cTn id="39" presetID="29"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ppt_x</p:attrName>
                                        </p:attrNameLst>
                                      </p:cBhvr>
                                      <p:tavLst>
                                        <p:tav tm="0">
                                          <p:val>
                                            <p:strVal val="#ppt_x-.2"/>
                                          </p:val>
                                        </p:tav>
                                        <p:tav tm="100000">
                                          <p:val>
                                            <p:strVal val="#ppt_x"/>
                                          </p:val>
                                        </p:tav>
                                      </p:tavLst>
                                    </p:anim>
                                    <p:anim calcmode="lin" valueType="num">
                                      <p:cBhvr>
                                        <p:cTn id="42"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3" dur="500"/>
                                        <p:tgtEl>
                                          <p:spTgt spid="13"/>
                                        </p:tgtEl>
                                      </p:cBhvr>
                                    </p:animEffect>
                                  </p:childTnLst>
                                </p:cTn>
                              </p:par>
                            </p:childTnLst>
                          </p:cTn>
                        </p:par>
                        <p:par>
                          <p:cTn id="44" fill="hold">
                            <p:stCondLst>
                              <p:cond delay="1500"/>
                            </p:stCondLst>
                            <p:childTnLst>
                              <p:par>
                                <p:cTn id="45" presetID="53" presetClass="entr" presetSubtype="16"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34" grpId="0"/>
      <p:bldP spid="35" grpId="0" bldLvl="0" animBg="1"/>
      <p:bldP spid="36" grpId="0"/>
      <p:bldP spid="13" grpId="0"/>
      <p:bldP spid="1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对话框"/>
          <p:cNvSpPr/>
          <p:nvPr>
            <p:custDataLst>
              <p:tags r:id="rId1"/>
            </p:custDataLst>
          </p:nvPr>
        </p:nvSpPr>
        <p:spPr>
          <a:xfrm>
            <a:off x="497205" y="1029970"/>
            <a:ext cx="428625" cy="428625"/>
          </a:xfrm>
          <a:custGeom>
            <a:avLst/>
            <a:gdLst>
              <a:gd name="connsiteX0" fmla="*/ 2228850 w 4635500"/>
              <a:gd name="connsiteY0" fmla="*/ 755650 h 4635500"/>
              <a:gd name="connsiteX1" fmla="*/ 2139950 w 4635500"/>
              <a:gd name="connsiteY1" fmla="*/ 762000 h 4635500"/>
              <a:gd name="connsiteX2" fmla="*/ 2051050 w 4635500"/>
              <a:gd name="connsiteY2" fmla="*/ 771525 h 4635500"/>
              <a:gd name="connsiteX3" fmla="*/ 1965325 w 4635500"/>
              <a:gd name="connsiteY3" fmla="*/ 784225 h 4635500"/>
              <a:gd name="connsiteX4" fmla="*/ 1882775 w 4635500"/>
              <a:gd name="connsiteY4" fmla="*/ 800100 h 4635500"/>
              <a:gd name="connsiteX5" fmla="*/ 1800225 w 4635500"/>
              <a:gd name="connsiteY5" fmla="*/ 819150 h 4635500"/>
              <a:gd name="connsiteX6" fmla="*/ 1717675 w 4635500"/>
              <a:gd name="connsiteY6" fmla="*/ 841375 h 4635500"/>
              <a:gd name="connsiteX7" fmla="*/ 1638300 w 4635500"/>
              <a:gd name="connsiteY7" fmla="*/ 866775 h 4635500"/>
              <a:gd name="connsiteX8" fmla="*/ 1562100 w 4635500"/>
              <a:gd name="connsiteY8" fmla="*/ 895350 h 4635500"/>
              <a:gd name="connsiteX9" fmla="*/ 1485900 w 4635500"/>
              <a:gd name="connsiteY9" fmla="*/ 927100 h 4635500"/>
              <a:gd name="connsiteX10" fmla="*/ 1412875 w 4635500"/>
              <a:gd name="connsiteY10" fmla="*/ 962025 h 4635500"/>
              <a:gd name="connsiteX11" fmla="*/ 1343025 w 4635500"/>
              <a:gd name="connsiteY11" fmla="*/ 1000125 h 4635500"/>
              <a:gd name="connsiteX12" fmla="*/ 1276350 w 4635500"/>
              <a:gd name="connsiteY12" fmla="*/ 1041400 h 4635500"/>
              <a:gd name="connsiteX13" fmla="*/ 1209675 w 4635500"/>
              <a:gd name="connsiteY13" fmla="*/ 1082675 h 4635500"/>
              <a:gd name="connsiteX14" fmla="*/ 1146175 w 4635500"/>
              <a:gd name="connsiteY14" fmla="*/ 1127125 h 4635500"/>
              <a:gd name="connsiteX15" fmla="*/ 1085850 w 4635500"/>
              <a:gd name="connsiteY15" fmla="*/ 1174750 h 4635500"/>
              <a:gd name="connsiteX16" fmla="*/ 1028700 w 4635500"/>
              <a:gd name="connsiteY16" fmla="*/ 1225550 h 4635500"/>
              <a:gd name="connsiteX17" fmla="*/ 971550 w 4635500"/>
              <a:gd name="connsiteY17" fmla="*/ 1276350 h 4635500"/>
              <a:gd name="connsiteX18" fmla="*/ 920750 w 4635500"/>
              <a:gd name="connsiteY18" fmla="*/ 1330325 h 4635500"/>
              <a:gd name="connsiteX19" fmla="*/ 873125 w 4635500"/>
              <a:gd name="connsiteY19" fmla="*/ 1387475 h 4635500"/>
              <a:gd name="connsiteX20" fmla="*/ 825500 w 4635500"/>
              <a:gd name="connsiteY20" fmla="*/ 1447800 h 4635500"/>
              <a:gd name="connsiteX21" fmla="*/ 784225 w 4635500"/>
              <a:gd name="connsiteY21" fmla="*/ 1504950 h 4635500"/>
              <a:gd name="connsiteX22" fmla="*/ 746125 w 4635500"/>
              <a:gd name="connsiteY22" fmla="*/ 1568450 h 4635500"/>
              <a:gd name="connsiteX23" fmla="*/ 711200 w 4635500"/>
              <a:gd name="connsiteY23" fmla="*/ 1631950 h 4635500"/>
              <a:gd name="connsiteX24" fmla="*/ 679450 w 4635500"/>
              <a:gd name="connsiteY24" fmla="*/ 1698625 h 4635500"/>
              <a:gd name="connsiteX25" fmla="*/ 654050 w 4635500"/>
              <a:gd name="connsiteY25" fmla="*/ 1765300 h 4635500"/>
              <a:gd name="connsiteX26" fmla="*/ 628650 w 4635500"/>
              <a:gd name="connsiteY26" fmla="*/ 1831975 h 4635500"/>
              <a:gd name="connsiteX27" fmla="*/ 609600 w 4635500"/>
              <a:gd name="connsiteY27" fmla="*/ 1901825 h 4635500"/>
              <a:gd name="connsiteX28" fmla="*/ 593725 w 4635500"/>
              <a:gd name="connsiteY28" fmla="*/ 1971675 h 4635500"/>
              <a:gd name="connsiteX29" fmla="*/ 584200 w 4635500"/>
              <a:gd name="connsiteY29" fmla="*/ 2044700 h 4635500"/>
              <a:gd name="connsiteX30" fmla="*/ 577850 w 4635500"/>
              <a:gd name="connsiteY30" fmla="*/ 2117725 h 4635500"/>
              <a:gd name="connsiteX31" fmla="*/ 574675 w 4635500"/>
              <a:gd name="connsiteY31" fmla="*/ 2190750 h 4635500"/>
              <a:gd name="connsiteX32" fmla="*/ 577850 w 4635500"/>
              <a:gd name="connsiteY32" fmla="*/ 2282825 h 4635500"/>
              <a:gd name="connsiteX33" fmla="*/ 587375 w 4635500"/>
              <a:gd name="connsiteY33" fmla="*/ 2374900 h 4635500"/>
              <a:gd name="connsiteX34" fmla="*/ 606425 w 4635500"/>
              <a:gd name="connsiteY34" fmla="*/ 2463800 h 4635500"/>
              <a:gd name="connsiteX35" fmla="*/ 628650 w 4635500"/>
              <a:gd name="connsiteY35" fmla="*/ 2552700 h 4635500"/>
              <a:gd name="connsiteX36" fmla="*/ 660400 w 4635500"/>
              <a:gd name="connsiteY36" fmla="*/ 2638425 h 4635500"/>
              <a:gd name="connsiteX37" fmla="*/ 698500 w 4635500"/>
              <a:gd name="connsiteY37" fmla="*/ 2720975 h 4635500"/>
              <a:gd name="connsiteX38" fmla="*/ 739775 w 4635500"/>
              <a:gd name="connsiteY38" fmla="*/ 2803525 h 4635500"/>
              <a:gd name="connsiteX39" fmla="*/ 787400 w 4635500"/>
              <a:gd name="connsiteY39" fmla="*/ 2879725 h 4635500"/>
              <a:gd name="connsiteX40" fmla="*/ 841375 w 4635500"/>
              <a:gd name="connsiteY40" fmla="*/ 2955925 h 4635500"/>
              <a:gd name="connsiteX41" fmla="*/ 901700 w 4635500"/>
              <a:gd name="connsiteY41" fmla="*/ 3028950 h 4635500"/>
              <a:gd name="connsiteX42" fmla="*/ 965200 w 4635500"/>
              <a:gd name="connsiteY42" fmla="*/ 3095625 h 4635500"/>
              <a:gd name="connsiteX43" fmla="*/ 1031875 w 4635500"/>
              <a:gd name="connsiteY43" fmla="*/ 3162300 h 4635500"/>
              <a:gd name="connsiteX44" fmla="*/ 1108075 w 4635500"/>
              <a:gd name="connsiteY44" fmla="*/ 3225800 h 4635500"/>
              <a:gd name="connsiteX45" fmla="*/ 1184275 w 4635500"/>
              <a:gd name="connsiteY45" fmla="*/ 3282950 h 4635500"/>
              <a:gd name="connsiteX46" fmla="*/ 1266825 w 4635500"/>
              <a:gd name="connsiteY46" fmla="*/ 3336925 h 4635500"/>
              <a:gd name="connsiteX47" fmla="*/ 1352550 w 4635500"/>
              <a:gd name="connsiteY47" fmla="*/ 3387725 h 4635500"/>
              <a:gd name="connsiteX48" fmla="*/ 1368425 w 4635500"/>
              <a:gd name="connsiteY48" fmla="*/ 3403600 h 4635500"/>
              <a:gd name="connsiteX49" fmla="*/ 1381125 w 4635500"/>
              <a:gd name="connsiteY49" fmla="*/ 3422650 h 4635500"/>
              <a:gd name="connsiteX50" fmla="*/ 1397000 w 4635500"/>
              <a:gd name="connsiteY50" fmla="*/ 3444875 h 4635500"/>
              <a:gd name="connsiteX51" fmla="*/ 1406525 w 4635500"/>
              <a:gd name="connsiteY51" fmla="*/ 3473450 h 4635500"/>
              <a:gd name="connsiteX52" fmla="*/ 1409700 w 4635500"/>
              <a:gd name="connsiteY52" fmla="*/ 3489325 h 4635500"/>
              <a:gd name="connsiteX53" fmla="*/ 1412875 w 4635500"/>
              <a:gd name="connsiteY53" fmla="*/ 3505200 h 4635500"/>
              <a:gd name="connsiteX54" fmla="*/ 1409700 w 4635500"/>
              <a:gd name="connsiteY54" fmla="*/ 3524250 h 4635500"/>
              <a:gd name="connsiteX55" fmla="*/ 1406525 w 4635500"/>
              <a:gd name="connsiteY55" fmla="*/ 3543300 h 4635500"/>
              <a:gd name="connsiteX56" fmla="*/ 1397000 w 4635500"/>
              <a:gd name="connsiteY56" fmla="*/ 3562350 h 4635500"/>
              <a:gd name="connsiteX57" fmla="*/ 1387475 w 4635500"/>
              <a:gd name="connsiteY57" fmla="*/ 3581400 h 4635500"/>
              <a:gd name="connsiteX58" fmla="*/ 1327150 w 4635500"/>
              <a:gd name="connsiteY58" fmla="*/ 3663950 h 4635500"/>
              <a:gd name="connsiteX59" fmla="*/ 1260475 w 4635500"/>
              <a:gd name="connsiteY59" fmla="*/ 3743325 h 4635500"/>
              <a:gd name="connsiteX60" fmla="*/ 1190625 w 4635500"/>
              <a:gd name="connsiteY60" fmla="*/ 3825875 h 4635500"/>
              <a:gd name="connsiteX61" fmla="*/ 1184275 w 4635500"/>
              <a:gd name="connsiteY61" fmla="*/ 3838575 h 4635500"/>
              <a:gd name="connsiteX62" fmla="*/ 1177925 w 4635500"/>
              <a:gd name="connsiteY62" fmla="*/ 3848100 h 4635500"/>
              <a:gd name="connsiteX63" fmla="*/ 1174750 w 4635500"/>
              <a:gd name="connsiteY63" fmla="*/ 3857625 h 4635500"/>
              <a:gd name="connsiteX64" fmla="*/ 1177925 w 4635500"/>
              <a:gd name="connsiteY64" fmla="*/ 3867150 h 4635500"/>
              <a:gd name="connsiteX65" fmla="*/ 1181100 w 4635500"/>
              <a:gd name="connsiteY65" fmla="*/ 3870325 h 4635500"/>
              <a:gd name="connsiteX66" fmla="*/ 1184275 w 4635500"/>
              <a:gd name="connsiteY66" fmla="*/ 3876675 h 4635500"/>
              <a:gd name="connsiteX67" fmla="*/ 1203325 w 4635500"/>
              <a:gd name="connsiteY67" fmla="*/ 3879850 h 4635500"/>
              <a:gd name="connsiteX68" fmla="*/ 1231900 w 4635500"/>
              <a:gd name="connsiteY68" fmla="*/ 3876675 h 4635500"/>
              <a:gd name="connsiteX69" fmla="*/ 1270000 w 4635500"/>
              <a:gd name="connsiteY69" fmla="*/ 3867150 h 4635500"/>
              <a:gd name="connsiteX70" fmla="*/ 1314450 w 4635500"/>
              <a:gd name="connsiteY70" fmla="*/ 3854450 h 4635500"/>
              <a:gd name="connsiteX71" fmla="*/ 1374775 w 4635500"/>
              <a:gd name="connsiteY71" fmla="*/ 3832225 h 4635500"/>
              <a:gd name="connsiteX72" fmla="*/ 1447800 w 4635500"/>
              <a:gd name="connsiteY72" fmla="*/ 3800475 h 4635500"/>
              <a:gd name="connsiteX73" fmla="*/ 1533525 w 4635500"/>
              <a:gd name="connsiteY73" fmla="*/ 3756025 h 4635500"/>
              <a:gd name="connsiteX74" fmla="*/ 1631950 w 4635500"/>
              <a:gd name="connsiteY74" fmla="*/ 3702050 h 4635500"/>
              <a:gd name="connsiteX75" fmla="*/ 1682750 w 4635500"/>
              <a:gd name="connsiteY75" fmla="*/ 3670300 h 4635500"/>
              <a:gd name="connsiteX76" fmla="*/ 1736725 w 4635500"/>
              <a:gd name="connsiteY76" fmla="*/ 3632200 h 4635500"/>
              <a:gd name="connsiteX77" fmla="*/ 1752600 w 4635500"/>
              <a:gd name="connsiteY77" fmla="*/ 3625850 h 4635500"/>
              <a:gd name="connsiteX78" fmla="*/ 1771650 w 4635500"/>
              <a:gd name="connsiteY78" fmla="*/ 3616325 h 4635500"/>
              <a:gd name="connsiteX79" fmla="*/ 1800225 w 4635500"/>
              <a:gd name="connsiteY79" fmla="*/ 3606800 h 4635500"/>
              <a:gd name="connsiteX80" fmla="*/ 1838325 w 4635500"/>
              <a:gd name="connsiteY80" fmla="*/ 3600450 h 4635500"/>
              <a:gd name="connsiteX81" fmla="*/ 1882775 w 4635500"/>
              <a:gd name="connsiteY81" fmla="*/ 3597275 h 4635500"/>
              <a:gd name="connsiteX82" fmla="*/ 1936750 w 4635500"/>
              <a:gd name="connsiteY82" fmla="*/ 3597275 h 4635500"/>
              <a:gd name="connsiteX83" fmla="*/ 1997075 w 4635500"/>
              <a:gd name="connsiteY83" fmla="*/ 3603625 h 4635500"/>
              <a:gd name="connsiteX84" fmla="*/ 2076450 w 4635500"/>
              <a:gd name="connsiteY84" fmla="*/ 3613150 h 4635500"/>
              <a:gd name="connsiteX85" fmla="*/ 2155825 w 4635500"/>
              <a:gd name="connsiteY85" fmla="*/ 3622675 h 4635500"/>
              <a:gd name="connsiteX86" fmla="*/ 2235200 w 4635500"/>
              <a:gd name="connsiteY86" fmla="*/ 3625850 h 4635500"/>
              <a:gd name="connsiteX87" fmla="*/ 2317750 w 4635500"/>
              <a:gd name="connsiteY87" fmla="*/ 3629025 h 4635500"/>
              <a:gd name="connsiteX88" fmla="*/ 2406650 w 4635500"/>
              <a:gd name="connsiteY88" fmla="*/ 3625850 h 4635500"/>
              <a:gd name="connsiteX89" fmla="*/ 2495550 w 4635500"/>
              <a:gd name="connsiteY89" fmla="*/ 3619500 h 4635500"/>
              <a:gd name="connsiteX90" fmla="*/ 2584450 w 4635500"/>
              <a:gd name="connsiteY90" fmla="*/ 3613150 h 4635500"/>
              <a:gd name="connsiteX91" fmla="*/ 2670175 w 4635500"/>
              <a:gd name="connsiteY91" fmla="*/ 3600450 h 4635500"/>
              <a:gd name="connsiteX92" fmla="*/ 2752725 w 4635500"/>
              <a:gd name="connsiteY92" fmla="*/ 3584575 h 4635500"/>
              <a:gd name="connsiteX93" fmla="*/ 2835275 w 4635500"/>
              <a:gd name="connsiteY93" fmla="*/ 3562350 h 4635500"/>
              <a:gd name="connsiteX94" fmla="*/ 2917825 w 4635500"/>
              <a:gd name="connsiteY94" fmla="*/ 3540125 h 4635500"/>
              <a:gd name="connsiteX95" fmla="*/ 2997200 w 4635500"/>
              <a:gd name="connsiteY95" fmla="*/ 3514725 h 4635500"/>
              <a:gd name="connsiteX96" fmla="*/ 3073400 w 4635500"/>
              <a:gd name="connsiteY96" fmla="*/ 3486150 h 4635500"/>
              <a:gd name="connsiteX97" fmla="*/ 3149600 w 4635500"/>
              <a:gd name="connsiteY97" fmla="*/ 3454400 h 4635500"/>
              <a:gd name="connsiteX98" fmla="*/ 3222625 w 4635500"/>
              <a:gd name="connsiteY98" fmla="*/ 3419475 h 4635500"/>
              <a:gd name="connsiteX99" fmla="*/ 3292475 w 4635500"/>
              <a:gd name="connsiteY99" fmla="*/ 3381375 h 4635500"/>
              <a:gd name="connsiteX100" fmla="*/ 3362325 w 4635500"/>
              <a:gd name="connsiteY100" fmla="*/ 3343275 h 4635500"/>
              <a:gd name="connsiteX101" fmla="*/ 3425825 w 4635500"/>
              <a:gd name="connsiteY101" fmla="*/ 3298825 h 4635500"/>
              <a:gd name="connsiteX102" fmla="*/ 3489325 w 4635500"/>
              <a:gd name="connsiteY102" fmla="*/ 3254375 h 4635500"/>
              <a:gd name="connsiteX103" fmla="*/ 3549650 w 4635500"/>
              <a:gd name="connsiteY103" fmla="*/ 3206750 h 4635500"/>
              <a:gd name="connsiteX104" fmla="*/ 3609975 w 4635500"/>
              <a:gd name="connsiteY104" fmla="*/ 3155950 h 4635500"/>
              <a:gd name="connsiteX105" fmla="*/ 3663950 w 4635500"/>
              <a:gd name="connsiteY105" fmla="*/ 3105150 h 4635500"/>
              <a:gd name="connsiteX106" fmla="*/ 3714750 w 4635500"/>
              <a:gd name="connsiteY106" fmla="*/ 3051175 h 4635500"/>
              <a:gd name="connsiteX107" fmla="*/ 3762375 w 4635500"/>
              <a:gd name="connsiteY107" fmla="*/ 2994025 h 4635500"/>
              <a:gd name="connsiteX108" fmla="*/ 3810000 w 4635500"/>
              <a:gd name="connsiteY108" fmla="*/ 2936875 h 4635500"/>
              <a:gd name="connsiteX109" fmla="*/ 3851275 w 4635500"/>
              <a:gd name="connsiteY109" fmla="*/ 2876550 h 4635500"/>
              <a:gd name="connsiteX110" fmla="*/ 3889375 w 4635500"/>
              <a:gd name="connsiteY110" fmla="*/ 2813050 h 4635500"/>
              <a:gd name="connsiteX111" fmla="*/ 3924300 w 4635500"/>
              <a:gd name="connsiteY111" fmla="*/ 2749550 h 4635500"/>
              <a:gd name="connsiteX112" fmla="*/ 3956050 w 4635500"/>
              <a:gd name="connsiteY112" fmla="*/ 2686050 h 4635500"/>
              <a:gd name="connsiteX113" fmla="*/ 3984625 w 4635500"/>
              <a:gd name="connsiteY113" fmla="*/ 2619375 h 4635500"/>
              <a:gd name="connsiteX114" fmla="*/ 4006850 w 4635500"/>
              <a:gd name="connsiteY114" fmla="*/ 2549525 h 4635500"/>
              <a:gd name="connsiteX115" fmla="*/ 4025900 w 4635500"/>
              <a:gd name="connsiteY115" fmla="*/ 2479675 h 4635500"/>
              <a:gd name="connsiteX116" fmla="*/ 4041775 w 4635500"/>
              <a:gd name="connsiteY116" fmla="*/ 2409825 h 4635500"/>
              <a:gd name="connsiteX117" fmla="*/ 4051300 w 4635500"/>
              <a:gd name="connsiteY117" fmla="*/ 2336800 h 4635500"/>
              <a:gd name="connsiteX118" fmla="*/ 4060825 w 4635500"/>
              <a:gd name="connsiteY118" fmla="*/ 2263775 h 4635500"/>
              <a:gd name="connsiteX119" fmla="*/ 4060825 w 4635500"/>
              <a:gd name="connsiteY119" fmla="*/ 2190750 h 4635500"/>
              <a:gd name="connsiteX120" fmla="*/ 4060825 w 4635500"/>
              <a:gd name="connsiteY120" fmla="*/ 2117725 h 4635500"/>
              <a:gd name="connsiteX121" fmla="*/ 4051300 w 4635500"/>
              <a:gd name="connsiteY121" fmla="*/ 2044700 h 4635500"/>
              <a:gd name="connsiteX122" fmla="*/ 4041775 w 4635500"/>
              <a:gd name="connsiteY122" fmla="*/ 1971675 h 4635500"/>
              <a:gd name="connsiteX123" fmla="*/ 4025900 w 4635500"/>
              <a:gd name="connsiteY123" fmla="*/ 1901825 h 4635500"/>
              <a:gd name="connsiteX124" fmla="*/ 4006850 w 4635500"/>
              <a:gd name="connsiteY124" fmla="*/ 1831975 h 4635500"/>
              <a:gd name="connsiteX125" fmla="*/ 3984625 w 4635500"/>
              <a:gd name="connsiteY125" fmla="*/ 1765300 h 4635500"/>
              <a:gd name="connsiteX126" fmla="*/ 3956050 w 4635500"/>
              <a:gd name="connsiteY126" fmla="*/ 1698625 h 4635500"/>
              <a:gd name="connsiteX127" fmla="*/ 3924300 w 4635500"/>
              <a:gd name="connsiteY127" fmla="*/ 1631950 h 4635500"/>
              <a:gd name="connsiteX128" fmla="*/ 3889375 w 4635500"/>
              <a:gd name="connsiteY128" fmla="*/ 1568450 h 4635500"/>
              <a:gd name="connsiteX129" fmla="*/ 3851275 w 4635500"/>
              <a:gd name="connsiteY129" fmla="*/ 1504950 h 4635500"/>
              <a:gd name="connsiteX130" fmla="*/ 3810000 w 4635500"/>
              <a:gd name="connsiteY130" fmla="*/ 1447800 h 4635500"/>
              <a:gd name="connsiteX131" fmla="*/ 3762375 w 4635500"/>
              <a:gd name="connsiteY131" fmla="*/ 1387475 h 4635500"/>
              <a:gd name="connsiteX132" fmla="*/ 3714750 w 4635500"/>
              <a:gd name="connsiteY132" fmla="*/ 1330325 h 4635500"/>
              <a:gd name="connsiteX133" fmla="*/ 3663950 w 4635500"/>
              <a:gd name="connsiteY133" fmla="*/ 1276350 h 4635500"/>
              <a:gd name="connsiteX134" fmla="*/ 3609975 w 4635500"/>
              <a:gd name="connsiteY134" fmla="*/ 1225550 h 4635500"/>
              <a:gd name="connsiteX135" fmla="*/ 3549650 w 4635500"/>
              <a:gd name="connsiteY135" fmla="*/ 1174750 h 4635500"/>
              <a:gd name="connsiteX136" fmla="*/ 3489325 w 4635500"/>
              <a:gd name="connsiteY136" fmla="*/ 1127125 h 4635500"/>
              <a:gd name="connsiteX137" fmla="*/ 3425825 w 4635500"/>
              <a:gd name="connsiteY137" fmla="*/ 1082675 h 4635500"/>
              <a:gd name="connsiteX138" fmla="*/ 3362325 w 4635500"/>
              <a:gd name="connsiteY138" fmla="*/ 1041400 h 4635500"/>
              <a:gd name="connsiteX139" fmla="*/ 3292475 w 4635500"/>
              <a:gd name="connsiteY139" fmla="*/ 1000125 h 4635500"/>
              <a:gd name="connsiteX140" fmla="*/ 3222625 w 4635500"/>
              <a:gd name="connsiteY140" fmla="*/ 962025 h 4635500"/>
              <a:gd name="connsiteX141" fmla="*/ 3149600 w 4635500"/>
              <a:gd name="connsiteY141" fmla="*/ 927100 h 4635500"/>
              <a:gd name="connsiteX142" fmla="*/ 3073400 w 4635500"/>
              <a:gd name="connsiteY142" fmla="*/ 895350 h 4635500"/>
              <a:gd name="connsiteX143" fmla="*/ 2997200 w 4635500"/>
              <a:gd name="connsiteY143" fmla="*/ 866775 h 4635500"/>
              <a:gd name="connsiteX144" fmla="*/ 2917825 w 4635500"/>
              <a:gd name="connsiteY144" fmla="*/ 841375 h 4635500"/>
              <a:gd name="connsiteX145" fmla="*/ 2835275 w 4635500"/>
              <a:gd name="connsiteY145" fmla="*/ 819150 h 4635500"/>
              <a:gd name="connsiteX146" fmla="*/ 2752725 w 4635500"/>
              <a:gd name="connsiteY146" fmla="*/ 800100 h 4635500"/>
              <a:gd name="connsiteX147" fmla="*/ 2670175 w 4635500"/>
              <a:gd name="connsiteY147" fmla="*/ 784225 h 4635500"/>
              <a:gd name="connsiteX148" fmla="*/ 2584450 w 4635500"/>
              <a:gd name="connsiteY148" fmla="*/ 771525 h 4635500"/>
              <a:gd name="connsiteX149" fmla="*/ 2495550 w 4635500"/>
              <a:gd name="connsiteY149" fmla="*/ 762000 h 4635500"/>
              <a:gd name="connsiteX150" fmla="*/ 2406650 w 4635500"/>
              <a:gd name="connsiteY150" fmla="*/ 755650 h 4635500"/>
              <a:gd name="connsiteX151" fmla="*/ 2317750 w 4635500"/>
              <a:gd name="connsiteY151" fmla="*/ 755650 h 4635500"/>
              <a:gd name="connsiteX152" fmla="*/ 990328 w 4635500"/>
              <a:gd name="connsiteY152" fmla="*/ 0 h 4635500"/>
              <a:gd name="connsiteX153" fmla="*/ 3645172 w 4635500"/>
              <a:gd name="connsiteY153" fmla="*/ 0 h 4635500"/>
              <a:gd name="connsiteX154" fmla="*/ 4635500 w 4635500"/>
              <a:gd name="connsiteY154" fmla="*/ 990328 h 4635500"/>
              <a:gd name="connsiteX155" fmla="*/ 4635500 w 4635500"/>
              <a:gd name="connsiteY155" fmla="*/ 3645172 h 4635500"/>
              <a:gd name="connsiteX156" fmla="*/ 3645172 w 4635500"/>
              <a:gd name="connsiteY156" fmla="*/ 4635500 h 4635500"/>
              <a:gd name="connsiteX157" fmla="*/ 990328 w 4635500"/>
              <a:gd name="connsiteY157" fmla="*/ 4635500 h 4635500"/>
              <a:gd name="connsiteX158" fmla="*/ 0 w 4635500"/>
              <a:gd name="connsiteY158" fmla="*/ 3645172 h 4635500"/>
              <a:gd name="connsiteX159" fmla="*/ 0 w 4635500"/>
              <a:gd name="connsiteY159" fmla="*/ 990328 h 4635500"/>
              <a:gd name="connsiteX160" fmla="*/ 990328 w 4635500"/>
              <a:gd name="connsiteY160" fmla="*/ 0 h 463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635500" h="4635500">
                <a:moveTo>
                  <a:pt x="2228850" y="755650"/>
                </a:moveTo>
                <a:lnTo>
                  <a:pt x="2139950" y="762000"/>
                </a:lnTo>
                <a:lnTo>
                  <a:pt x="2051050" y="771525"/>
                </a:lnTo>
                <a:lnTo>
                  <a:pt x="1965325" y="784225"/>
                </a:lnTo>
                <a:lnTo>
                  <a:pt x="1882775" y="800100"/>
                </a:lnTo>
                <a:lnTo>
                  <a:pt x="1800225" y="819150"/>
                </a:lnTo>
                <a:lnTo>
                  <a:pt x="1717675" y="841375"/>
                </a:lnTo>
                <a:lnTo>
                  <a:pt x="1638300" y="866775"/>
                </a:lnTo>
                <a:lnTo>
                  <a:pt x="1562100" y="895350"/>
                </a:lnTo>
                <a:lnTo>
                  <a:pt x="1485900" y="927100"/>
                </a:lnTo>
                <a:lnTo>
                  <a:pt x="1412875" y="962025"/>
                </a:lnTo>
                <a:lnTo>
                  <a:pt x="1343025" y="1000125"/>
                </a:lnTo>
                <a:lnTo>
                  <a:pt x="1276350" y="1041400"/>
                </a:lnTo>
                <a:lnTo>
                  <a:pt x="1209675" y="1082675"/>
                </a:lnTo>
                <a:lnTo>
                  <a:pt x="1146175" y="1127125"/>
                </a:lnTo>
                <a:lnTo>
                  <a:pt x="1085850" y="1174750"/>
                </a:lnTo>
                <a:lnTo>
                  <a:pt x="1028700" y="1225550"/>
                </a:lnTo>
                <a:lnTo>
                  <a:pt x="971550" y="1276350"/>
                </a:lnTo>
                <a:lnTo>
                  <a:pt x="920750" y="1330325"/>
                </a:lnTo>
                <a:lnTo>
                  <a:pt x="873125" y="1387475"/>
                </a:lnTo>
                <a:lnTo>
                  <a:pt x="825500" y="1447800"/>
                </a:lnTo>
                <a:lnTo>
                  <a:pt x="784225" y="1504950"/>
                </a:lnTo>
                <a:lnTo>
                  <a:pt x="746125" y="1568450"/>
                </a:lnTo>
                <a:lnTo>
                  <a:pt x="711200" y="1631950"/>
                </a:lnTo>
                <a:lnTo>
                  <a:pt x="679450" y="1698625"/>
                </a:lnTo>
                <a:lnTo>
                  <a:pt x="654050" y="1765300"/>
                </a:lnTo>
                <a:lnTo>
                  <a:pt x="628650" y="1831975"/>
                </a:lnTo>
                <a:lnTo>
                  <a:pt x="609600" y="1901825"/>
                </a:lnTo>
                <a:lnTo>
                  <a:pt x="593725" y="1971675"/>
                </a:lnTo>
                <a:lnTo>
                  <a:pt x="584200" y="2044700"/>
                </a:lnTo>
                <a:lnTo>
                  <a:pt x="577850" y="2117725"/>
                </a:lnTo>
                <a:lnTo>
                  <a:pt x="574675" y="2190750"/>
                </a:lnTo>
                <a:lnTo>
                  <a:pt x="577850" y="2282825"/>
                </a:lnTo>
                <a:lnTo>
                  <a:pt x="587375" y="2374900"/>
                </a:lnTo>
                <a:lnTo>
                  <a:pt x="606425" y="2463800"/>
                </a:lnTo>
                <a:lnTo>
                  <a:pt x="628650" y="2552700"/>
                </a:lnTo>
                <a:lnTo>
                  <a:pt x="660400" y="2638425"/>
                </a:lnTo>
                <a:lnTo>
                  <a:pt x="698500" y="2720975"/>
                </a:lnTo>
                <a:lnTo>
                  <a:pt x="739775" y="2803525"/>
                </a:lnTo>
                <a:lnTo>
                  <a:pt x="787400" y="2879725"/>
                </a:lnTo>
                <a:lnTo>
                  <a:pt x="841375" y="2955925"/>
                </a:lnTo>
                <a:lnTo>
                  <a:pt x="901700" y="3028950"/>
                </a:lnTo>
                <a:lnTo>
                  <a:pt x="965200" y="3095625"/>
                </a:lnTo>
                <a:lnTo>
                  <a:pt x="1031875" y="3162300"/>
                </a:lnTo>
                <a:lnTo>
                  <a:pt x="1108075" y="3225800"/>
                </a:lnTo>
                <a:lnTo>
                  <a:pt x="1184275" y="3282950"/>
                </a:lnTo>
                <a:lnTo>
                  <a:pt x="1266825" y="3336925"/>
                </a:lnTo>
                <a:lnTo>
                  <a:pt x="1352550" y="3387725"/>
                </a:lnTo>
                <a:lnTo>
                  <a:pt x="1368425" y="3403600"/>
                </a:lnTo>
                <a:lnTo>
                  <a:pt x="1381125" y="3422650"/>
                </a:lnTo>
                <a:lnTo>
                  <a:pt x="1397000" y="3444875"/>
                </a:lnTo>
                <a:lnTo>
                  <a:pt x="1406525" y="3473450"/>
                </a:lnTo>
                <a:lnTo>
                  <a:pt x="1409700" y="3489325"/>
                </a:lnTo>
                <a:lnTo>
                  <a:pt x="1412875" y="3505200"/>
                </a:lnTo>
                <a:lnTo>
                  <a:pt x="1409700" y="3524250"/>
                </a:lnTo>
                <a:lnTo>
                  <a:pt x="1406525" y="3543300"/>
                </a:lnTo>
                <a:lnTo>
                  <a:pt x="1397000" y="3562350"/>
                </a:lnTo>
                <a:lnTo>
                  <a:pt x="1387475" y="3581400"/>
                </a:lnTo>
                <a:lnTo>
                  <a:pt x="1327150" y="3663950"/>
                </a:lnTo>
                <a:lnTo>
                  <a:pt x="1260475" y="3743325"/>
                </a:lnTo>
                <a:lnTo>
                  <a:pt x="1190625" y="3825875"/>
                </a:lnTo>
                <a:lnTo>
                  <a:pt x="1184275" y="3838575"/>
                </a:lnTo>
                <a:lnTo>
                  <a:pt x="1177925" y="3848100"/>
                </a:lnTo>
                <a:lnTo>
                  <a:pt x="1174750" y="3857625"/>
                </a:lnTo>
                <a:lnTo>
                  <a:pt x="1177925" y="3867150"/>
                </a:lnTo>
                <a:lnTo>
                  <a:pt x="1181100" y="3870325"/>
                </a:lnTo>
                <a:lnTo>
                  <a:pt x="1184275" y="3876675"/>
                </a:lnTo>
                <a:lnTo>
                  <a:pt x="1203325" y="3879850"/>
                </a:lnTo>
                <a:lnTo>
                  <a:pt x="1231900" y="3876675"/>
                </a:lnTo>
                <a:lnTo>
                  <a:pt x="1270000" y="3867150"/>
                </a:lnTo>
                <a:lnTo>
                  <a:pt x="1314450" y="3854450"/>
                </a:lnTo>
                <a:lnTo>
                  <a:pt x="1374775" y="3832225"/>
                </a:lnTo>
                <a:lnTo>
                  <a:pt x="1447800" y="3800475"/>
                </a:lnTo>
                <a:lnTo>
                  <a:pt x="1533525" y="3756025"/>
                </a:lnTo>
                <a:lnTo>
                  <a:pt x="1631950" y="3702050"/>
                </a:lnTo>
                <a:lnTo>
                  <a:pt x="1682750" y="3670300"/>
                </a:lnTo>
                <a:lnTo>
                  <a:pt x="1736725" y="3632200"/>
                </a:lnTo>
                <a:lnTo>
                  <a:pt x="1752600" y="3625850"/>
                </a:lnTo>
                <a:lnTo>
                  <a:pt x="1771650" y="3616325"/>
                </a:lnTo>
                <a:lnTo>
                  <a:pt x="1800225" y="3606800"/>
                </a:lnTo>
                <a:lnTo>
                  <a:pt x="1838325" y="3600450"/>
                </a:lnTo>
                <a:lnTo>
                  <a:pt x="1882775" y="3597275"/>
                </a:lnTo>
                <a:lnTo>
                  <a:pt x="1936750" y="3597275"/>
                </a:lnTo>
                <a:lnTo>
                  <a:pt x="1997075" y="3603625"/>
                </a:lnTo>
                <a:lnTo>
                  <a:pt x="2076450" y="3613150"/>
                </a:lnTo>
                <a:lnTo>
                  <a:pt x="2155825" y="3622675"/>
                </a:lnTo>
                <a:lnTo>
                  <a:pt x="2235200" y="3625850"/>
                </a:lnTo>
                <a:lnTo>
                  <a:pt x="2317750" y="3629025"/>
                </a:lnTo>
                <a:lnTo>
                  <a:pt x="2406650" y="3625850"/>
                </a:lnTo>
                <a:lnTo>
                  <a:pt x="2495550" y="3619500"/>
                </a:lnTo>
                <a:lnTo>
                  <a:pt x="2584450" y="3613150"/>
                </a:lnTo>
                <a:lnTo>
                  <a:pt x="2670175" y="3600450"/>
                </a:lnTo>
                <a:lnTo>
                  <a:pt x="2752725" y="3584575"/>
                </a:lnTo>
                <a:lnTo>
                  <a:pt x="2835275" y="3562350"/>
                </a:lnTo>
                <a:lnTo>
                  <a:pt x="2917825" y="3540125"/>
                </a:lnTo>
                <a:lnTo>
                  <a:pt x="2997200" y="3514725"/>
                </a:lnTo>
                <a:lnTo>
                  <a:pt x="3073400" y="3486150"/>
                </a:lnTo>
                <a:lnTo>
                  <a:pt x="3149600" y="3454400"/>
                </a:lnTo>
                <a:lnTo>
                  <a:pt x="3222625" y="3419475"/>
                </a:lnTo>
                <a:lnTo>
                  <a:pt x="3292475" y="3381375"/>
                </a:lnTo>
                <a:lnTo>
                  <a:pt x="3362325" y="3343275"/>
                </a:lnTo>
                <a:lnTo>
                  <a:pt x="3425825" y="3298825"/>
                </a:lnTo>
                <a:lnTo>
                  <a:pt x="3489325" y="3254375"/>
                </a:lnTo>
                <a:lnTo>
                  <a:pt x="3549650" y="3206750"/>
                </a:lnTo>
                <a:lnTo>
                  <a:pt x="3609975" y="3155950"/>
                </a:lnTo>
                <a:lnTo>
                  <a:pt x="3663950" y="3105150"/>
                </a:lnTo>
                <a:lnTo>
                  <a:pt x="3714750" y="3051175"/>
                </a:lnTo>
                <a:lnTo>
                  <a:pt x="3762375" y="2994025"/>
                </a:lnTo>
                <a:lnTo>
                  <a:pt x="3810000" y="2936875"/>
                </a:lnTo>
                <a:lnTo>
                  <a:pt x="3851275" y="2876550"/>
                </a:lnTo>
                <a:lnTo>
                  <a:pt x="3889375" y="2813050"/>
                </a:lnTo>
                <a:lnTo>
                  <a:pt x="3924300" y="2749550"/>
                </a:lnTo>
                <a:lnTo>
                  <a:pt x="3956050" y="2686050"/>
                </a:lnTo>
                <a:lnTo>
                  <a:pt x="3984625" y="2619375"/>
                </a:lnTo>
                <a:lnTo>
                  <a:pt x="4006850" y="2549525"/>
                </a:lnTo>
                <a:lnTo>
                  <a:pt x="4025900" y="2479675"/>
                </a:lnTo>
                <a:lnTo>
                  <a:pt x="4041775" y="2409825"/>
                </a:lnTo>
                <a:lnTo>
                  <a:pt x="4051300" y="2336800"/>
                </a:lnTo>
                <a:lnTo>
                  <a:pt x="4060825" y="2263775"/>
                </a:lnTo>
                <a:lnTo>
                  <a:pt x="4060825" y="2190750"/>
                </a:lnTo>
                <a:lnTo>
                  <a:pt x="4060825" y="2117725"/>
                </a:lnTo>
                <a:lnTo>
                  <a:pt x="4051300" y="2044700"/>
                </a:lnTo>
                <a:lnTo>
                  <a:pt x="4041775" y="1971675"/>
                </a:lnTo>
                <a:lnTo>
                  <a:pt x="4025900" y="1901825"/>
                </a:lnTo>
                <a:lnTo>
                  <a:pt x="4006850" y="1831975"/>
                </a:lnTo>
                <a:lnTo>
                  <a:pt x="3984625" y="1765300"/>
                </a:lnTo>
                <a:lnTo>
                  <a:pt x="3956050" y="1698625"/>
                </a:lnTo>
                <a:lnTo>
                  <a:pt x="3924300" y="1631950"/>
                </a:lnTo>
                <a:lnTo>
                  <a:pt x="3889375" y="1568450"/>
                </a:lnTo>
                <a:lnTo>
                  <a:pt x="3851275" y="1504950"/>
                </a:lnTo>
                <a:lnTo>
                  <a:pt x="3810000" y="1447800"/>
                </a:lnTo>
                <a:lnTo>
                  <a:pt x="3762375" y="1387475"/>
                </a:lnTo>
                <a:lnTo>
                  <a:pt x="3714750" y="1330325"/>
                </a:lnTo>
                <a:lnTo>
                  <a:pt x="3663950" y="1276350"/>
                </a:lnTo>
                <a:lnTo>
                  <a:pt x="3609975" y="1225550"/>
                </a:lnTo>
                <a:lnTo>
                  <a:pt x="3549650" y="1174750"/>
                </a:lnTo>
                <a:lnTo>
                  <a:pt x="3489325" y="1127125"/>
                </a:lnTo>
                <a:lnTo>
                  <a:pt x="3425825" y="1082675"/>
                </a:lnTo>
                <a:lnTo>
                  <a:pt x="3362325" y="1041400"/>
                </a:lnTo>
                <a:lnTo>
                  <a:pt x="3292475" y="1000125"/>
                </a:lnTo>
                <a:lnTo>
                  <a:pt x="3222625" y="962025"/>
                </a:lnTo>
                <a:lnTo>
                  <a:pt x="3149600" y="927100"/>
                </a:lnTo>
                <a:lnTo>
                  <a:pt x="3073400" y="895350"/>
                </a:lnTo>
                <a:lnTo>
                  <a:pt x="2997200" y="866775"/>
                </a:lnTo>
                <a:lnTo>
                  <a:pt x="2917825" y="841375"/>
                </a:lnTo>
                <a:lnTo>
                  <a:pt x="2835275" y="819150"/>
                </a:lnTo>
                <a:lnTo>
                  <a:pt x="2752725" y="800100"/>
                </a:lnTo>
                <a:lnTo>
                  <a:pt x="2670175" y="784225"/>
                </a:lnTo>
                <a:lnTo>
                  <a:pt x="2584450" y="771525"/>
                </a:lnTo>
                <a:lnTo>
                  <a:pt x="2495550" y="762000"/>
                </a:lnTo>
                <a:lnTo>
                  <a:pt x="2406650" y="755650"/>
                </a:lnTo>
                <a:lnTo>
                  <a:pt x="2317750" y="755650"/>
                </a:lnTo>
                <a:close/>
                <a:moveTo>
                  <a:pt x="990328" y="0"/>
                </a:moveTo>
                <a:lnTo>
                  <a:pt x="3645172" y="0"/>
                </a:lnTo>
                <a:cubicBezTo>
                  <a:pt x="4192115" y="0"/>
                  <a:pt x="4635500" y="443385"/>
                  <a:pt x="4635500" y="990328"/>
                </a:cubicBezTo>
                <a:lnTo>
                  <a:pt x="4635500" y="3645172"/>
                </a:lnTo>
                <a:cubicBezTo>
                  <a:pt x="4635500" y="4192115"/>
                  <a:pt x="4192115" y="4635500"/>
                  <a:pt x="3645172" y="4635500"/>
                </a:cubicBezTo>
                <a:lnTo>
                  <a:pt x="990328" y="4635500"/>
                </a:lnTo>
                <a:cubicBezTo>
                  <a:pt x="443385" y="4635500"/>
                  <a:pt x="0" y="4192115"/>
                  <a:pt x="0" y="3645172"/>
                </a:cubicBezTo>
                <a:lnTo>
                  <a:pt x="0" y="990328"/>
                </a:lnTo>
                <a:cubicBezTo>
                  <a:pt x="0" y="443385"/>
                  <a:pt x="443385" y="0"/>
                  <a:pt x="990328" y="0"/>
                </a:cubicBezTo>
                <a:close/>
              </a:path>
            </a:pathLst>
          </a:cu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65000"/>
                  <a:lumOff val="35000"/>
                </a:schemeClr>
              </a:solidFill>
              <a:cs typeface="+mn-ea"/>
              <a:sym typeface="+mn-lt"/>
            </a:endParaRPr>
          </a:p>
        </p:txBody>
      </p:sp>
      <p:sp>
        <p:nvSpPr>
          <p:cNvPr id="34" name="TextBox 24"/>
          <p:cNvSpPr txBox="1"/>
          <p:nvPr>
            <p:custDataLst>
              <p:tags r:id="rId2"/>
            </p:custDataLst>
          </p:nvPr>
        </p:nvSpPr>
        <p:spPr>
          <a:xfrm>
            <a:off x="1111379" y="1089946"/>
            <a:ext cx="1808480" cy="337185"/>
          </a:xfrm>
          <a:prstGeom prst="rect">
            <a:avLst/>
          </a:prstGeom>
          <a:noFill/>
        </p:spPr>
        <p:txBody>
          <a:bodyPr wrap="square" rtlCol="0">
            <a:spAutoFit/>
          </a:bodyPr>
          <a:lstStyle/>
          <a:p>
            <a:pPr algn="l"/>
            <a:r>
              <a:rPr lang="zh-CN" altLang="en-US" sz="1600" b="1" dirty="0">
                <a:solidFill>
                  <a:srgbClr val="262626"/>
                </a:solidFill>
                <a:cs typeface="+mn-ea"/>
                <a:sym typeface="+mn-lt"/>
              </a:rPr>
              <a:t>视觉仪表识别模块</a:t>
            </a:r>
            <a:endParaRPr lang="zh-CN" altLang="en-US" sz="1600" b="1" dirty="0">
              <a:solidFill>
                <a:srgbClr val="262626"/>
              </a:solidFill>
              <a:cs typeface="+mn-ea"/>
              <a:sym typeface="+mn-lt"/>
            </a:endParaRPr>
          </a:p>
        </p:txBody>
      </p:sp>
      <p:sp>
        <p:nvSpPr>
          <p:cNvPr id="35" name="灯泡"/>
          <p:cNvSpPr/>
          <p:nvPr>
            <p:custDataLst>
              <p:tags r:id="rId3"/>
            </p:custDataLst>
          </p:nvPr>
        </p:nvSpPr>
        <p:spPr>
          <a:xfrm>
            <a:off x="560705" y="3846195"/>
            <a:ext cx="365125" cy="476250"/>
          </a:xfrm>
          <a:custGeom>
            <a:avLst/>
            <a:gdLst>
              <a:gd name="connsiteX0" fmla="*/ 1569114 w 3604952"/>
              <a:gd name="connsiteY0" fmla="*/ 5211012 h 5550702"/>
              <a:gd name="connsiteX1" fmla="*/ 2035839 w 3604952"/>
              <a:gd name="connsiteY1" fmla="*/ 5211012 h 5550702"/>
              <a:gd name="connsiteX2" fmla="*/ 2035839 w 3604952"/>
              <a:gd name="connsiteY2" fmla="*/ 5550702 h 5550702"/>
              <a:gd name="connsiteX3" fmla="*/ 1569114 w 3604952"/>
              <a:gd name="connsiteY3" fmla="*/ 5550702 h 5550702"/>
              <a:gd name="connsiteX4" fmla="*/ 1045239 w 3604952"/>
              <a:gd name="connsiteY4" fmla="*/ 4710950 h 5550702"/>
              <a:gd name="connsiteX5" fmla="*/ 2559714 w 3604952"/>
              <a:gd name="connsiteY5" fmla="*/ 4710950 h 5550702"/>
              <a:gd name="connsiteX6" fmla="*/ 2559714 w 3604952"/>
              <a:gd name="connsiteY6" fmla="*/ 4972888 h 5550702"/>
              <a:gd name="connsiteX7" fmla="*/ 1045239 w 3604952"/>
              <a:gd name="connsiteY7" fmla="*/ 4972888 h 5550702"/>
              <a:gd name="connsiteX8" fmla="*/ 1045239 w 3604952"/>
              <a:gd name="connsiteY8" fmla="*/ 4210887 h 5550702"/>
              <a:gd name="connsiteX9" fmla="*/ 2559714 w 3604952"/>
              <a:gd name="connsiteY9" fmla="*/ 4210887 h 5550702"/>
              <a:gd name="connsiteX10" fmla="*/ 2559714 w 3604952"/>
              <a:gd name="connsiteY10" fmla="*/ 4472825 h 5550702"/>
              <a:gd name="connsiteX11" fmla="*/ 1045239 w 3604952"/>
              <a:gd name="connsiteY11" fmla="*/ 4472825 h 5550702"/>
              <a:gd name="connsiteX12" fmla="*/ 1802476 w 3604952"/>
              <a:gd name="connsiteY12" fmla="*/ 0 h 5550702"/>
              <a:gd name="connsiteX13" fmla="*/ 3604952 w 3604952"/>
              <a:gd name="connsiteY13" fmla="*/ 1857794 h 5550702"/>
              <a:gd name="connsiteX14" fmla="*/ 2661643 w 3604952"/>
              <a:gd name="connsiteY14" fmla="*/ 3491362 h 5550702"/>
              <a:gd name="connsiteX15" fmla="*/ 2559714 w 3604952"/>
              <a:gd name="connsiteY15" fmla="*/ 3541971 h 5550702"/>
              <a:gd name="connsiteX16" fmla="*/ 2559714 w 3604952"/>
              <a:gd name="connsiteY16" fmla="*/ 3972762 h 5550702"/>
              <a:gd name="connsiteX17" fmla="*/ 1045239 w 3604952"/>
              <a:gd name="connsiteY17" fmla="*/ 3972762 h 5550702"/>
              <a:gd name="connsiteX18" fmla="*/ 1045239 w 3604952"/>
              <a:gd name="connsiteY18" fmla="*/ 3541971 h 5550702"/>
              <a:gd name="connsiteX19" fmla="*/ 943309 w 3604952"/>
              <a:gd name="connsiteY19" fmla="*/ 3491362 h 5550702"/>
              <a:gd name="connsiteX20" fmla="*/ 0 w 3604952"/>
              <a:gd name="connsiteY20" fmla="*/ 1857794 h 5550702"/>
              <a:gd name="connsiteX21" fmla="*/ 1802476 w 3604952"/>
              <a:gd name="connsiteY21" fmla="*/ 0 h 555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4952" h="5550702">
                <a:moveTo>
                  <a:pt x="1569114" y="5211012"/>
                </a:moveTo>
                <a:lnTo>
                  <a:pt x="2035839" y="5211012"/>
                </a:lnTo>
                <a:lnTo>
                  <a:pt x="2035839" y="5550702"/>
                </a:lnTo>
                <a:lnTo>
                  <a:pt x="1569114" y="5550702"/>
                </a:lnTo>
                <a:close/>
                <a:moveTo>
                  <a:pt x="1045239" y="4710950"/>
                </a:moveTo>
                <a:lnTo>
                  <a:pt x="2559714" y="4710950"/>
                </a:lnTo>
                <a:lnTo>
                  <a:pt x="2559714" y="4972888"/>
                </a:lnTo>
                <a:lnTo>
                  <a:pt x="1045239" y="4972888"/>
                </a:lnTo>
                <a:close/>
                <a:moveTo>
                  <a:pt x="1045239" y="4210887"/>
                </a:moveTo>
                <a:lnTo>
                  <a:pt x="2559714" y="4210887"/>
                </a:lnTo>
                <a:lnTo>
                  <a:pt x="2559714" y="4472825"/>
                </a:lnTo>
                <a:lnTo>
                  <a:pt x="1045239" y="4472825"/>
                </a:lnTo>
                <a:close/>
                <a:moveTo>
                  <a:pt x="1802476" y="0"/>
                </a:moveTo>
                <a:cubicBezTo>
                  <a:pt x="2797956" y="0"/>
                  <a:pt x="3604952" y="831763"/>
                  <a:pt x="3604952" y="1857794"/>
                </a:cubicBezTo>
                <a:cubicBezTo>
                  <a:pt x="3604952" y="2563190"/>
                  <a:pt x="3223520" y="3176765"/>
                  <a:pt x="2661643" y="3491362"/>
                </a:cubicBezTo>
                <a:lnTo>
                  <a:pt x="2559714" y="3541971"/>
                </a:lnTo>
                <a:lnTo>
                  <a:pt x="2559714" y="3972762"/>
                </a:lnTo>
                <a:lnTo>
                  <a:pt x="1045239" y="3972762"/>
                </a:lnTo>
                <a:lnTo>
                  <a:pt x="1045239" y="3541971"/>
                </a:lnTo>
                <a:lnTo>
                  <a:pt x="943309" y="3491362"/>
                </a:lnTo>
                <a:cubicBezTo>
                  <a:pt x="381432" y="3176765"/>
                  <a:pt x="0" y="2563190"/>
                  <a:pt x="0" y="1857794"/>
                </a:cubicBezTo>
                <a:cubicBezTo>
                  <a:pt x="0" y="831763"/>
                  <a:pt x="806996" y="0"/>
                  <a:pt x="1802476" y="0"/>
                </a:cubicBezTo>
                <a:close/>
              </a:path>
            </a:pathLst>
          </a:cu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65000"/>
                  <a:lumOff val="35000"/>
                </a:schemeClr>
              </a:solidFill>
              <a:cs typeface="+mn-ea"/>
              <a:sym typeface="+mn-lt"/>
            </a:endParaRPr>
          </a:p>
        </p:txBody>
      </p:sp>
      <p:sp>
        <p:nvSpPr>
          <p:cNvPr id="36" name="TextBox 24"/>
          <p:cNvSpPr txBox="1"/>
          <p:nvPr>
            <p:custDataLst>
              <p:tags r:id="rId4"/>
            </p:custDataLst>
          </p:nvPr>
        </p:nvSpPr>
        <p:spPr>
          <a:xfrm>
            <a:off x="1111379" y="3985546"/>
            <a:ext cx="1808480" cy="337185"/>
          </a:xfrm>
          <a:prstGeom prst="rect">
            <a:avLst/>
          </a:prstGeom>
          <a:noFill/>
        </p:spPr>
        <p:txBody>
          <a:bodyPr wrap="square" rtlCol="0">
            <a:spAutoFit/>
          </a:bodyPr>
          <a:lstStyle/>
          <a:p>
            <a:pPr algn="l"/>
            <a:r>
              <a:rPr lang="zh-CN" altLang="en-US" sz="1600" b="1" dirty="0">
                <a:solidFill>
                  <a:srgbClr val="262626"/>
                </a:solidFill>
                <a:cs typeface="+mn-ea"/>
                <a:sym typeface="+mn-lt"/>
              </a:rPr>
              <a:t>应急协同处置模块</a:t>
            </a:r>
            <a:endParaRPr lang="zh-CN" altLang="en-US" sz="1600" b="1" dirty="0">
              <a:solidFill>
                <a:srgbClr val="262626"/>
              </a:solidFill>
              <a:cs typeface="+mn-ea"/>
              <a:sym typeface="+mn-lt"/>
            </a:endParaRPr>
          </a:p>
        </p:txBody>
      </p:sp>
      <p:sp>
        <p:nvSpPr>
          <p:cNvPr id="13" name="文本框 12"/>
          <p:cNvSpPr txBox="1"/>
          <p:nvPr/>
        </p:nvSpPr>
        <p:spPr>
          <a:xfrm>
            <a:off x="4850765" y="69850"/>
            <a:ext cx="2490470" cy="521970"/>
          </a:xfrm>
          <a:prstGeom prst="rect">
            <a:avLst/>
          </a:prstGeom>
          <a:noFill/>
        </p:spPr>
        <p:txBody>
          <a:bodyPr wrap="square" rtlCol="0">
            <a:spAutoFit/>
          </a:bodyPr>
          <a:lstStyle/>
          <a:p>
            <a:pPr algn="ctr"/>
            <a:r>
              <a:rPr lang="zh-CN" altLang="en-US" sz="2800" b="1" dirty="0">
                <a:cs typeface="+mn-ea"/>
                <a:sym typeface="+mn-lt"/>
              </a:rPr>
              <a:t>软件主要功能</a:t>
            </a:r>
            <a:endParaRPr lang="zh-CN" altLang="en-US" sz="2800" b="1" dirty="0">
              <a:cs typeface="+mn-ea"/>
              <a:sym typeface="+mn-lt"/>
            </a:endParaRPr>
          </a:p>
        </p:txBody>
      </p:sp>
      <p:sp>
        <p:nvSpPr>
          <p:cNvPr id="16" name="矩形 15"/>
          <p:cNvSpPr/>
          <p:nvPr/>
        </p:nvSpPr>
        <p:spPr>
          <a:xfrm>
            <a:off x="389890" y="483870"/>
            <a:ext cx="2657475" cy="305435"/>
          </a:xfrm>
          <a:prstGeom prst="rect">
            <a:avLst/>
          </a:prstGeom>
          <a:solidFill>
            <a:srgbClr val="009899"/>
          </a:solidFill>
        </p:spPr>
        <p:txBody>
          <a:bodyPr wrap="square">
            <a:noAutofit/>
          </a:bodyPr>
          <a:lstStyle/>
          <a:p>
            <a:pPr algn="ctr"/>
            <a:r>
              <a:rPr lang="zh-CN" altLang="en-US" sz="1600" b="1" dirty="0">
                <a:solidFill>
                  <a:schemeClr val="bg1"/>
                </a:solidFill>
                <a:cs typeface="+mn-ea"/>
                <a:sym typeface="+mn-lt"/>
              </a:rPr>
              <a:t>平台功能模块</a:t>
            </a:r>
            <a:endParaRPr lang="zh-CN" altLang="en-US" sz="1600" b="1" dirty="0">
              <a:solidFill>
                <a:schemeClr val="bg1"/>
              </a:solidFill>
              <a:cs typeface="+mn-ea"/>
              <a:sym typeface="+mn-lt"/>
            </a:endParaRPr>
          </a:p>
          <a:p>
            <a:pPr algn="ctr"/>
            <a:endParaRPr lang="zh-CN" altLang="en-US" sz="1600" b="1" dirty="0">
              <a:solidFill>
                <a:schemeClr val="bg1"/>
              </a:solidFill>
              <a:cs typeface="+mn-ea"/>
              <a:sym typeface="+mn-lt"/>
            </a:endParaRPr>
          </a:p>
        </p:txBody>
      </p:sp>
      <p:sp>
        <p:nvSpPr>
          <p:cNvPr id="3" name="文本框 2"/>
          <p:cNvSpPr txBox="1"/>
          <p:nvPr/>
        </p:nvSpPr>
        <p:spPr>
          <a:xfrm>
            <a:off x="764540" y="1458595"/>
            <a:ext cx="10464165" cy="1476375"/>
          </a:xfrm>
          <a:prstGeom prst="rect">
            <a:avLst/>
          </a:prstGeom>
          <a:noFill/>
        </p:spPr>
        <p:txBody>
          <a:bodyPr wrap="square" rtlCol="0" anchor="t">
            <a:spAutoFit/>
          </a:bodyPr>
          <a:p>
            <a:r>
              <a:rPr lang="zh-CN" altLang="en-US"/>
              <a:t>主要功能：</a:t>
            </a:r>
            <a:endParaRPr lang="zh-CN" altLang="en-US"/>
          </a:p>
          <a:p>
            <a:r>
              <a:rPr lang="zh-CN" altLang="en-US"/>
              <a:t>利用计算机视觉实现指针表与数字表的自动读数，支持摄像头定时抓拍与移动端拍照识别，并提供读数置信度校验，低成本实现传统仪表的数字化。</a:t>
            </a:r>
            <a:endParaRPr lang="en-US" altLang="zh-CN"/>
          </a:p>
          <a:p>
            <a:r>
              <a:rPr lang="zh-CN" altLang="en-US"/>
              <a:t>应用场景：</a:t>
            </a:r>
            <a:endParaRPr lang="zh-CN" altLang="en-US"/>
          </a:p>
          <a:p>
            <a:r>
              <a:rPr lang="zh-CN" altLang="en-US"/>
              <a:t>老旧小区使用摄像头与手机拍照即可完成</a:t>
            </a:r>
            <a:r>
              <a:rPr lang="en-US" altLang="zh-CN"/>
              <a:t>“</a:t>
            </a:r>
            <a:r>
              <a:rPr lang="zh-CN" altLang="en-US"/>
              <a:t>即拍即读</a:t>
            </a:r>
            <a:r>
              <a:rPr lang="en-US" altLang="zh-CN"/>
              <a:t>”</a:t>
            </a:r>
            <a:r>
              <a:rPr lang="zh-CN" altLang="en-US"/>
              <a:t>，显著提升巡检与监测效率。</a:t>
            </a:r>
            <a:endParaRPr lang="zh-CN" altLang="en-US"/>
          </a:p>
        </p:txBody>
      </p:sp>
      <p:sp>
        <p:nvSpPr>
          <p:cNvPr id="4" name="文本框 3"/>
          <p:cNvSpPr txBox="1"/>
          <p:nvPr/>
        </p:nvSpPr>
        <p:spPr>
          <a:xfrm>
            <a:off x="834390" y="4322445"/>
            <a:ext cx="10207625" cy="1476375"/>
          </a:xfrm>
          <a:prstGeom prst="rect">
            <a:avLst/>
          </a:prstGeom>
          <a:noFill/>
        </p:spPr>
        <p:txBody>
          <a:bodyPr wrap="square" rtlCol="0" anchor="t">
            <a:spAutoFit/>
          </a:bodyPr>
          <a:p>
            <a:r>
              <a:rPr lang="zh-CN" altLang="en-US"/>
              <a:t>主要功能：</a:t>
            </a:r>
            <a:endParaRPr lang="zh-CN" altLang="en-US"/>
          </a:p>
          <a:p>
            <a:r>
              <a:rPr lang="zh-CN" altLang="en-US"/>
              <a:t>将告警、工单、派发、处置到结案全过程数字化管理。系统按风险等级触发三级告警，自动生成工单并智能派发，处置过程全程留痕，可联动阀控与通知系统。</a:t>
            </a:r>
            <a:endParaRPr lang="zh-CN" altLang="en-US"/>
          </a:p>
          <a:p>
            <a:r>
              <a:rPr lang="zh-CN" altLang="en-US"/>
              <a:t>应用场景：</a:t>
            </a:r>
            <a:endParaRPr lang="zh-CN" altLang="en-US"/>
          </a:p>
          <a:p>
            <a:r>
              <a:rPr lang="zh-CN" altLang="en-US"/>
              <a:t>出现高风险泄漏时自动派单至最近班组，现场处置与复测数据实时回传，最终生成完整的应急档案。</a:t>
            </a:r>
            <a:endParaRPr lang="zh-CN" altLang="en-US"/>
          </a:p>
        </p:txBody>
      </p:sp>
      <p:pic>
        <p:nvPicPr>
          <p:cNvPr id="76" name="图片 76"/>
          <p:cNvPicPr>
            <a:picLocks noChangeAspect="1"/>
          </p:cNvPicPr>
          <p:nvPr/>
        </p:nvPicPr>
        <p:blipFill>
          <a:blip r:embed="rId5"/>
          <a:stretch>
            <a:fillRect/>
          </a:stretch>
        </p:blipFill>
        <p:spPr>
          <a:xfrm>
            <a:off x="692785" y="2934970"/>
            <a:ext cx="10621645" cy="845185"/>
          </a:xfrm>
          <a:prstGeom prst="rect">
            <a:avLst/>
          </a:prstGeom>
        </p:spPr>
      </p:pic>
      <p:pic>
        <p:nvPicPr>
          <p:cNvPr id="77" name="图片 77"/>
          <p:cNvPicPr>
            <a:picLocks noChangeAspect="1"/>
          </p:cNvPicPr>
          <p:nvPr/>
        </p:nvPicPr>
        <p:blipFill>
          <a:blip r:embed="rId6"/>
          <a:stretch>
            <a:fillRect/>
          </a:stretch>
        </p:blipFill>
        <p:spPr>
          <a:xfrm>
            <a:off x="560705" y="5798820"/>
            <a:ext cx="10694035" cy="74803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decel="100000"/>
                                        <p:tgtEl>
                                          <p:spTgt spid="14"/>
                                        </p:tgtEl>
                                      </p:cBhvr>
                                    </p:animEffect>
                                    <p:anim calcmode="lin" valueType="num">
                                      <p:cBhvr>
                                        <p:cTn id="8" dur="400" decel="100000" fill="hold"/>
                                        <p:tgtEl>
                                          <p:spTgt spid="14"/>
                                        </p:tgtEl>
                                        <p:attrNameLst>
                                          <p:attrName>style.rotation</p:attrName>
                                        </p:attrNameLst>
                                      </p:cBhvr>
                                      <p:tavLst>
                                        <p:tav tm="0">
                                          <p:val>
                                            <p:fltVal val="-90"/>
                                          </p:val>
                                        </p:tav>
                                        <p:tav tm="100000">
                                          <p:val>
                                            <p:fltVal val="0"/>
                                          </p:val>
                                        </p:tav>
                                      </p:tavLst>
                                    </p:anim>
                                    <p:anim calcmode="lin" valueType="num">
                                      <p:cBhvr>
                                        <p:cTn id="9" dur="400" decel="100000" fill="hold"/>
                                        <p:tgtEl>
                                          <p:spTgt spid="14"/>
                                        </p:tgtEl>
                                        <p:attrNameLst>
                                          <p:attrName>ppt_x</p:attrName>
                                        </p:attrNameLst>
                                      </p:cBhvr>
                                      <p:tavLst>
                                        <p:tav tm="0">
                                          <p:val>
                                            <p:strVal val="#ppt_x+0.4"/>
                                          </p:val>
                                        </p:tav>
                                        <p:tav tm="100000">
                                          <p:val>
                                            <p:strVal val="#ppt_x-0.05"/>
                                          </p:val>
                                        </p:tav>
                                      </p:tavLst>
                                    </p:anim>
                                    <p:anim calcmode="lin" valueType="num">
                                      <p:cBhvr>
                                        <p:cTn id="10" dur="400" decel="100000" fill="hold"/>
                                        <p:tgtEl>
                                          <p:spTgt spid="14"/>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14"/>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1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400" decel="100000"/>
                                        <p:tgtEl>
                                          <p:spTgt spid="34"/>
                                        </p:tgtEl>
                                      </p:cBhvr>
                                    </p:animEffect>
                                    <p:anim calcmode="lin" valueType="num">
                                      <p:cBhvr>
                                        <p:cTn id="16" dur="400" decel="100000" fill="hold"/>
                                        <p:tgtEl>
                                          <p:spTgt spid="34"/>
                                        </p:tgtEl>
                                        <p:attrNameLst>
                                          <p:attrName>style.rotation</p:attrName>
                                        </p:attrNameLst>
                                      </p:cBhvr>
                                      <p:tavLst>
                                        <p:tav tm="0">
                                          <p:val>
                                            <p:fltVal val="-90"/>
                                          </p:val>
                                        </p:tav>
                                        <p:tav tm="100000">
                                          <p:val>
                                            <p:fltVal val="0"/>
                                          </p:val>
                                        </p:tav>
                                      </p:tavLst>
                                    </p:anim>
                                    <p:anim calcmode="lin" valueType="num">
                                      <p:cBhvr>
                                        <p:cTn id="17" dur="400" decel="100000" fill="hold"/>
                                        <p:tgtEl>
                                          <p:spTgt spid="34"/>
                                        </p:tgtEl>
                                        <p:attrNameLst>
                                          <p:attrName>ppt_x</p:attrName>
                                        </p:attrNameLst>
                                      </p:cBhvr>
                                      <p:tavLst>
                                        <p:tav tm="0">
                                          <p:val>
                                            <p:strVal val="#ppt_x+0.4"/>
                                          </p:val>
                                        </p:tav>
                                        <p:tav tm="100000">
                                          <p:val>
                                            <p:strVal val="#ppt_x-0.05"/>
                                          </p:val>
                                        </p:tav>
                                      </p:tavLst>
                                    </p:anim>
                                    <p:anim calcmode="lin" valueType="num">
                                      <p:cBhvr>
                                        <p:cTn id="18" dur="400" decel="100000" fill="hold"/>
                                        <p:tgtEl>
                                          <p:spTgt spid="34"/>
                                        </p:tgtEl>
                                        <p:attrNameLst>
                                          <p:attrName>ppt_y</p:attrName>
                                        </p:attrNameLst>
                                      </p:cBhvr>
                                      <p:tavLst>
                                        <p:tav tm="0">
                                          <p:val>
                                            <p:strVal val="#ppt_y-0.4"/>
                                          </p:val>
                                        </p:tav>
                                        <p:tav tm="100000">
                                          <p:val>
                                            <p:strVal val="#ppt_y+0.1"/>
                                          </p:val>
                                        </p:tav>
                                      </p:tavLst>
                                    </p:anim>
                                    <p:anim calcmode="lin" valueType="num">
                                      <p:cBhvr>
                                        <p:cTn id="19" dur="100" accel="100000" fill="hold">
                                          <p:stCondLst>
                                            <p:cond delay="400"/>
                                          </p:stCondLst>
                                        </p:cTn>
                                        <p:tgtEl>
                                          <p:spTgt spid="34"/>
                                        </p:tgtEl>
                                        <p:attrNameLst>
                                          <p:attrName>ppt_x</p:attrName>
                                        </p:attrNameLst>
                                      </p:cBhvr>
                                      <p:tavLst>
                                        <p:tav tm="0">
                                          <p:val>
                                            <p:strVal val="#ppt_x-0.05"/>
                                          </p:val>
                                        </p:tav>
                                        <p:tav tm="100000">
                                          <p:val>
                                            <p:strVal val="#ppt_x"/>
                                          </p:val>
                                        </p:tav>
                                      </p:tavLst>
                                    </p:anim>
                                    <p:anim calcmode="lin" valueType="num">
                                      <p:cBhvr>
                                        <p:cTn id="20" dur="100" accel="100000" fill="hold">
                                          <p:stCondLst>
                                            <p:cond delay="400"/>
                                          </p:stCondLst>
                                        </p:cTn>
                                        <p:tgtEl>
                                          <p:spTgt spid="34"/>
                                        </p:tgtEl>
                                        <p:attrNameLst>
                                          <p:attrName>ppt_y</p:attrName>
                                        </p:attrNameLst>
                                      </p:cBhvr>
                                      <p:tavLst>
                                        <p:tav tm="0">
                                          <p:val>
                                            <p:strVal val="#ppt_y+0.1"/>
                                          </p:val>
                                        </p:tav>
                                        <p:tav tm="100000">
                                          <p:val>
                                            <p:strVal val="#ppt_y"/>
                                          </p:val>
                                        </p:tav>
                                      </p:tavLst>
                                    </p:anim>
                                  </p:childTnLst>
                                </p:cTn>
                              </p:par>
                            </p:childTnLst>
                          </p:cTn>
                        </p:par>
                        <p:par>
                          <p:cTn id="21" fill="hold">
                            <p:stCondLst>
                              <p:cond delay="500"/>
                            </p:stCondLst>
                            <p:childTnLst>
                              <p:par>
                                <p:cTn id="22" presetID="3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400" decel="100000"/>
                                        <p:tgtEl>
                                          <p:spTgt spid="35"/>
                                        </p:tgtEl>
                                      </p:cBhvr>
                                    </p:animEffect>
                                    <p:anim calcmode="lin" valueType="num">
                                      <p:cBhvr>
                                        <p:cTn id="25" dur="400" decel="100000" fill="hold"/>
                                        <p:tgtEl>
                                          <p:spTgt spid="35"/>
                                        </p:tgtEl>
                                        <p:attrNameLst>
                                          <p:attrName>style.rotation</p:attrName>
                                        </p:attrNameLst>
                                      </p:cBhvr>
                                      <p:tavLst>
                                        <p:tav tm="0">
                                          <p:val>
                                            <p:fltVal val="-90"/>
                                          </p:val>
                                        </p:tav>
                                        <p:tav tm="100000">
                                          <p:val>
                                            <p:fltVal val="0"/>
                                          </p:val>
                                        </p:tav>
                                      </p:tavLst>
                                    </p:anim>
                                    <p:anim calcmode="lin" valueType="num">
                                      <p:cBhvr>
                                        <p:cTn id="26" dur="400" decel="100000" fill="hold"/>
                                        <p:tgtEl>
                                          <p:spTgt spid="35"/>
                                        </p:tgtEl>
                                        <p:attrNameLst>
                                          <p:attrName>ppt_x</p:attrName>
                                        </p:attrNameLst>
                                      </p:cBhvr>
                                      <p:tavLst>
                                        <p:tav tm="0">
                                          <p:val>
                                            <p:strVal val="#ppt_x+0.4"/>
                                          </p:val>
                                        </p:tav>
                                        <p:tav tm="100000">
                                          <p:val>
                                            <p:strVal val="#ppt_x-0.05"/>
                                          </p:val>
                                        </p:tav>
                                      </p:tavLst>
                                    </p:anim>
                                    <p:anim calcmode="lin" valueType="num">
                                      <p:cBhvr>
                                        <p:cTn id="27" dur="400" decel="100000" fill="hold"/>
                                        <p:tgtEl>
                                          <p:spTgt spid="35"/>
                                        </p:tgtEl>
                                        <p:attrNameLst>
                                          <p:attrName>ppt_y</p:attrName>
                                        </p:attrNameLst>
                                      </p:cBhvr>
                                      <p:tavLst>
                                        <p:tav tm="0">
                                          <p:val>
                                            <p:strVal val="#ppt_y-0.4"/>
                                          </p:val>
                                        </p:tav>
                                        <p:tav tm="100000">
                                          <p:val>
                                            <p:strVal val="#ppt_y+0.1"/>
                                          </p:val>
                                        </p:tav>
                                      </p:tavLst>
                                    </p:anim>
                                    <p:anim calcmode="lin" valueType="num">
                                      <p:cBhvr>
                                        <p:cTn id="28" dur="100" accel="100000" fill="hold">
                                          <p:stCondLst>
                                            <p:cond delay="400"/>
                                          </p:stCondLst>
                                        </p:cTn>
                                        <p:tgtEl>
                                          <p:spTgt spid="35"/>
                                        </p:tgtEl>
                                        <p:attrNameLst>
                                          <p:attrName>ppt_x</p:attrName>
                                        </p:attrNameLst>
                                      </p:cBhvr>
                                      <p:tavLst>
                                        <p:tav tm="0">
                                          <p:val>
                                            <p:strVal val="#ppt_x-0.05"/>
                                          </p:val>
                                        </p:tav>
                                        <p:tav tm="100000">
                                          <p:val>
                                            <p:strVal val="#ppt_x"/>
                                          </p:val>
                                        </p:tav>
                                      </p:tavLst>
                                    </p:anim>
                                    <p:anim calcmode="lin" valueType="num">
                                      <p:cBhvr>
                                        <p:cTn id="29" dur="100" accel="100000" fill="hold">
                                          <p:stCondLst>
                                            <p:cond delay="400"/>
                                          </p:stCondLst>
                                        </p:cTn>
                                        <p:tgtEl>
                                          <p:spTgt spid="35"/>
                                        </p:tgtEl>
                                        <p:attrNameLst>
                                          <p:attrName>ppt_y</p:attrName>
                                        </p:attrNameLst>
                                      </p:cBhvr>
                                      <p:tavLst>
                                        <p:tav tm="0">
                                          <p:val>
                                            <p:strVal val="#ppt_y+0.1"/>
                                          </p:val>
                                        </p:tav>
                                        <p:tav tm="100000">
                                          <p:val>
                                            <p:strVal val="#ppt_y"/>
                                          </p:val>
                                        </p:tav>
                                      </p:tavLst>
                                    </p:anim>
                                  </p:childTnLst>
                                </p:cTn>
                              </p:par>
                              <p:par>
                                <p:cTn id="30" presetID="3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400" decel="100000"/>
                                        <p:tgtEl>
                                          <p:spTgt spid="36"/>
                                        </p:tgtEl>
                                      </p:cBhvr>
                                    </p:animEffect>
                                    <p:anim calcmode="lin" valueType="num">
                                      <p:cBhvr>
                                        <p:cTn id="33" dur="400" decel="100000" fill="hold"/>
                                        <p:tgtEl>
                                          <p:spTgt spid="36"/>
                                        </p:tgtEl>
                                        <p:attrNameLst>
                                          <p:attrName>style.rotation</p:attrName>
                                        </p:attrNameLst>
                                      </p:cBhvr>
                                      <p:tavLst>
                                        <p:tav tm="0">
                                          <p:val>
                                            <p:fltVal val="-90"/>
                                          </p:val>
                                        </p:tav>
                                        <p:tav tm="100000">
                                          <p:val>
                                            <p:fltVal val="0"/>
                                          </p:val>
                                        </p:tav>
                                      </p:tavLst>
                                    </p:anim>
                                    <p:anim calcmode="lin" valueType="num">
                                      <p:cBhvr>
                                        <p:cTn id="34" dur="400" decel="100000" fill="hold"/>
                                        <p:tgtEl>
                                          <p:spTgt spid="36"/>
                                        </p:tgtEl>
                                        <p:attrNameLst>
                                          <p:attrName>ppt_x</p:attrName>
                                        </p:attrNameLst>
                                      </p:cBhvr>
                                      <p:tavLst>
                                        <p:tav tm="0">
                                          <p:val>
                                            <p:strVal val="#ppt_x+0.4"/>
                                          </p:val>
                                        </p:tav>
                                        <p:tav tm="100000">
                                          <p:val>
                                            <p:strVal val="#ppt_x-0.05"/>
                                          </p:val>
                                        </p:tav>
                                      </p:tavLst>
                                    </p:anim>
                                    <p:anim calcmode="lin" valueType="num">
                                      <p:cBhvr>
                                        <p:cTn id="35" dur="400" decel="100000" fill="hold"/>
                                        <p:tgtEl>
                                          <p:spTgt spid="36"/>
                                        </p:tgtEl>
                                        <p:attrNameLst>
                                          <p:attrName>ppt_y</p:attrName>
                                        </p:attrNameLst>
                                      </p:cBhvr>
                                      <p:tavLst>
                                        <p:tav tm="0">
                                          <p:val>
                                            <p:strVal val="#ppt_y-0.4"/>
                                          </p:val>
                                        </p:tav>
                                        <p:tav tm="100000">
                                          <p:val>
                                            <p:strVal val="#ppt_y+0.1"/>
                                          </p:val>
                                        </p:tav>
                                      </p:tavLst>
                                    </p:anim>
                                    <p:anim calcmode="lin" valueType="num">
                                      <p:cBhvr>
                                        <p:cTn id="36" dur="100" accel="100000" fill="hold">
                                          <p:stCondLst>
                                            <p:cond delay="400"/>
                                          </p:stCondLst>
                                        </p:cTn>
                                        <p:tgtEl>
                                          <p:spTgt spid="36"/>
                                        </p:tgtEl>
                                        <p:attrNameLst>
                                          <p:attrName>ppt_x</p:attrName>
                                        </p:attrNameLst>
                                      </p:cBhvr>
                                      <p:tavLst>
                                        <p:tav tm="0">
                                          <p:val>
                                            <p:strVal val="#ppt_x-0.05"/>
                                          </p:val>
                                        </p:tav>
                                        <p:tav tm="100000">
                                          <p:val>
                                            <p:strVal val="#ppt_x"/>
                                          </p:val>
                                        </p:tav>
                                      </p:tavLst>
                                    </p:anim>
                                    <p:anim calcmode="lin" valueType="num">
                                      <p:cBhvr>
                                        <p:cTn id="37" dur="100" accel="100000" fill="hold">
                                          <p:stCondLst>
                                            <p:cond delay="400"/>
                                          </p:stCondLst>
                                        </p:cTn>
                                        <p:tgtEl>
                                          <p:spTgt spid="36"/>
                                        </p:tgtEl>
                                        <p:attrNameLst>
                                          <p:attrName>ppt_y</p:attrName>
                                        </p:attrNameLst>
                                      </p:cBhvr>
                                      <p:tavLst>
                                        <p:tav tm="0">
                                          <p:val>
                                            <p:strVal val="#ppt_y+0.1"/>
                                          </p:val>
                                        </p:tav>
                                        <p:tav tm="100000">
                                          <p:val>
                                            <p:strVal val="#ppt_y"/>
                                          </p:val>
                                        </p:tav>
                                      </p:tavLst>
                                    </p:anim>
                                  </p:childTnLst>
                                </p:cTn>
                              </p:par>
                            </p:childTnLst>
                          </p:cTn>
                        </p:par>
                        <p:par>
                          <p:cTn id="38" fill="hold">
                            <p:stCondLst>
                              <p:cond delay="1000"/>
                            </p:stCondLst>
                            <p:childTnLst>
                              <p:par>
                                <p:cTn id="39" presetID="29"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ppt_x</p:attrName>
                                        </p:attrNameLst>
                                      </p:cBhvr>
                                      <p:tavLst>
                                        <p:tav tm="0">
                                          <p:val>
                                            <p:strVal val="#ppt_x-.2"/>
                                          </p:val>
                                        </p:tav>
                                        <p:tav tm="100000">
                                          <p:val>
                                            <p:strVal val="#ppt_x"/>
                                          </p:val>
                                        </p:tav>
                                      </p:tavLst>
                                    </p:anim>
                                    <p:anim calcmode="lin" valueType="num">
                                      <p:cBhvr>
                                        <p:cTn id="42"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3" dur="500"/>
                                        <p:tgtEl>
                                          <p:spTgt spid="13"/>
                                        </p:tgtEl>
                                      </p:cBhvr>
                                    </p:animEffect>
                                  </p:childTnLst>
                                </p:cTn>
                              </p:par>
                            </p:childTnLst>
                          </p:cTn>
                        </p:par>
                        <p:par>
                          <p:cTn id="44" fill="hold">
                            <p:stCondLst>
                              <p:cond delay="1500"/>
                            </p:stCondLst>
                            <p:childTnLst>
                              <p:par>
                                <p:cTn id="45" presetID="53" presetClass="entr" presetSubtype="16"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34" grpId="0"/>
      <p:bldP spid="35" grpId="0" bldLvl="0" animBg="1"/>
      <p:bldP spid="36" grpId="0"/>
      <p:bldP spid="13" grpId="0"/>
      <p:bldP spid="1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对话框"/>
          <p:cNvSpPr/>
          <p:nvPr>
            <p:custDataLst>
              <p:tags r:id="rId1"/>
            </p:custDataLst>
          </p:nvPr>
        </p:nvSpPr>
        <p:spPr>
          <a:xfrm>
            <a:off x="497205" y="1029970"/>
            <a:ext cx="428625" cy="428625"/>
          </a:xfrm>
          <a:custGeom>
            <a:avLst/>
            <a:gdLst>
              <a:gd name="connsiteX0" fmla="*/ 2228850 w 4635500"/>
              <a:gd name="connsiteY0" fmla="*/ 755650 h 4635500"/>
              <a:gd name="connsiteX1" fmla="*/ 2139950 w 4635500"/>
              <a:gd name="connsiteY1" fmla="*/ 762000 h 4635500"/>
              <a:gd name="connsiteX2" fmla="*/ 2051050 w 4635500"/>
              <a:gd name="connsiteY2" fmla="*/ 771525 h 4635500"/>
              <a:gd name="connsiteX3" fmla="*/ 1965325 w 4635500"/>
              <a:gd name="connsiteY3" fmla="*/ 784225 h 4635500"/>
              <a:gd name="connsiteX4" fmla="*/ 1882775 w 4635500"/>
              <a:gd name="connsiteY4" fmla="*/ 800100 h 4635500"/>
              <a:gd name="connsiteX5" fmla="*/ 1800225 w 4635500"/>
              <a:gd name="connsiteY5" fmla="*/ 819150 h 4635500"/>
              <a:gd name="connsiteX6" fmla="*/ 1717675 w 4635500"/>
              <a:gd name="connsiteY6" fmla="*/ 841375 h 4635500"/>
              <a:gd name="connsiteX7" fmla="*/ 1638300 w 4635500"/>
              <a:gd name="connsiteY7" fmla="*/ 866775 h 4635500"/>
              <a:gd name="connsiteX8" fmla="*/ 1562100 w 4635500"/>
              <a:gd name="connsiteY8" fmla="*/ 895350 h 4635500"/>
              <a:gd name="connsiteX9" fmla="*/ 1485900 w 4635500"/>
              <a:gd name="connsiteY9" fmla="*/ 927100 h 4635500"/>
              <a:gd name="connsiteX10" fmla="*/ 1412875 w 4635500"/>
              <a:gd name="connsiteY10" fmla="*/ 962025 h 4635500"/>
              <a:gd name="connsiteX11" fmla="*/ 1343025 w 4635500"/>
              <a:gd name="connsiteY11" fmla="*/ 1000125 h 4635500"/>
              <a:gd name="connsiteX12" fmla="*/ 1276350 w 4635500"/>
              <a:gd name="connsiteY12" fmla="*/ 1041400 h 4635500"/>
              <a:gd name="connsiteX13" fmla="*/ 1209675 w 4635500"/>
              <a:gd name="connsiteY13" fmla="*/ 1082675 h 4635500"/>
              <a:gd name="connsiteX14" fmla="*/ 1146175 w 4635500"/>
              <a:gd name="connsiteY14" fmla="*/ 1127125 h 4635500"/>
              <a:gd name="connsiteX15" fmla="*/ 1085850 w 4635500"/>
              <a:gd name="connsiteY15" fmla="*/ 1174750 h 4635500"/>
              <a:gd name="connsiteX16" fmla="*/ 1028700 w 4635500"/>
              <a:gd name="connsiteY16" fmla="*/ 1225550 h 4635500"/>
              <a:gd name="connsiteX17" fmla="*/ 971550 w 4635500"/>
              <a:gd name="connsiteY17" fmla="*/ 1276350 h 4635500"/>
              <a:gd name="connsiteX18" fmla="*/ 920750 w 4635500"/>
              <a:gd name="connsiteY18" fmla="*/ 1330325 h 4635500"/>
              <a:gd name="connsiteX19" fmla="*/ 873125 w 4635500"/>
              <a:gd name="connsiteY19" fmla="*/ 1387475 h 4635500"/>
              <a:gd name="connsiteX20" fmla="*/ 825500 w 4635500"/>
              <a:gd name="connsiteY20" fmla="*/ 1447800 h 4635500"/>
              <a:gd name="connsiteX21" fmla="*/ 784225 w 4635500"/>
              <a:gd name="connsiteY21" fmla="*/ 1504950 h 4635500"/>
              <a:gd name="connsiteX22" fmla="*/ 746125 w 4635500"/>
              <a:gd name="connsiteY22" fmla="*/ 1568450 h 4635500"/>
              <a:gd name="connsiteX23" fmla="*/ 711200 w 4635500"/>
              <a:gd name="connsiteY23" fmla="*/ 1631950 h 4635500"/>
              <a:gd name="connsiteX24" fmla="*/ 679450 w 4635500"/>
              <a:gd name="connsiteY24" fmla="*/ 1698625 h 4635500"/>
              <a:gd name="connsiteX25" fmla="*/ 654050 w 4635500"/>
              <a:gd name="connsiteY25" fmla="*/ 1765300 h 4635500"/>
              <a:gd name="connsiteX26" fmla="*/ 628650 w 4635500"/>
              <a:gd name="connsiteY26" fmla="*/ 1831975 h 4635500"/>
              <a:gd name="connsiteX27" fmla="*/ 609600 w 4635500"/>
              <a:gd name="connsiteY27" fmla="*/ 1901825 h 4635500"/>
              <a:gd name="connsiteX28" fmla="*/ 593725 w 4635500"/>
              <a:gd name="connsiteY28" fmla="*/ 1971675 h 4635500"/>
              <a:gd name="connsiteX29" fmla="*/ 584200 w 4635500"/>
              <a:gd name="connsiteY29" fmla="*/ 2044700 h 4635500"/>
              <a:gd name="connsiteX30" fmla="*/ 577850 w 4635500"/>
              <a:gd name="connsiteY30" fmla="*/ 2117725 h 4635500"/>
              <a:gd name="connsiteX31" fmla="*/ 574675 w 4635500"/>
              <a:gd name="connsiteY31" fmla="*/ 2190750 h 4635500"/>
              <a:gd name="connsiteX32" fmla="*/ 577850 w 4635500"/>
              <a:gd name="connsiteY32" fmla="*/ 2282825 h 4635500"/>
              <a:gd name="connsiteX33" fmla="*/ 587375 w 4635500"/>
              <a:gd name="connsiteY33" fmla="*/ 2374900 h 4635500"/>
              <a:gd name="connsiteX34" fmla="*/ 606425 w 4635500"/>
              <a:gd name="connsiteY34" fmla="*/ 2463800 h 4635500"/>
              <a:gd name="connsiteX35" fmla="*/ 628650 w 4635500"/>
              <a:gd name="connsiteY35" fmla="*/ 2552700 h 4635500"/>
              <a:gd name="connsiteX36" fmla="*/ 660400 w 4635500"/>
              <a:gd name="connsiteY36" fmla="*/ 2638425 h 4635500"/>
              <a:gd name="connsiteX37" fmla="*/ 698500 w 4635500"/>
              <a:gd name="connsiteY37" fmla="*/ 2720975 h 4635500"/>
              <a:gd name="connsiteX38" fmla="*/ 739775 w 4635500"/>
              <a:gd name="connsiteY38" fmla="*/ 2803525 h 4635500"/>
              <a:gd name="connsiteX39" fmla="*/ 787400 w 4635500"/>
              <a:gd name="connsiteY39" fmla="*/ 2879725 h 4635500"/>
              <a:gd name="connsiteX40" fmla="*/ 841375 w 4635500"/>
              <a:gd name="connsiteY40" fmla="*/ 2955925 h 4635500"/>
              <a:gd name="connsiteX41" fmla="*/ 901700 w 4635500"/>
              <a:gd name="connsiteY41" fmla="*/ 3028950 h 4635500"/>
              <a:gd name="connsiteX42" fmla="*/ 965200 w 4635500"/>
              <a:gd name="connsiteY42" fmla="*/ 3095625 h 4635500"/>
              <a:gd name="connsiteX43" fmla="*/ 1031875 w 4635500"/>
              <a:gd name="connsiteY43" fmla="*/ 3162300 h 4635500"/>
              <a:gd name="connsiteX44" fmla="*/ 1108075 w 4635500"/>
              <a:gd name="connsiteY44" fmla="*/ 3225800 h 4635500"/>
              <a:gd name="connsiteX45" fmla="*/ 1184275 w 4635500"/>
              <a:gd name="connsiteY45" fmla="*/ 3282950 h 4635500"/>
              <a:gd name="connsiteX46" fmla="*/ 1266825 w 4635500"/>
              <a:gd name="connsiteY46" fmla="*/ 3336925 h 4635500"/>
              <a:gd name="connsiteX47" fmla="*/ 1352550 w 4635500"/>
              <a:gd name="connsiteY47" fmla="*/ 3387725 h 4635500"/>
              <a:gd name="connsiteX48" fmla="*/ 1368425 w 4635500"/>
              <a:gd name="connsiteY48" fmla="*/ 3403600 h 4635500"/>
              <a:gd name="connsiteX49" fmla="*/ 1381125 w 4635500"/>
              <a:gd name="connsiteY49" fmla="*/ 3422650 h 4635500"/>
              <a:gd name="connsiteX50" fmla="*/ 1397000 w 4635500"/>
              <a:gd name="connsiteY50" fmla="*/ 3444875 h 4635500"/>
              <a:gd name="connsiteX51" fmla="*/ 1406525 w 4635500"/>
              <a:gd name="connsiteY51" fmla="*/ 3473450 h 4635500"/>
              <a:gd name="connsiteX52" fmla="*/ 1409700 w 4635500"/>
              <a:gd name="connsiteY52" fmla="*/ 3489325 h 4635500"/>
              <a:gd name="connsiteX53" fmla="*/ 1412875 w 4635500"/>
              <a:gd name="connsiteY53" fmla="*/ 3505200 h 4635500"/>
              <a:gd name="connsiteX54" fmla="*/ 1409700 w 4635500"/>
              <a:gd name="connsiteY54" fmla="*/ 3524250 h 4635500"/>
              <a:gd name="connsiteX55" fmla="*/ 1406525 w 4635500"/>
              <a:gd name="connsiteY55" fmla="*/ 3543300 h 4635500"/>
              <a:gd name="connsiteX56" fmla="*/ 1397000 w 4635500"/>
              <a:gd name="connsiteY56" fmla="*/ 3562350 h 4635500"/>
              <a:gd name="connsiteX57" fmla="*/ 1387475 w 4635500"/>
              <a:gd name="connsiteY57" fmla="*/ 3581400 h 4635500"/>
              <a:gd name="connsiteX58" fmla="*/ 1327150 w 4635500"/>
              <a:gd name="connsiteY58" fmla="*/ 3663950 h 4635500"/>
              <a:gd name="connsiteX59" fmla="*/ 1260475 w 4635500"/>
              <a:gd name="connsiteY59" fmla="*/ 3743325 h 4635500"/>
              <a:gd name="connsiteX60" fmla="*/ 1190625 w 4635500"/>
              <a:gd name="connsiteY60" fmla="*/ 3825875 h 4635500"/>
              <a:gd name="connsiteX61" fmla="*/ 1184275 w 4635500"/>
              <a:gd name="connsiteY61" fmla="*/ 3838575 h 4635500"/>
              <a:gd name="connsiteX62" fmla="*/ 1177925 w 4635500"/>
              <a:gd name="connsiteY62" fmla="*/ 3848100 h 4635500"/>
              <a:gd name="connsiteX63" fmla="*/ 1174750 w 4635500"/>
              <a:gd name="connsiteY63" fmla="*/ 3857625 h 4635500"/>
              <a:gd name="connsiteX64" fmla="*/ 1177925 w 4635500"/>
              <a:gd name="connsiteY64" fmla="*/ 3867150 h 4635500"/>
              <a:gd name="connsiteX65" fmla="*/ 1181100 w 4635500"/>
              <a:gd name="connsiteY65" fmla="*/ 3870325 h 4635500"/>
              <a:gd name="connsiteX66" fmla="*/ 1184275 w 4635500"/>
              <a:gd name="connsiteY66" fmla="*/ 3876675 h 4635500"/>
              <a:gd name="connsiteX67" fmla="*/ 1203325 w 4635500"/>
              <a:gd name="connsiteY67" fmla="*/ 3879850 h 4635500"/>
              <a:gd name="connsiteX68" fmla="*/ 1231900 w 4635500"/>
              <a:gd name="connsiteY68" fmla="*/ 3876675 h 4635500"/>
              <a:gd name="connsiteX69" fmla="*/ 1270000 w 4635500"/>
              <a:gd name="connsiteY69" fmla="*/ 3867150 h 4635500"/>
              <a:gd name="connsiteX70" fmla="*/ 1314450 w 4635500"/>
              <a:gd name="connsiteY70" fmla="*/ 3854450 h 4635500"/>
              <a:gd name="connsiteX71" fmla="*/ 1374775 w 4635500"/>
              <a:gd name="connsiteY71" fmla="*/ 3832225 h 4635500"/>
              <a:gd name="connsiteX72" fmla="*/ 1447800 w 4635500"/>
              <a:gd name="connsiteY72" fmla="*/ 3800475 h 4635500"/>
              <a:gd name="connsiteX73" fmla="*/ 1533525 w 4635500"/>
              <a:gd name="connsiteY73" fmla="*/ 3756025 h 4635500"/>
              <a:gd name="connsiteX74" fmla="*/ 1631950 w 4635500"/>
              <a:gd name="connsiteY74" fmla="*/ 3702050 h 4635500"/>
              <a:gd name="connsiteX75" fmla="*/ 1682750 w 4635500"/>
              <a:gd name="connsiteY75" fmla="*/ 3670300 h 4635500"/>
              <a:gd name="connsiteX76" fmla="*/ 1736725 w 4635500"/>
              <a:gd name="connsiteY76" fmla="*/ 3632200 h 4635500"/>
              <a:gd name="connsiteX77" fmla="*/ 1752600 w 4635500"/>
              <a:gd name="connsiteY77" fmla="*/ 3625850 h 4635500"/>
              <a:gd name="connsiteX78" fmla="*/ 1771650 w 4635500"/>
              <a:gd name="connsiteY78" fmla="*/ 3616325 h 4635500"/>
              <a:gd name="connsiteX79" fmla="*/ 1800225 w 4635500"/>
              <a:gd name="connsiteY79" fmla="*/ 3606800 h 4635500"/>
              <a:gd name="connsiteX80" fmla="*/ 1838325 w 4635500"/>
              <a:gd name="connsiteY80" fmla="*/ 3600450 h 4635500"/>
              <a:gd name="connsiteX81" fmla="*/ 1882775 w 4635500"/>
              <a:gd name="connsiteY81" fmla="*/ 3597275 h 4635500"/>
              <a:gd name="connsiteX82" fmla="*/ 1936750 w 4635500"/>
              <a:gd name="connsiteY82" fmla="*/ 3597275 h 4635500"/>
              <a:gd name="connsiteX83" fmla="*/ 1997075 w 4635500"/>
              <a:gd name="connsiteY83" fmla="*/ 3603625 h 4635500"/>
              <a:gd name="connsiteX84" fmla="*/ 2076450 w 4635500"/>
              <a:gd name="connsiteY84" fmla="*/ 3613150 h 4635500"/>
              <a:gd name="connsiteX85" fmla="*/ 2155825 w 4635500"/>
              <a:gd name="connsiteY85" fmla="*/ 3622675 h 4635500"/>
              <a:gd name="connsiteX86" fmla="*/ 2235200 w 4635500"/>
              <a:gd name="connsiteY86" fmla="*/ 3625850 h 4635500"/>
              <a:gd name="connsiteX87" fmla="*/ 2317750 w 4635500"/>
              <a:gd name="connsiteY87" fmla="*/ 3629025 h 4635500"/>
              <a:gd name="connsiteX88" fmla="*/ 2406650 w 4635500"/>
              <a:gd name="connsiteY88" fmla="*/ 3625850 h 4635500"/>
              <a:gd name="connsiteX89" fmla="*/ 2495550 w 4635500"/>
              <a:gd name="connsiteY89" fmla="*/ 3619500 h 4635500"/>
              <a:gd name="connsiteX90" fmla="*/ 2584450 w 4635500"/>
              <a:gd name="connsiteY90" fmla="*/ 3613150 h 4635500"/>
              <a:gd name="connsiteX91" fmla="*/ 2670175 w 4635500"/>
              <a:gd name="connsiteY91" fmla="*/ 3600450 h 4635500"/>
              <a:gd name="connsiteX92" fmla="*/ 2752725 w 4635500"/>
              <a:gd name="connsiteY92" fmla="*/ 3584575 h 4635500"/>
              <a:gd name="connsiteX93" fmla="*/ 2835275 w 4635500"/>
              <a:gd name="connsiteY93" fmla="*/ 3562350 h 4635500"/>
              <a:gd name="connsiteX94" fmla="*/ 2917825 w 4635500"/>
              <a:gd name="connsiteY94" fmla="*/ 3540125 h 4635500"/>
              <a:gd name="connsiteX95" fmla="*/ 2997200 w 4635500"/>
              <a:gd name="connsiteY95" fmla="*/ 3514725 h 4635500"/>
              <a:gd name="connsiteX96" fmla="*/ 3073400 w 4635500"/>
              <a:gd name="connsiteY96" fmla="*/ 3486150 h 4635500"/>
              <a:gd name="connsiteX97" fmla="*/ 3149600 w 4635500"/>
              <a:gd name="connsiteY97" fmla="*/ 3454400 h 4635500"/>
              <a:gd name="connsiteX98" fmla="*/ 3222625 w 4635500"/>
              <a:gd name="connsiteY98" fmla="*/ 3419475 h 4635500"/>
              <a:gd name="connsiteX99" fmla="*/ 3292475 w 4635500"/>
              <a:gd name="connsiteY99" fmla="*/ 3381375 h 4635500"/>
              <a:gd name="connsiteX100" fmla="*/ 3362325 w 4635500"/>
              <a:gd name="connsiteY100" fmla="*/ 3343275 h 4635500"/>
              <a:gd name="connsiteX101" fmla="*/ 3425825 w 4635500"/>
              <a:gd name="connsiteY101" fmla="*/ 3298825 h 4635500"/>
              <a:gd name="connsiteX102" fmla="*/ 3489325 w 4635500"/>
              <a:gd name="connsiteY102" fmla="*/ 3254375 h 4635500"/>
              <a:gd name="connsiteX103" fmla="*/ 3549650 w 4635500"/>
              <a:gd name="connsiteY103" fmla="*/ 3206750 h 4635500"/>
              <a:gd name="connsiteX104" fmla="*/ 3609975 w 4635500"/>
              <a:gd name="connsiteY104" fmla="*/ 3155950 h 4635500"/>
              <a:gd name="connsiteX105" fmla="*/ 3663950 w 4635500"/>
              <a:gd name="connsiteY105" fmla="*/ 3105150 h 4635500"/>
              <a:gd name="connsiteX106" fmla="*/ 3714750 w 4635500"/>
              <a:gd name="connsiteY106" fmla="*/ 3051175 h 4635500"/>
              <a:gd name="connsiteX107" fmla="*/ 3762375 w 4635500"/>
              <a:gd name="connsiteY107" fmla="*/ 2994025 h 4635500"/>
              <a:gd name="connsiteX108" fmla="*/ 3810000 w 4635500"/>
              <a:gd name="connsiteY108" fmla="*/ 2936875 h 4635500"/>
              <a:gd name="connsiteX109" fmla="*/ 3851275 w 4635500"/>
              <a:gd name="connsiteY109" fmla="*/ 2876550 h 4635500"/>
              <a:gd name="connsiteX110" fmla="*/ 3889375 w 4635500"/>
              <a:gd name="connsiteY110" fmla="*/ 2813050 h 4635500"/>
              <a:gd name="connsiteX111" fmla="*/ 3924300 w 4635500"/>
              <a:gd name="connsiteY111" fmla="*/ 2749550 h 4635500"/>
              <a:gd name="connsiteX112" fmla="*/ 3956050 w 4635500"/>
              <a:gd name="connsiteY112" fmla="*/ 2686050 h 4635500"/>
              <a:gd name="connsiteX113" fmla="*/ 3984625 w 4635500"/>
              <a:gd name="connsiteY113" fmla="*/ 2619375 h 4635500"/>
              <a:gd name="connsiteX114" fmla="*/ 4006850 w 4635500"/>
              <a:gd name="connsiteY114" fmla="*/ 2549525 h 4635500"/>
              <a:gd name="connsiteX115" fmla="*/ 4025900 w 4635500"/>
              <a:gd name="connsiteY115" fmla="*/ 2479675 h 4635500"/>
              <a:gd name="connsiteX116" fmla="*/ 4041775 w 4635500"/>
              <a:gd name="connsiteY116" fmla="*/ 2409825 h 4635500"/>
              <a:gd name="connsiteX117" fmla="*/ 4051300 w 4635500"/>
              <a:gd name="connsiteY117" fmla="*/ 2336800 h 4635500"/>
              <a:gd name="connsiteX118" fmla="*/ 4060825 w 4635500"/>
              <a:gd name="connsiteY118" fmla="*/ 2263775 h 4635500"/>
              <a:gd name="connsiteX119" fmla="*/ 4060825 w 4635500"/>
              <a:gd name="connsiteY119" fmla="*/ 2190750 h 4635500"/>
              <a:gd name="connsiteX120" fmla="*/ 4060825 w 4635500"/>
              <a:gd name="connsiteY120" fmla="*/ 2117725 h 4635500"/>
              <a:gd name="connsiteX121" fmla="*/ 4051300 w 4635500"/>
              <a:gd name="connsiteY121" fmla="*/ 2044700 h 4635500"/>
              <a:gd name="connsiteX122" fmla="*/ 4041775 w 4635500"/>
              <a:gd name="connsiteY122" fmla="*/ 1971675 h 4635500"/>
              <a:gd name="connsiteX123" fmla="*/ 4025900 w 4635500"/>
              <a:gd name="connsiteY123" fmla="*/ 1901825 h 4635500"/>
              <a:gd name="connsiteX124" fmla="*/ 4006850 w 4635500"/>
              <a:gd name="connsiteY124" fmla="*/ 1831975 h 4635500"/>
              <a:gd name="connsiteX125" fmla="*/ 3984625 w 4635500"/>
              <a:gd name="connsiteY125" fmla="*/ 1765300 h 4635500"/>
              <a:gd name="connsiteX126" fmla="*/ 3956050 w 4635500"/>
              <a:gd name="connsiteY126" fmla="*/ 1698625 h 4635500"/>
              <a:gd name="connsiteX127" fmla="*/ 3924300 w 4635500"/>
              <a:gd name="connsiteY127" fmla="*/ 1631950 h 4635500"/>
              <a:gd name="connsiteX128" fmla="*/ 3889375 w 4635500"/>
              <a:gd name="connsiteY128" fmla="*/ 1568450 h 4635500"/>
              <a:gd name="connsiteX129" fmla="*/ 3851275 w 4635500"/>
              <a:gd name="connsiteY129" fmla="*/ 1504950 h 4635500"/>
              <a:gd name="connsiteX130" fmla="*/ 3810000 w 4635500"/>
              <a:gd name="connsiteY130" fmla="*/ 1447800 h 4635500"/>
              <a:gd name="connsiteX131" fmla="*/ 3762375 w 4635500"/>
              <a:gd name="connsiteY131" fmla="*/ 1387475 h 4635500"/>
              <a:gd name="connsiteX132" fmla="*/ 3714750 w 4635500"/>
              <a:gd name="connsiteY132" fmla="*/ 1330325 h 4635500"/>
              <a:gd name="connsiteX133" fmla="*/ 3663950 w 4635500"/>
              <a:gd name="connsiteY133" fmla="*/ 1276350 h 4635500"/>
              <a:gd name="connsiteX134" fmla="*/ 3609975 w 4635500"/>
              <a:gd name="connsiteY134" fmla="*/ 1225550 h 4635500"/>
              <a:gd name="connsiteX135" fmla="*/ 3549650 w 4635500"/>
              <a:gd name="connsiteY135" fmla="*/ 1174750 h 4635500"/>
              <a:gd name="connsiteX136" fmla="*/ 3489325 w 4635500"/>
              <a:gd name="connsiteY136" fmla="*/ 1127125 h 4635500"/>
              <a:gd name="connsiteX137" fmla="*/ 3425825 w 4635500"/>
              <a:gd name="connsiteY137" fmla="*/ 1082675 h 4635500"/>
              <a:gd name="connsiteX138" fmla="*/ 3362325 w 4635500"/>
              <a:gd name="connsiteY138" fmla="*/ 1041400 h 4635500"/>
              <a:gd name="connsiteX139" fmla="*/ 3292475 w 4635500"/>
              <a:gd name="connsiteY139" fmla="*/ 1000125 h 4635500"/>
              <a:gd name="connsiteX140" fmla="*/ 3222625 w 4635500"/>
              <a:gd name="connsiteY140" fmla="*/ 962025 h 4635500"/>
              <a:gd name="connsiteX141" fmla="*/ 3149600 w 4635500"/>
              <a:gd name="connsiteY141" fmla="*/ 927100 h 4635500"/>
              <a:gd name="connsiteX142" fmla="*/ 3073400 w 4635500"/>
              <a:gd name="connsiteY142" fmla="*/ 895350 h 4635500"/>
              <a:gd name="connsiteX143" fmla="*/ 2997200 w 4635500"/>
              <a:gd name="connsiteY143" fmla="*/ 866775 h 4635500"/>
              <a:gd name="connsiteX144" fmla="*/ 2917825 w 4635500"/>
              <a:gd name="connsiteY144" fmla="*/ 841375 h 4635500"/>
              <a:gd name="connsiteX145" fmla="*/ 2835275 w 4635500"/>
              <a:gd name="connsiteY145" fmla="*/ 819150 h 4635500"/>
              <a:gd name="connsiteX146" fmla="*/ 2752725 w 4635500"/>
              <a:gd name="connsiteY146" fmla="*/ 800100 h 4635500"/>
              <a:gd name="connsiteX147" fmla="*/ 2670175 w 4635500"/>
              <a:gd name="connsiteY147" fmla="*/ 784225 h 4635500"/>
              <a:gd name="connsiteX148" fmla="*/ 2584450 w 4635500"/>
              <a:gd name="connsiteY148" fmla="*/ 771525 h 4635500"/>
              <a:gd name="connsiteX149" fmla="*/ 2495550 w 4635500"/>
              <a:gd name="connsiteY149" fmla="*/ 762000 h 4635500"/>
              <a:gd name="connsiteX150" fmla="*/ 2406650 w 4635500"/>
              <a:gd name="connsiteY150" fmla="*/ 755650 h 4635500"/>
              <a:gd name="connsiteX151" fmla="*/ 2317750 w 4635500"/>
              <a:gd name="connsiteY151" fmla="*/ 755650 h 4635500"/>
              <a:gd name="connsiteX152" fmla="*/ 990328 w 4635500"/>
              <a:gd name="connsiteY152" fmla="*/ 0 h 4635500"/>
              <a:gd name="connsiteX153" fmla="*/ 3645172 w 4635500"/>
              <a:gd name="connsiteY153" fmla="*/ 0 h 4635500"/>
              <a:gd name="connsiteX154" fmla="*/ 4635500 w 4635500"/>
              <a:gd name="connsiteY154" fmla="*/ 990328 h 4635500"/>
              <a:gd name="connsiteX155" fmla="*/ 4635500 w 4635500"/>
              <a:gd name="connsiteY155" fmla="*/ 3645172 h 4635500"/>
              <a:gd name="connsiteX156" fmla="*/ 3645172 w 4635500"/>
              <a:gd name="connsiteY156" fmla="*/ 4635500 h 4635500"/>
              <a:gd name="connsiteX157" fmla="*/ 990328 w 4635500"/>
              <a:gd name="connsiteY157" fmla="*/ 4635500 h 4635500"/>
              <a:gd name="connsiteX158" fmla="*/ 0 w 4635500"/>
              <a:gd name="connsiteY158" fmla="*/ 3645172 h 4635500"/>
              <a:gd name="connsiteX159" fmla="*/ 0 w 4635500"/>
              <a:gd name="connsiteY159" fmla="*/ 990328 h 4635500"/>
              <a:gd name="connsiteX160" fmla="*/ 990328 w 4635500"/>
              <a:gd name="connsiteY160" fmla="*/ 0 h 463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635500" h="4635500">
                <a:moveTo>
                  <a:pt x="2228850" y="755650"/>
                </a:moveTo>
                <a:lnTo>
                  <a:pt x="2139950" y="762000"/>
                </a:lnTo>
                <a:lnTo>
                  <a:pt x="2051050" y="771525"/>
                </a:lnTo>
                <a:lnTo>
                  <a:pt x="1965325" y="784225"/>
                </a:lnTo>
                <a:lnTo>
                  <a:pt x="1882775" y="800100"/>
                </a:lnTo>
                <a:lnTo>
                  <a:pt x="1800225" y="819150"/>
                </a:lnTo>
                <a:lnTo>
                  <a:pt x="1717675" y="841375"/>
                </a:lnTo>
                <a:lnTo>
                  <a:pt x="1638300" y="866775"/>
                </a:lnTo>
                <a:lnTo>
                  <a:pt x="1562100" y="895350"/>
                </a:lnTo>
                <a:lnTo>
                  <a:pt x="1485900" y="927100"/>
                </a:lnTo>
                <a:lnTo>
                  <a:pt x="1412875" y="962025"/>
                </a:lnTo>
                <a:lnTo>
                  <a:pt x="1343025" y="1000125"/>
                </a:lnTo>
                <a:lnTo>
                  <a:pt x="1276350" y="1041400"/>
                </a:lnTo>
                <a:lnTo>
                  <a:pt x="1209675" y="1082675"/>
                </a:lnTo>
                <a:lnTo>
                  <a:pt x="1146175" y="1127125"/>
                </a:lnTo>
                <a:lnTo>
                  <a:pt x="1085850" y="1174750"/>
                </a:lnTo>
                <a:lnTo>
                  <a:pt x="1028700" y="1225550"/>
                </a:lnTo>
                <a:lnTo>
                  <a:pt x="971550" y="1276350"/>
                </a:lnTo>
                <a:lnTo>
                  <a:pt x="920750" y="1330325"/>
                </a:lnTo>
                <a:lnTo>
                  <a:pt x="873125" y="1387475"/>
                </a:lnTo>
                <a:lnTo>
                  <a:pt x="825500" y="1447800"/>
                </a:lnTo>
                <a:lnTo>
                  <a:pt x="784225" y="1504950"/>
                </a:lnTo>
                <a:lnTo>
                  <a:pt x="746125" y="1568450"/>
                </a:lnTo>
                <a:lnTo>
                  <a:pt x="711200" y="1631950"/>
                </a:lnTo>
                <a:lnTo>
                  <a:pt x="679450" y="1698625"/>
                </a:lnTo>
                <a:lnTo>
                  <a:pt x="654050" y="1765300"/>
                </a:lnTo>
                <a:lnTo>
                  <a:pt x="628650" y="1831975"/>
                </a:lnTo>
                <a:lnTo>
                  <a:pt x="609600" y="1901825"/>
                </a:lnTo>
                <a:lnTo>
                  <a:pt x="593725" y="1971675"/>
                </a:lnTo>
                <a:lnTo>
                  <a:pt x="584200" y="2044700"/>
                </a:lnTo>
                <a:lnTo>
                  <a:pt x="577850" y="2117725"/>
                </a:lnTo>
                <a:lnTo>
                  <a:pt x="574675" y="2190750"/>
                </a:lnTo>
                <a:lnTo>
                  <a:pt x="577850" y="2282825"/>
                </a:lnTo>
                <a:lnTo>
                  <a:pt x="587375" y="2374900"/>
                </a:lnTo>
                <a:lnTo>
                  <a:pt x="606425" y="2463800"/>
                </a:lnTo>
                <a:lnTo>
                  <a:pt x="628650" y="2552700"/>
                </a:lnTo>
                <a:lnTo>
                  <a:pt x="660400" y="2638425"/>
                </a:lnTo>
                <a:lnTo>
                  <a:pt x="698500" y="2720975"/>
                </a:lnTo>
                <a:lnTo>
                  <a:pt x="739775" y="2803525"/>
                </a:lnTo>
                <a:lnTo>
                  <a:pt x="787400" y="2879725"/>
                </a:lnTo>
                <a:lnTo>
                  <a:pt x="841375" y="2955925"/>
                </a:lnTo>
                <a:lnTo>
                  <a:pt x="901700" y="3028950"/>
                </a:lnTo>
                <a:lnTo>
                  <a:pt x="965200" y="3095625"/>
                </a:lnTo>
                <a:lnTo>
                  <a:pt x="1031875" y="3162300"/>
                </a:lnTo>
                <a:lnTo>
                  <a:pt x="1108075" y="3225800"/>
                </a:lnTo>
                <a:lnTo>
                  <a:pt x="1184275" y="3282950"/>
                </a:lnTo>
                <a:lnTo>
                  <a:pt x="1266825" y="3336925"/>
                </a:lnTo>
                <a:lnTo>
                  <a:pt x="1352550" y="3387725"/>
                </a:lnTo>
                <a:lnTo>
                  <a:pt x="1368425" y="3403600"/>
                </a:lnTo>
                <a:lnTo>
                  <a:pt x="1381125" y="3422650"/>
                </a:lnTo>
                <a:lnTo>
                  <a:pt x="1397000" y="3444875"/>
                </a:lnTo>
                <a:lnTo>
                  <a:pt x="1406525" y="3473450"/>
                </a:lnTo>
                <a:lnTo>
                  <a:pt x="1409700" y="3489325"/>
                </a:lnTo>
                <a:lnTo>
                  <a:pt x="1412875" y="3505200"/>
                </a:lnTo>
                <a:lnTo>
                  <a:pt x="1409700" y="3524250"/>
                </a:lnTo>
                <a:lnTo>
                  <a:pt x="1406525" y="3543300"/>
                </a:lnTo>
                <a:lnTo>
                  <a:pt x="1397000" y="3562350"/>
                </a:lnTo>
                <a:lnTo>
                  <a:pt x="1387475" y="3581400"/>
                </a:lnTo>
                <a:lnTo>
                  <a:pt x="1327150" y="3663950"/>
                </a:lnTo>
                <a:lnTo>
                  <a:pt x="1260475" y="3743325"/>
                </a:lnTo>
                <a:lnTo>
                  <a:pt x="1190625" y="3825875"/>
                </a:lnTo>
                <a:lnTo>
                  <a:pt x="1184275" y="3838575"/>
                </a:lnTo>
                <a:lnTo>
                  <a:pt x="1177925" y="3848100"/>
                </a:lnTo>
                <a:lnTo>
                  <a:pt x="1174750" y="3857625"/>
                </a:lnTo>
                <a:lnTo>
                  <a:pt x="1177925" y="3867150"/>
                </a:lnTo>
                <a:lnTo>
                  <a:pt x="1181100" y="3870325"/>
                </a:lnTo>
                <a:lnTo>
                  <a:pt x="1184275" y="3876675"/>
                </a:lnTo>
                <a:lnTo>
                  <a:pt x="1203325" y="3879850"/>
                </a:lnTo>
                <a:lnTo>
                  <a:pt x="1231900" y="3876675"/>
                </a:lnTo>
                <a:lnTo>
                  <a:pt x="1270000" y="3867150"/>
                </a:lnTo>
                <a:lnTo>
                  <a:pt x="1314450" y="3854450"/>
                </a:lnTo>
                <a:lnTo>
                  <a:pt x="1374775" y="3832225"/>
                </a:lnTo>
                <a:lnTo>
                  <a:pt x="1447800" y="3800475"/>
                </a:lnTo>
                <a:lnTo>
                  <a:pt x="1533525" y="3756025"/>
                </a:lnTo>
                <a:lnTo>
                  <a:pt x="1631950" y="3702050"/>
                </a:lnTo>
                <a:lnTo>
                  <a:pt x="1682750" y="3670300"/>
                </a:lnTo>
                <a:lnTo>
                  <a:pt x="1736725" y="3632200"/>
                </a:lnTo>
                <a:lnTo>
                  <a:pt x="1752600" y="3625850"/>
                </a:lnTo>
                <a:lnTo>
                  <a:pt x="1771650" y="3616325"/>
                </a:lnTo>
                <a:lnTo>
                  <a:pt x="1800225" y="3606800"/>
                </a:lnTo>
                <a:lnTo>
                  <a:pt x="1838325" y="3600450"/>
                </a:lnTo>
                <a:lnTo>
                  <a:pt x="1882775" y="3597275"/>
                </a:lnTo>
                <a:lnTo>
                  <a:pt x="1936750" y="3597275"/>
                </a:lnTo>
                <a:lnTo>
                  <a:pt x="1997075" y="3603625"/>
                </a:lnTo>
                <a:lnTo>
                  <a:pt x="2076450" y="3613150"/>
                </a:lnTo>
                <a:lnTo>
                  <a:pt x="2155825" y="3622675"/>
                </a:lnTo>
                <a:lnTo>
                  <a:pt x="2235200" y="3625850"/>
                </a:lnTo>
                <a:lnTo>
                  <a:pt x="2317750" y="3629025"/>
                </a:lnTo>
                <a:lnTo>
                  <a:pt x="2406650" y="3625850"/>
                </a:lnTo>
                <a:lnTo>
                  <a:pt x="2495550" y="3619500"/>
                </a:lnTo>
                <a:lnTo>
                  <a:pt x="2584450" y="3613150"/>
                </a:lnTo>
                <a:lnTo>
                  <a:pt x="2670175" y="3600450"/>
                </a:lnTo>
                <a:lnTo>
                  <a:pt x="2752725" y="3584575"/>
                </a:lnTo>
                <a:lnTo>
                  <a:pt x="2835275" y="3562350"/>
                </a:lnTo>
                <a:lnTo>
                  <a:pt x="2917825" y="3540125"/>
                </a:lnTo>
                <a:lnTo>
                  <a:pt x="2997200" y="3514725"/>
                </a:lnTo>
                <a:lnTo>
                  <a:pt x="3073400" y="3486150"/>
                </a:lnTo>
                <a:lnTo>
                  <a:pt x="3149600" y="3454400"/>
                </a:lnTo>
                <a:lnTo>
                  <a:pt x="3222625" y="3419475"/>
                </a:lnTo>
                <a:lnTo>
                  <a:pt x="3292475" y="3381375"/>
                </a:lnTo>
                <a:lnTo>
                  <a:pt x="3362325" y="3343275"/>
                </a:lnTo>
                <a:lnTo>
                  <a:pt x="3425825" y="3298825"/>
                </a:lnTo>
                <a:lnTo>
                  <a:pt x="3489325" y="3254375"/>
                </a:lnTo>
                <a:lnTo>
                  <a:pt x="3549650" y="3206750"/>
                </a:lnTo>
                <a:lnTo>
                  <a:pt x="3609975" y="3155950"/>
                </a:lnTo>
                <a:lnTo>
                  <a:pt x="3663950" y="3105150"/>
                </a:lnTo>
                <a:lnTo>
                  <a:pt x="3714750" y="3051175"/>
                </a:lnTo>
                <a:lnTo>
                  <a:pt x="3762375" y="2994025"/>
                </a:lnTo>
                <a:lnTo>
                  <a:pt x="3810000" y="2936875"/>
                </a:lnTo>
                <a:lnTo>
                  <a:pt x="3851275" y="2876550"/>
                </a:lnTo>
                <a:lnTo>
                  <a:pt x="3889375" y="2813050"/>
                </a:lnTo>
                <a:lnTo>
                  <a:pt x="3924300" y="2749550"/>
                </a:lnTo>
                <a:lnTo>
                  <a:pt x="3956050" y="2686050"/>
                </a:lnTo>
                <a:lnTo>
                  <a:pt x="3984625" y="2619375"/>
                </a:lnTo>
                <a:lnTo>
                  <a:pt x="4006850" y="2549525"/>
                </a:lnTo>
                <a:lnTo>
                  <a:pt x="4025900" y="2479675"/>
                </a:lnTo>
                <a:lnTo>
                  <a:pt x="4041775" y="2409825"/>
                </a:lnTo>
                <a:lnTo>
                  <a:pt x="4051300" y="2336800"/>
                </a:lnTo>
                <a:lnTo>
                  <a:pt x="4060825" y="2263775"/>
                </a:lnTo>
                <a:lnTo>
                  <a:pt x="4060825" y="2190750"/>
                </a:lnTo>
                <a:lnTo>
                  <a:pt x="4060825" y="2117725"/>
                </a:lnTo>
                <a:lnTo>
                  <a:pt x="4051300" y="2044700"/>
                </a:lnTo>
                <a:lnTo>
                  <a:pt x="4041775" y="1971675"/>
                </a:lnTo>
                <a:lnTo>
                  <a:pt x="4025900" y="1901825"/>
                </a:lnTo>
                <a:lnTo>
                  <a:pt x="4006850" y="1831975"/>
                </a:lnTo>
                <a:lnTo>
                  <a:pt x="3984625" y="1765300"/>
                </a:lnTo>
                <a:lnTo>
                  <a:pt x="3956050" y="1698625"/>
                </a:lnTo>
                <a:lnTo>
                  <a:pt x="3924300" y="1631950"/>
                </a:lnTo>
                <a:lnTo>
                  <a:pt x="3889375" y="1568450"/>
                </a:lnTo>
                <a:lnTo>
                  <a:pt x="3851275" y="1504950"/>
                </a:lnTo>
                <a:lnTo>
                  <a:pt x="3810000" y="1447800"/>
                </a:lnTo>
                <a:lnTo>
                  <a:pt x="3762375" y="1387475"/>
                </a:lnTo>
                <a:lnTo>
                  <a:pt x="3714750" y="1330325"/>
                </a:lnTo>
                <a:lnTo>
                  <a:pt x="3663950" y="1276350"/>
                </a:lnTo>
                <a:lnTo>
                  <a:pt x="3609975" y="1225550"/>
                </a:lnTo>
                <a:lnTo>
                  <a:pt x="3549650" y="1174750"/>
                </a:lnTo>
                <a:lnTo>
                  <a:pt x="3489325" y="1127125"/>
                </a:lnTo>
                <a:lnTo>
                  <a:pt x="3425825" y="1082675"/>
                </a:lnTo>
                <a:lnTo>
                  <a:pt x="3362325" y="1041400"/>
                </a:lnTo>
                <a:lnTo>
                  <a:pt x="3292475" y="1000125"/>
                </a:lnTo>
                <a:lnTo>
                  <a:pt x="3222625" y="962025"/>
                </a:lnTo>
                <a:lnTo>
                  <a:pt x="3149600" y="927100"/>
                </a:lnTo>
                <a:lnTo>
                  <a:pt x="3073400" y="895350"/>
                </a:lnTo>
                <a:lnTo>
                  <a:pt x="2997200" y="866775"/>
                </a:lnTo>
                <a:lnTo>
                  <a:pt x="2917825" y="841375"/>
                </a:lnTo>
                <a:lnTo>
                  <a:pt x="2835275" y="819150"/>
                </a:lnTo>
                <a:lnTo>
                  <a:pt x="2752725" y="800100"/>
                </a:lnTo>
                <a:lnTo>
                  <a:pt x="2670175" y="784225"/>
                </a:lnTo>
                <a:lnTo>
                  <a:pt x="2584450" y="771525"/>
                </a:lnTo>
                <a:lnTo>
                  <a:pt x="2495550" y="762000"/>
                </a:lnTo>
                <a:lnTo>
                  <a:pt x="2406650" y="755650"/>
                </a:lnTo>
                <a:lnTo>
                  <a:pt x="2317750" y="755650"/>
                </a:lnTo>
                <a:close/>
                <a:moveTo>
                  <a:pt x="990328" y="0"/>
                </a:moveTo>
                <a:lnTo>
                  <a:pt x="3645172" y="0"/>
                </a:lnTo>
                <a:cubicBezTo>
                  <a:pt x="4192115" y="0"/>
                  <a:pt x="4635500" y="443385"/>
                  <a:pt x="4635500" y="990328"/>
                </a:cubicBezTo>
                <a:lnTo>
                  <a:pt x="4635500" y="3645172"/>
                </a:lnTo>
                <a:cubicBezTo>
                  <a:pt x="4635500" y="4192115"/>
                  <a:pt x="4192115" y="4635500"/>
                  <a:pt x="3645172" y="4635500"/>
                </a:cubicBezTo>
                <a:lnTo>
                  <a:pt x="990328" y="4635500"/>
                </a:lnTo>
                <a:cubicBezTo>
                  <a:pt x="443385" y="4635500"/>
                  <a:pt x="0" y="4192115"/>
                  <a:pt x="0" y="3645172"/>
                </a:cubicBezTo>
                <a:lnTo>
                  <a:pt x="0" y="990328"/>
                </a:lnTo>
                <a:cubicBezTo>
                  <a:pt x="0" y="443385"/>
                  <a:pt x="443385" y="0"/>
                  <a:pt x="990328" y="0"/>
                </a:cubicBezTo>
                <a:close/>
              </a:path>
            </a:pathLst>
          </a:cu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65000"/>
                  <a:lumOff val="35000"/>
                </a:schemeClr>
              </a:solidFill>
              <a:cs typeface="+mn-ea"/>
              <a:sym typeface="+mn-lt"/>
            </a:endParaRPr>
          </a:p>
        </p:txBody>
      </p:sp>
      <p:sp>
        <p:nvSpPr>
          <p:cNvPr id="34" name="TextBox 24"/>
          <p:cNvSpPr txBox="1"/>
          <p:nvPr>
            <p:custDataLst>
              <p:tags r:id="rId2"/>
            </p:custDataLst>
          </p:nvPr>
        </p:nvSpPr>
        <p:spPr>
          <a:xfrm>
            <a:off x="1009650" y="1029970"/>
            <a:ext cx="2037715" cy="337185"/>
          </a:xfrm>
          <a:prstGeom prst="rect">
            <a:avLst/>
          </a:prstGeom>
          <a:noFill/>
        </p:spPr>
        <p:txBody>
          <a:bodyPr wrap="square" rtlCol="0">
            <a:spAutoFit/>
          </a:bodyPr>
          <a:lstStyle/>
          <a:p>
            <a:pPr algn="l"/>
            <a:r>
              <a:rPr lang="en-US" altLang="zh-CN" sz="1600" b="1" dirty="0">
                <a:solidFill>
                  <a:srgbClr val="262626"/>
                </a:solidFill>
                <a:cs typeface="+mn-ea"/>
                <a:sym typeface="+mn-lt"/>
              </a:rPr>
              <a:t> C</a:t>
            </a:r>
            <a:r>
              <a:rPr lang="zh-CN" altLang="en-US" sz="1600" b="1" dirty="0">
                <a:solidFill>
                  <a:srgbClr val="262626"/>
                </a:solidFill>
                <a:cs typeface="+mn-ea"/>
                <a:sym typeface="+mn-lt"/>
              </a:rPr>
              <a:t>端安燃云</a:t>
            </a:r>
            <a:r>
              <a:rPr lang="en-US" altLang="zh-CN" sz="1600" b="1" dirty="0">
                <a:solidFill>
                  <a:srgbClr val="262626"/>
                </a:solidFill>
                <a:cs typeface="+mn-ea"/>
                <a:sym typeface="+mn-lt"/>
              </a:rPr>
              <a:t>·</a:t>
            </a:r>
            <a:r>
              <a:rPr lang="zh-CN" altLang="en-US" sz="1600" b="1" dirty="0">
                <a:solidFill>
                  <a:srgbClr val="262626"/>
                </a:solidFill>
                <a:cs typeface="+mn-ea"/>
                <a:sym typeface="+mn-lt"/>
              </a:rPr>
              <a:t>家模块</a:t>
            </a:r>
            <a:endParaRPr lang="zh-CN" altLang="en-US" sz="1600" b="1" dirty="0">
              <a:solidFill>
                <a:srgbClr val="262626"/>
              </a:solidFill>
              <a:cs typeface="+mn-ea"/>
              <a:sym typeface="+mn-lt"/>
            </a:endParaRPr>
          </a:p>
        </p:txBody>
      </p:sp>
      <p:sp>
        <p:nvSpPr>
          <p:cNvPr id="35" name="灯泡"/>
          <p:cNvSpPr/>
          <p:nvPr>
            <p:custDataLst>
              <p:tags r:id="rId3"/>
            </p:custDataLst>
          </p:nvPr>
        </p:nvSpPr>
        <p:spPr>
          <a:xfrm>
            <a:off x="560705" y="3846195"/>
            <a:ext cx="365125" cy="476250"/>
          </a:xfrm>
          <a:custGeom>
            <a:avLst/>
            <a:gdLst>
              <a:gd name="connsiteX0" fmla="*/ 1569114 w 3604952"/>
              <a:gd name="connsiteY0" fmla="*/ 5211012 h 5550702"/>
              <a:gd name="connsiteX1" fmla="*/ 2035839 w 3604952"/>
              <a:gd name="connsiteY1" fmla="*/ 5211012 h 5550702"/>
              <a:gd name="connsiteX2" fmla="*/ 2035839 w 3604952"/>
              <a:gd name="connsiteY2" fmla="*/ 5550702 h 5550702"/>
              <a:gd name="connsiteX3" fmla="*/ 1569114 w 3604952"/>
              <a:gd name="connsiteY3" fmla="*/ 5550702 h 5550702"/>
              <a:gd name="connsiteX4" fmla="*/ 1045239 w 3604952"/>
              <a:gd name="connsiteY4" fmla="*/ 4710950 h 5550702"/>
              <a:gd name="connsiteX5" fmla="*/ 2559714 w 3604952"/>
              <a:gd name="connsiteY5" fmla="*/ 4710950 h 5550702"/>
              <a:gd name="connsiteX6" fmla="*/ 2559714 w 3604952"/>
              <a:gd name="connsiteY6" fmla="*/ 4972888 h 5550702"/>
              <a:gd name="connsiteX7" fmla="*/ 1045239 w 3604952"/>
              <a:gd name="connsiteY7" fmla="*/ 4972888 h 5550702"/>
              <a:gd name="connsiteX8" fmla="*/ 1045239 w 3604952"/>
              <a:gd name="connsiteY8" fmla="*/ 4210887 h 5550702"/>
              <a:gd name="connsiteX9" fmla="*/ 2559714 w 3604952"/>
              <a:gd name="connsiteY9" fmla="*/ 4210887 h 5550702"/>
              <a:gd name="connsiteX10" fmla="*/ 2559714 w 3604952"/>
              <a:gd name="connsiteY10" fmla="*/ 4472825 h 5550702"/>
              <a:gd name="connsiteX11" fmla="*/ 1045239 w 3604952"/>
              <a:gd name="connsiteY11" fmla="*/ 4472825 h 5550702"/>
              <a:gd name="connsiteX12" fmla="*/ 1802476 w 3604952"/>
              <a:gd name="connsiteY12" fmla="*/ 0 h 5550702"/>
              <a:gd name="connsiteX13" fmla="*/ 3604952 w 3604952"/>
              <a:gd name="connsiteY13" fmla="*/ 1857794 h 5550702"/>
              <a:gd name="connsiteX14" fmla="*/ 2661643 w 3604952"/>
              <a:gd name="connsiteY14" fmla="*/ 3491362 h 5550702"/>
              <a:gd name="connsiteX15" fmla="*/ 2559714 w 3604952"/>
              <a:gd name="connsiteY15" fmla="*/ 3541971 h 5550702"/>
              <a:gd name="connsiteX16" fmla="*/ 2559714 w 3604952"/>
              <a:gd name="connsiteY16" fmla="*/ 3972762 h 5550702"/>
              <a:gd name="connsiteX17" fmla="*/ 1045239 w 3604952"/>
              <a:gd name="connsiteY17" fmla="*/ 3972762 h 5550702"/>
              <a:gd name="connsiteX18" fmla="*/ 1045239 w 3604952"/>
              <a:gd name="connsiteY18" fmla="*/ 3541971 h 5550702"/>
              <a:gd name="connsiteX19" fmla="*/ 943309 w 3604952"/>
              <a:gd name="connsiteY19" fmla="*/ 3491362 h 5550702"/>
              <a:gd name="connsiteX20" fmla="*/ 0 w 3604952"/>
              <a:gd name="connsiteY20" fmla="*/ 1857794 h 5550702"/>
              <a:gd name="connsiteX21" fmla="*/ 1802476 w 3604952"/>
              <a:gd name="connsiteY21" fmla="*/ 0 h 555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4952" h="5550702">
                <a:moveTo>
                  <a:pt x="1569114" y="5211012"/>
                </a:moveTo>
                <a:lnTo>
                  <a:pt x="2035839" y="5211012"/>
                </a:lnTo>
                <a:lnTo>
                  <a:pt x="2035839" y="5550702"/>
                </a:lnTo>
                <a:lnTo>
                  <a:pt x="1569114" y="5550702"/>
                </a:lnTo>
                <a:close/>
                <a:moveTo>
                  <a:pt x="1045239" y="4710950"/>
                </a:moveTo>
                <a:lnTo>
                  <a:pt x="2559714" y="4710950"/>
                </a:lnTo>
                <a:lnTo>
                  <a:pt x="2559714" y="4972888"/>
                </a:lnTo>
                <a:lnTo>
                  <a:pt x="1045239" y="4972888"/>
                </a:lnTo>
                <a:close/>
                <a:moveTo>
                  <a:pt x="1045239" y="4210887"/>
                </a:moveTo>
                <a:lnTo>
                  <a:pt x="2559714" y="4210887"/>
                </a:lnTo>
                <a:lnTo>
                  <a:pt x="2559714" y="4472825"/>
                </a:lnTo>
                <a:lnTo>
                  <a:pt x="1045239" y="4472825"/>
                </a:lnTo>
                <a:close/>
                <a:moveTo>
                  <a:pt x="1802476" y="0"/>
                </a:moveTo>
                <a:cubicBezTo>
                  <a:pt x="2797956" y="0"/>
                  <a:pt x="3604952" y="831763"/>
                  <a:pt x="3604952" y="1857794"/>
                </a:cubicBezTo>
                <a:cubicBezTo>
                  <a:pt x="3604952" y="2563190"/>
                  <a:pt x="3223520" y="3176765"/>
                  <a:pt x="2661643" y="3491362"/>
                </a:cubicBezTo>
                <a:lnTo>
                  <a:pt x="2559714" y="3541971"/>
                </a:lnTo>
                <a:lnTo>
                  <a:pt x="2559714" y="3972762"/>
                </a:lnTo>
                <a:lnTo>
                  <a:pt x="1045239" y="3972762"/>
                </a:lnTo>
                <a:lnTo>
                  <a:pt x="1045239" y="3541971"/>
                </a:lnTo>
                <a:lnTo>
                  <a:pt x="943309" y="3491362"/>
                </a:lnTo>
                <a:cubicBezTo>
                  <a:pt x="381432" y="3176765"/>
                  <a:pt x="0" y="2563190"/>
                  <a:pt x="0" y="1857794"/>
                </a:cubicBezTo>
                <a:cubicBezTo>
                  <a:pt x="0" y="831763"/>
                  <a:pt x="806996" y="0"/>
                  <a:pt x="1802476" y="0"/>
                </a:cubicBezTo>
                <a:close/>
              </a:path>
            </a:pathLst>
          </a:cu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65000"/>
                  <a:lumOff val="35000"/>
                </a:schemeClr>
              </a:solidFill>
              <a:cs typeface="+mn-ea"/>
              <a:sym typeface="+mn-lt"/>
            </a:endParaRPr>
          </a:p>
        </p:txBody>
      </p:sp>
      <p:sp>
        <p:nvSpPr>
          <p:cNvPr id="36" name="TextBox 24"/>
          <p:cNvSpPr txBox="1"/>
          <p:nvPr>
            <p:custDataLst>
              <p:tags r:id="rId4"/>
            </p:custDataLst>
          </p:nvPr>
        </p:nvSpPr>
        <p:spPr>
          <a:xfrm>
            <a:off x="1111379" y="3985546"/>
            <a:ext cx="1808480" cy="337185"/>
          </a:xfrm>
          <a:prstGeom prst="rect">
            <a:avLst/>
          </a:prstGeom>
          <a:noFill/>
        </p:spPr>
        <p:txBody>
          <a:bodyPr wrap="square" rtlCol="0">
            <a:spAutoFit/>
          </a:bodyPr>
          <a:lstStyle/>
          <a:p>
            <a:pPr algn="l"/>
            <a:r>
              <a:rPr lang="en-US" altLang="zh-CN" sz="1600" b="1" dirty="0">
                <a:solidFill>
                  <a:srgbClr val="262626"/>
                </a:solidFill>
                <a:cs typeface="+mn-ea"/>
                <a:sym typeface="+mn-lt"/>
              </a:rPr>
              <a:t>B</a:t>
            </a:r>
            <a:r>
              <a:rPr lang="zh-CN" altLang="en-US" sz="1600" b="1" dirty="0">
                <a:solidFill>
                  <a:srgbClr val="262626"/>
                </a:solidFill>
                <a:cs typeface="+mn-ea"/>
                <a:sym typeface="+mn-lt"/>
              </a:rPr>
              <a:t>端态势看板模块</a:t>
            </a:r>
            <a:endParaRPr lang="zh-CN" altLang="en-US" sz="1600" b="1" dirty="0">
              <a:solidFill>
                <a:srgbClr val="262626"/>
              </a:solidFill>
              <a:cs typeface="+mn-ea"/>
              <a:sym typeface="+mn-lt"/>
            </a:endParaRPr>
          </a:p>
        </p:txBody>
      </p:sp>
      <p:sp>
        <p:nvSpPr>
          <p:cNvPr id="13" name="文本框 12"/>
          <p:cNvSpPr txBox="1"/>
          <p:nvPr/>
        </p:nvSpPr>
        <p:spPr>
          <a:xfrm>
            <a:off x="4850765" y="69850"/>
            <a:ext cx="2490470" cy="521970"/>
          </a:xfrm>
          <a:prstGeom prst="rect">
            <a:avLst/>
          </a:prstGeom>
          <a:noFill/>
        </p:spPr>
        <p:txBody>
          <a:bodyPr wrap="square" rtlCol="0">
            <a:spAutoFit/>
          </a:bodyPr>
          <a:lstStyle/>
          <a:p>
            <a:pPr algn="ctr"/>
            <a:r>
              <a:rPr lang="zh-CN" altLang="en-US" sz="2800" b="1" dirty="0">
                <a:cs typeface="+mn-ea"/>
                <a:sym typeface="+mn-lt"/>
              </a:rPr>
              <a:t>软件主要功能</a:t>
            </a:r>
            <a:endParaRPr lang="zh-CN" altLang="en-US" sz="2800" b="1" dirty="0">
              <a:cs typeface="+mn-ea"/>
              <a:sym typeface="+mn-lt"/>
            </a:endParaRPr>
          </a:p>
        </p:txBody>
      </p:sp>
      <p:sp>
        <p:nvSpPr>
          <p:cNvPr id="16" name="矩形 15"/>
          <p:cNvSpPr/>
          <p:nvPr/>
        </p:nvSpPr>
        <p:spPr>
          <a:xfrm>
            <a:off x="389890" y="483870"/>
            <a:ext cx="2657475" cy="305435"/>
          </a:xfrm>
          <a:prstGeom prst="rect">
            <a:avLst/>
          </a:prstGeom>
          <a:solidFill>
            <a:srgbClr val="009899"/>
          </a:solidFill>
        </p:spPr>
        <p:txBody>
          <a:bodyPr wrap="square">
            <a:noAutofit/>
          </a:bodyPr>
          <a:lstStyle/>
          <a:p>
            <a:pPr algn="ctr"/>
            <a:r>
              <a:rPr lang="zh-CN" altLang="en-US" sz="1600" b="1" dirty="0">
                <a:solidFill>
                  <a:schemeClr val="bg1"/>
                </a:solidFill>
                <a:cs typeface="+mn-ea"/>
                <a:sym typeface="+mn-lt"/>
              </a:rPr>
              <a:t>平台功能模块</a:t>
            </a:r>
            <a:endParaRPr lang="zh-CN" altLang="en-US" sz="1600" b="1" dirty="0">
              <a:solidFill>
                <a:schemeClr val="bg1"/>
              </a:solidFill>
              <a:cs typeface="+mn-ea"/>
              <a:sym typeface="+mn-lt"/>
            </a:endParaRPr>
          </a:p>
          <a:p>
            <a:pPr algn="ctr"/>
            <a:endParaRPr lang="zh-CN" altLang="en-US" sz="1600" b="1" dirty="0">
              <a:solidFill>
                <a:schemeClr val="bg1"/>
              </a:solidFill>
              <a:cs typeface="+mn-ea"/>
              <a:sym typeface="+mn-lt"/>
            </a:endParaRPr>
          </a:p>
        </p:txBody>
      </p:sp>
      <p:sp>
        <p:nvSpPr>
          <p:cNvPr id="3" name="文本框 2"/>
          <p:cNvSpPr txBox="1"/>
          <p:nvPr/>
        </p:nvSpPr>
        <p:spPr>
          <a:xfrm>
            <a:off x="925830" y="1342390"/>
            <a:ext cx="10464165" cy="1753235"/>
          </a:xfrm>
          <a:prstGeom prst="rect">
            <a:avLst/>
          </a:prstGeom>
          <a:noFill/>
        </p:spPr>
        <p:txBody>
          <a:bodyPr wrap="square" rtlCol="0" anchor="t">
            <a:spAutoFit/>
          </a:bodyPr>
          <a:p>
            <a:r>
              <a:rPr lang="zh-CN" altLang="en-US"/>
              <a:t>主要功能：</a:t>
            </a:r>
            <a:endParaRPr lang="zh-CN" altLang="en-US"/>
          </a:p>
          <a:p>
            <a:r>
              <a:rPr lang="zh-CN" altLang="en-US"/>
              <a:t>为居民提供自动抄表、家庭安全体检、风险预警、异味快报与一键求助等自助服务，实现居民侧前端感知与上报，并将所有用户数据直接汇入</a:t>
            </a:r>
            <a:r>
              <a:rPr lang="en-US" altLang="zh-CN"/>
              <a:t> B </a:t>
            </a:r>
            <a:r>
              <a:rPr lang="zh-CN" altLang="en-US"/>
              <a:t>端事件流，形成</a:t>
            </a:r>
            <a:r>
              <a:rPr lang="en-US" altLang="zh-CN"/>
              <a:t> B2B2C </a:t>
            </a:r>
            <a:r>
              <a:rPr lang="zh-CN" altLang="en-US"/>
              <a:t>协同共治机制。</a:t>
            </a:r>
            <a:endParaRPr lang="en-US" altLang="zh-CN"/>
          </a:p>
          <a:p>
            <a:r>
              <a:rPr lang="zh-CN" altLang="en-US"/>
              <a:t>应用场景：</a:t>
            </a:r>
            <a:endParaRPr lang="zh-CN" altLang="en-US"/>
          </a:p>
          <a:p>
            <a:r>
              <a:rPr lang="zh-CN" altLang="en-US"/>
              <a:t>用户在自查中发现软管老化，随后通过</a:t>
            </a:r>
            <a:r>
              <a:rPr lang="en-US" altLang="zh-CN"/>
              <a:t>“</a:t>
            </a:r>
            <a:r>
              <a:rPr lang="zh-CN" altLang="en-US"/>
              <a:t>异味快报</a:t>
            </a:r>
            <a:r>
              <a:rPr lang="en-US" altLang="zh-CN"/>
              <a:t>”</a:t>
            </a:r>
            <a:r>
              <a:rPr lang="zh-CN" altLang="en-US"/>
              <a:t>上报异常，平台结合传感器数据研判风险并及时派员处置，再将结果反馈给用户。</a:t>
            </a:r>
            <a:endParaRPr lang="zh-CN" altLang="en-US"/>
          </a:p>
        </p:txBody>
      </p:sp>
      <p:sp>
        <p:nvSpPr>
          <p:cNvPr id="4" name="文本框 3"/>
          <p:cNvSpPr txBox="1"/>
          <p:nvPr/>
        </p:nvSpPr>
        <p:spPr>
          <a:xfrm>
            <a:off x="974725" y="4277995"/>
            <a:ext cx="10207625" cy="1476375"/>
          </a:xfrm>
          <a:prstGeom prst="rect">
            <a:avLst/>
          </a:prstGeom>
          <a:noFill/>
        </p:spPr>
        <p:txBody>
          <a:bodyPr wrap="square" rtlCol="0" anchor="t">
            <a:spAutoFit/>
          </a:bodyPr>
          <a:p>
            <a:r>
              <a:rPr lang="zh-CN" altLang="en-US"/>
              <a:t>功能描述：</a:t>
            </a:r>
            <a:endParaRPr lang="zh-CN" altLang="en-US"/>
          </a:p>
          <a:p>
            <a:r>
              <a:rPr lang="en-US" altLang="zh-CN"/>
              <a:t>B </a:t>
            </a:r>
            <a:r>
              <a:rPr lang="zh-CN" altLang="en-US"/>
              <a:t>端态势看板基于</a:t>
            </a:r>
            <a:r>
              <a:rPr lang="en-US" altLang="zh-CN"/>
              <a:t> GIS </a:t>
            </a:r>
            <a:r>
              <a:rPr lang="zh-CN" altLang="en-US"/>
              <a:t>将管网拓扑、实时压力流量、设备状态、泄漏热力图与事件进度统一可视化展示，并支持自动报表分析，为调度与管理决策提供全域态势感知能力。</a:t>
            </a:r>
            <a:endParaRPr lang="zh-CN" altLang="en-US"/>
          </a:p>
          <a:p>
            <a:r>
              <a:rPr lang="zh-CN" altLang="en-US"/>
              <a:t>核心功能：</a:t>
            </a:r>
            <a:r>
              <a:rPr lang="en-US" altLang="zh-CN"/>
              <a:t>GIS </a:t>
            </a:r>
            <a:r>
              <a:rPr lang="zh-CN" altLang="en-US"/>
              <a:t>管网可视化，压力</a:t>
            </a:r>
            <a:r>
              <a:rPr lang="en-US" altLang="zh-CN"/>
              <a:t>/</a:t>
            </a:r>
            <a:r>
              <a:rPr lang="zh-CN" altLang="en-US"/>
              <a:t>流量等实时监控，</a:t>
            </a:r>
            <a:r>
              <a:rPr lang="zh-CN" altLang="en-US"/>
              <a:t>泄漏热力图展示，设备在线状态监控，应急事件进度跟踪，自动报表与趋势分析</a:t>
            </a:r>
            <a:endParaRPr lang="zh-CN" altLang="en-US"/>
          </a:p>
        </p:txBody>
      </p:sp>
      <p:pic>
        <p:nvPicPr>
          <p:cNvPr id="78" name="图片 78"/>
          <p:cNvPicPr>
            <a:picLocks noChangeAspect="1"/>
          </p:cNvPicPr>
          <p:nvPr/>
        </p:nvPicPr>
        <p:blipFill>
          <a:blip r:embed="rId5"/>
          <a:stretch>
            <a:fillRect/>
          </a:stretch>
        </p:blipFill>
        <p:spPr>
          <a:xfrm>
            <a:off x="560705" y="3055620"/>
            <a:ext cx="10621645" cy="790575"/>
          </a:xfrm>
          <a:prstGeom prst="rect">
            <a:avLst/>
          </a:prstGeom>
        </p:spPr>
      </p:pic>
      <p:pic>
        <p:nvPicPr>
          <p:cNvPr id="79" name="图片 79"/>
          <p:cNvPicPr>
            <a:picLocks noChangeAspect="1"/>
          </p:cNvPicPr>
          <p:nvPr/>
        </p:nvPicPr>
        <p:blipFill>
          <a:blip r:embed="rId6"/>
          <a:stretch>
            <a:fillRect/>
          </a:stretch>
        </p:blipFill>
        <p:spPr>
          <a:xfrm>
            <a:off x="618490" y="5709920"/>
            <a:ext cx="10771505" cy="102743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decel="100000"/>
                                        <p:tgtEl>
                                          <p:spTgt spid="14"/>
                                        </p:tgtEl>
                                      </p:cBhvr>
                                    </p:animEffect>
                                    <p:anim calcmode="lin" valueType="num">
                                      <p:cBhvr>
                                        <p:cTn id="8" dur="400" decel="100000" fill="hold"/>
                                        <p:tgtEl>
                                          <p:spTgt spid="14"/>
                                        </p:tgtEl>
                                        <p:attrNameLst>
                                          <p:attrName>style.rotation</p:attrName>
                                        </p:attrNameLst>
                                      </p:cBhvr>
                                      <p:tavLst>
                                        <p:tav tm="0">
                                          <p:val>
                                            <p:fltVal val="-90"/>
                                          </p:val>
                                        </p:tav>
                                        <p:tav tm="100000">
                                          <p:val>
                                            <p:fltVal val="0"/>
                                          </p:val>
                                        </p:tav>
                                      </p:tavLst>
                                    </p:anim>
                                    <p:anim calcmode="lin" valueType="num">
                                      <p:cBhvr>
                                        <p:cTn id="9" dur="400" decel="100000" fill="hold"/>
                                        <p:tgtEl>
                                          <p:spTgt spid="14"/>
                                        </p:tgtEl>
                                        <p:attrNameLst>
                                          <p:attrName>ppt_x</p:attrName>
                                        </p:attrNameLst>
                                      </p:cBhvr>
                                      <p:tavLst>
                                        <p:tav tm="0">
                                          <p:val>
                                            <p:strVal val="#ppt_x+0.4"/>
                                          </p:val>
                                        </p:tav>
                                        <p:tav tm="100000">
                                          <p:val>
                                            <p:strVal val="#ppt_x-0.05"/>
                                          </p:val>
                                        </p:tav>
                                      </p:tavLst>
                                    </p:anim>
                                    <p:anim calcmode="lin" valueType="num">
                                      <p:cBhvr>
                                        <p:cTn id="10" dur="400" decel="100000" fill="hold"/>
                                        <p:tgtEl>
                                          <p:spTgt spid="14"/>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14"/>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1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400" decel="100000"/>
                                        <p:tgtEl>
                                          <p:spTgt spid="34"/>
                                        </p:tgtEl>
                                      </p:cBhvr>
                                    </p:animEffect>
                                    <p:anim calcmode="lin" valueType="num">
                                      <p:cBhvr>
                                        <p:cTn id="16" dur="400" decel="100000" fill="hold"/>
                                        <p:tgtEl>
                                          <p:spTgt spid="34"/>
                                        </p:tgtEl>
                                        <p:attrNameLst>
                                          <p:attrName>style.rotation</p:attrName>
                                        </p:attrNameLst>
                                      </p:cBhvr>
                                      <p:tavLst>
                                        <p:tav tm="0">
                                          <p:val>
                                            <p:fltVal val="-90"/>
                                          </p:val>
                                        </p:tav>
                                        <p:tav tm="100000">
                                          <p:val>
                                            <p:fltVal val="0"/>
                                          </p:val>
                                        </p:tav>
                                      </p:tavLst>
                                    </p:anim>
                                    <p:anim calcmode="lin" valueType="num">
                                      <p:cBhvr>
                                        <p:cTn id="17" dur="400" decel="100000" fill="hold"/>
                                        <p:tgtEl>
                                          <p:spTgt spid="34"/>
                                        </p:tgtEl>
                                        <p:attrNameLst>
                                          <p:attrName>ppt_x</p:attrName>
                                        </p:attrNameLst>
                                      </p:cBhvr>
                                      <p:tavLst>
                                        <p:tav tm="0">
                                          <p:val>
                                            <p:strVal val="#ppt_x+0.4"/>
                                          </p:val>
                                        </p:tav>
                                        <p:tav tm="100000">
                                          <p:val>
                                            <p:strVal val="#ppt_x-0.05"/>
                                          </p:val>
                                        </p:tav>
                                      </p:tavLst>
                                    </p:anim>
                                    <p:anim calcmode="lin" valueType="num">
                                      <p:cBhvr>
                                        <p:cTn id="18" dur="400" decel="100000" fill="hold"/>
                                        <p:tgtEl>
                                          <p:spTgt spid="34"/>
                                        </p:tgtEl>
                                        <p:attrNameLst>
                                          <p:attrName>ppt_y</p:attrName>
                                        </p:attrNameLst>
                                      </p:cBhvr>
                                      <p:tavLst>
                                        <p:tav tm="0">
                                          <p:val>
                                            <p:strVal val="#ppt_y-0.4"/>
                                          </p:val>
                                        </p:tav>
                                        <p:tav tm="100000">
                                          <p:val>
                                            <p:strVal val="#ppt_y+0.1"/>
                                          </p:val>
                                        </p:tav>
                                      </p:tavLst>
                                    </p:anim>
                                    <p:anim calcmode="lin" valueType="num">
                                      <p:cBhvr>
                                        <p:cTn id="19" dur="100" accel="100000" fill="hold">
                                          <p:stCondLst>
                                            <p:cond delay="400"/>
                                          </p:stCondLst>
                                        </p:cTn>
                                        <p:tgtEl>
                                          <p:spTgt spid="34"/>
                                        </p:tgtEl>
                                        <p:attrNameLst>
                                          <p:attrName>ppt_x</p:attrName>
                                        </p:attrNameLst>
                                      </p:cBhvr>
                                      <p:tavLst>
                                        <p:tav tm="0">
                                          <p:val>
                                            <p:strVal val="#ppt_x-0.05"/>
                                          </p:val>
                                        </p:tav>
                                        <p:tav tm="100000">
                                          <p:val>
                                            <p:strVal val="#ppt_x"/>
                                          </p:val>
                                        </p:tav>
                                      </p:tavLst>
                                    </p:anim>
                                    <p:anim calcmode="lin" valueType="num">
                                      <p:cBhvr>
                                        <p:cTn id="20" dur="100" accel="100000" fill="hold">
                                          <p:stCondLst>
                                            <p:cond delay="400"/>
                                          </p:stCondLst>
                                        </p:cTn>
                                        <p:tgtEl>
                                          <p:spTgt spid="34"/>
                                        </p:tgtEl>
                                        <p:attrNameLst>
                                          <p:attrName>ppt_y</p:attrName>
                                        </p:attrNameLst>
                                      </p:cBhvr>
                                      <p:tavLst>
                                        <p:tav tm="0">
                                          <p:val>
                                            <p:strVal val="#ppt_y+0.1"/>
                                          </p:val>
                                        </p:tav>
                                        <p:tav tm="100000">
                                          <p:val>
                                            <p:strVal val="#ppt_y"/>
                                          </p:val>
                                        </p:tav>
                                      </p:tavLst>
                                    </p:anim>
                                  </p:childTnLst>
                                </p:cTn>
                              </p:par>
                            </p:childTnLst>
                          </p:cTn>
                        </p:par>
                        <p:par>
                          <p:cTn id="21" fill="hold">
                            <p:stCondLst>
                              <p:cond delay="500"/>
                            </p:stCondLst>
                            <p:childTnLst>
                              <p:par>
                                <p:cTn id="22" presetID="3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400" decel="100000"/>
                                        <p:tgtEl>
                                          <p:spTgt spid="35"/>
                                        </p:tgtEl>
                                      </p:cBhvr>
                                    </p:animEffect>
                                    <p:anim calcmode="lin" valueType="num">
                                      <p:cBhvr>
                                        <p:cTn id="25" dur="400" decel="100000" fill="hold"/>
                                        <p:tgtEl>
                                          <p:spTgt spid="35"/>
                                        </p:tgtEl>
                                        <p:attrNameLst>
                                          <p:attrName>style.rotation</p:attrName>
                                        </p:attrNameLst>
                                      </p:cBhvr>
                                      <p:tavLst>
                                        <p:tav tm="0">
                                          <p:val>
                                            <p:fltVal val="-90"/>
                                          </p:val>
                                        </p:tav>
                                        <p:tav tm="100000">
                                          <p:val>
                                            <p:fltVal val="0"/>
                                          </p:val>
                                        </p:tav>
                                      </p:tavLst>
                                    </p:anim>
                                    <p:anim calcmode="lin" valueType="num">
                                      <p:cBhvr>
                                        <p:cTn id="26" dur="400" decel="100000" fill="hold"/>
                                        <p:tgtEl>
                                          <p:spTgt spid="35"/>
                                        </p:tgtEl>
                                        <p:attrNameLst>
                                          <p:attrName>ppt_x</p:attrName>
                                        </p:attrNameLst>
                                      </p:cBhvr>
                                      <p:tavLst>
                                        <p:tav tm="0">
                                          <p:val>
                                            <p:strVal val="#ppt_x+0.4"/>
                                          </p:val>
                                        </p:tav>
                                        <p:tav tm="100000">
                                          <p:val>
                                            <p:strVal val="#ppt_x-0.05"/>
                                          </p:val>
                                        </p:tav>
                                      </p:tavLst>
                                    </p:anim>
                                    <p:anim calcmode="lin" valueType="num">
                                      <p:cBhvr>
                                        <p:cTn id="27" dur="400" decel="100000" fill="hold"/>
                                        <p:tgtEl>
                                          <p:spTgt spid="35"/>
                                        </p:tgtEl>
                                        <p:attrNameLst>
                                          <p:attrName>ppt_y</p:attrName>
                                        </p:attrNameLst>
                                      </p:cBhvr>
                                      <p:tavLst>
                                        <p:tav tm="0">
                                          <p:val>
                                            <p:strVal val="#ppt_y-0.4"/>
                                          </p:val>
                                        </p:tav>
                                        <p:tav tm="100000">
                                          <p:val>
                                            <p:strVal val="#ppt_y+0.1"/>
                                          </p:val>
                                        </p:tav>
                                      </p:tavLst>
                                    </p:anim>
                                    <p:anim calcmode="lin" valueType="num">
                                      <p:cBhvr>
                                        <p:cTn id="28" dur="100" accel="100000" fill="hold">
                                          <p:stCondLst>
                                            <p:cond delay="400"/>
                                          </p:stCondLst>
                                        </p:cTn>
                                        <p:tgtEl>
                                          <p:spTgt spid="35"/>
                                        </p:tgtEl>
                                        <p:attrNameLst>
                                          <p:attrName>ppt_x</p:attrName>
                                        </p:attrNameLst>
                                      </p:cBhvr>
                                      <p:tavLst>
                                        <p:tav tm="0">
                                          <p:val>
                                            <p:strVal val="#ppt_x-0.05"/>
                                          </p:val>
                                        </p:tav>
                                        <p:tav tm="100000">
                                          <p:val>
                                            <p:strVal val="#ppt_x"/>
                                          </p:val>
                                        </p:tav>
                                      </p:tavLst>
                                    </p:anim>
                                    <p:anim calcmode="lin" valueType="num">
                                      <p:cBhvr>
                                        <p:cTn id="29" dur="100" accel="100000" fill="hold">
                                          <p:stCondLst>
                                            <p:cond delay="400"/>
                                          </p:stCondLst>
                                        </p:cTn>
                                        <p:tgtEl>
                                          <p:spTgt spid="35"/>
                                        </p:tgtEl>
                                        <p:attrNameLst>
                                          <p:attrName>ppt_y</p:attrName>
                                        </p:attrNameLst>
                                      </p:cBhvr>
                                      <p:tavLst>
                                        <p:tav tm="0">
                                          <p:val>
                                            <p:strVal val="#ppt_y+0.1"/>
                                          </p:val>
                                        </p:tav>
                                        <p:tav tm="100000">
                                          <p:val>
                                            <p:strVal val="#ppt_y"/>
                                          </p:val>
                                        </p:tav>
                                      </p:tavLst>
                                    </p:anim>
                                  </p:childTnLst>
                                </p:cTn>
                              </p:par>
                              <p:par>
                                <p:cTn id="30" presetID="3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400" decel="100000"/>
                                        <p:tgtEl>
                                          <p:spTgt spid="36"/>
                                        </p:tgtEl>
                                      </p:cBhvr>
                                    </p:animEffect>
                                    <p:anim calcmode="lin" valueType="num">
                                      <p:cBhvr>
                                        <p:cTn id="33" dur="400" decel="100000" fill="hold"/>
                                        <p:tgtEl>
                                          <p:spTgt spid="36"/>
                                        </p:tgtEl>
                                        <p:attrNameLst>
                                          <p:attrName>style.rotation</p:attrName>
                                        </p:attrNameLst>
                                      </p:cBhvr>
                                      <p:tavLst>
                                        <p:tav tm="0">
                                          <p:val>
                                            <p:fltVal val="-90"/>
                                          </p:val>
                                        </p:tav>
                                        <p:tav tm="100000">
                                          <p:val>
                                            <p:fltVal val="0"/>
                                          </p:val>
                                        </p:tav>
                                      </p:tavLst>
                                    </p:anim>
                                    <p:anim calcmode="lin" valueType="num">
                                      <p:cBhvr>
                                        <p:cTn id="34" dur="400" decel="100000" fill="hold"/>
                                        <p:tgtEl>
                                          <p:spTgt spid="36"/>
                                        </p:tgtEl>
                                        <p:attrNameLst>
                                          <p:attrName>ppt_x</p:attrName>
                                        </p:attrNameLst>
                                      </p:cBhvr>
                                      <p:tavLst>
                                        <p:tav tm="0">
                                          <p:val>
                                            <p:strVal val="#ppt_x+0.4"/>
                                          </p:val>
                                        </p:tav>
                                        <p:tav tm="100000">
                                          <p:val>
                                            <p:strVal val="#ppt_x-0.05"/>
                                          </p:val>
                                        </p:tav>
                                      </p:tavLst>
                                    </p:anim>
                                    <p:anim calcmode="lin" valueType="num">
                                      <p:cBhvr>
                                        <p:cTn id="35" dur="400" decel="100000" fill="hold"/>
                                        <p:tgtEl>
                                          <p:spTgt spid="36"/>
                                        </p:tgtEl>
                                        <p:attrNameLst>
                                          <p:attrName>ppt_y</p:attrName>
                                        </p:attrNameLst>
                                      </p:cBhvr>
                                      <p:tavLst>
                                        <p:tav tm="0">
                                          <p:val>
                                            <p:strVal val="#ppt_y-0.4"/>
                                          </p:val>
                                        </p:tav>
                                        <p:tav tm="100000">
                                          <p:val>
                                            <p:strVal val="#ppt_y+0.1"/>
                                          </p:val>
                                        </p:tav>
                                      </p:tavLst>
                                    </p:anim>
                                    <p:anim calcmode="lin" valueType="num">
                                      <p:cBhvr>
                                        <p:cTn id="36" dur="100" accel="100000" fill="hold">
                                          <p:stCondLst>
                                            <p:cond delay="400"/>
                                          </p:stCondLst>
                                        </p:cTn>
                                        <p:tgtEl>
                                          <p:spTgt spid="36"/>
                                        </p:tgtEl>
                                        <p:attrNameLst>
                                          <p:attrName>ppt_x</p:attrName>
                                        </p:attrNameLst>
                                      </p:cBhvr>
                                      <p:tavLst>
                                        <p:tav tm="0">
                                          <p:val>
                                            <p:strVal val="#ppt_x-0.05"/>
                                          </p:val>
                                        </p:tav>
                                        <p:tav tm="100000">
                                          <p:val>
                                            <p:strVal val="#ppt_x"/>
                                          </p:val>
                                        </p:tav>
                                      </p:tavLst>
                                    </p:anim>
                                    <p:anim calcmode="lin" valueType="num">
                                      <p:cBhvr>
                                        <p:cTn id="37" dur="100" accel="100000" fill="hold">
                                          <p:stCondLst>
                                            <p:cond delay="400"/>
                                          </p:stCondLst>
                                        </p:cTn>
                                        <p:tgtEl>
                                          <p:spTgt spid="36"/>
                                        </p:tgtEl>
                                        <p:attrNameLst>
                                          <p:attrName>ppt_y</p:attrName>
                                        </p:attrNameLst>
                                      </p:cBhvr>
                                      <p:tavLst>
                                        <p:tav tm="0">
                                          <p:val>
                                            <p:strVal val="#ppt_y+0.1"/>
                                          </p:val>
                                        </p:tav>
                                        <p:tav tm="100000">
                                          <p:val>
                                            <p:strVal val="#ppt_y"/>
                                          </p:val>
                                        </p:tav>
                                      </p:tavLst>
                                    </p:anim>
                                  </p:childTnLst>
                                </p:cTn>
                              </p:par>
                            </p:childTnLst>
                          </p:cTn>
                        </p:par>
                        <p:par>
                          <p:cTn id="38" fill="hold">
                            <p:stCondLst>
                              <p:cond delay="1000"/>
                            </p:stCondLst>
                            <p:childTnLst>
                              <p:par>
                                <p:cTn id="39" presetID="29"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ppt_x</p:attrName>
                                        </p:attrNameLst>
                                      </p:cBhvr>
                                      <p:tavLst>
                                        <p:tav tm="0">
                                          <p:val>
                                            <p:strVal val="#ppt_x-.2"/>
                                          </p:val>
                                        </p:tav>
                                        <p:tav tm="100000">
                                          <p:val>
                                            <p:strVal val="#ppt_x"/>
                                          </p:val>
                                        </p:tav>
                                      </p:tavLst>
                                    </p:anim>
                                    <p:anim calcmode="lin" valueType="num">
                                      <p:cBhvr>
                                        <p:cTn id="42"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3" dur="500"/>
                                        <p:tgtEl>
                                          <p:spTgt spid="13"/>
                                        </p:tgtEl>
                                      </p:cBhvr>
                                    </p:animEffect>
                                  </p:childTnLst>
                                </p:cTn>
                              </p:par>
                            </p:childTnLst>
                          </p:cTn>
                        </p:par>
                        <p:par>
                          <p:cTn id="44" fill="hold">
                            <p:stCondLst>
                              <p:cond delay="1500"/>
                            </p:stCondLst>
                            <p:childTnLst>
                              <p:par>
                                <p:cTn id="45" presetID="53" presetClass="entr" presetSubtype="16"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34" grpId="0"/>
      <p:bldP spid="35" grpId="0" bldLvl="0" animBg="1"/>
      <p:bldP spid="36" grpId="0"/>
      <p:bldP spid="13" grpId="0"/>
      <p:bldP spid="1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023620" y="1248094"/>
            <a:ext cx="1905" cy="452882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896609" y="1066534"/>
            <a:ext cx="254819" cy="254819"/>
          </a:xfrm>
          <a:prstGeom prst="ellipse">
            <a:avLst/>
          </a:prstGeom>
          <a:solidFill>
            <a:srgbClr val="0098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sp>
        <p:nvSpPr>
          <p:cNvPr id="6" name="椭圆 5"/>
          <p:cNvSpPr/>
          <p:nvPr/>
        </p:nvSpPr>
        <p:spPr>
          <a:xfrm>
            <a:off x="896609" y="3392096"/>
            <a:ext cx="254819" cy="254819"/>
          </a:xfrm>
          <a:prstGeom prst="ellipse">
            <a:avLst/>
          </a:prstGeom>
          <a:solidFill>
            <a:srgbClr val="0098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sp>
        <p:nvSpPr>
          <p:cNvPr id="23" name="椭圆 22"/>
          <p:cNvSpPr/>
          <p:nvPr/>
        </p:nvSpPr>
        <p:spPr>
          <a:xfrm>
            <a:off x="896609" y="4554781"/>
            <a:ext cx="254819" cy="254819"/>
          </a:xfrm>
          <a:prstGeom prst="ellipse">
            <a:avLst/>
          </a:prstGeom>
          <a:solidFill>
            <a:srgbClr val="00666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sp>
        <p:nvSpPr>
          <p:cNvPr id="26" name="文本框 118"/>
          <p:cNvSpPr txBox="1"/>
          <p:nvPr>
            <p:custDataLst>
              <p:tags r:id="rId1"/>
            </p:custDataLst>
          </p:nvPr>
        </p:nvSpPr>
        <p:spPr>
          <a:xfrm>
            <a:off x="1370965" y="1246505"/>
            <a:ext cx="933831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spcBef>
                <a:spcPts val="0"/>
              </a:spcBef>
              <a:buFont typeface="Arial" panose="020B0604020202020204" pitchFamily="34" charset="0"/>
            </a:pPr>
            <a:r>
              <a:rPr lang="en-US" altLang="zh-CN" sz="1200" dirty="0">
                <a:solidFill>
                  <a:schemeClr val="tx1">
                    <a:lumMod val="65000"/>
                    <a:lumOff val="35000"/>
                  </a:schemeClr>
                </a:solidFill>
                <a:cs typeface="+mn-ea"/>
                <a:sym typeface="+mn-lt"/>
              </a:rPr>
              <a:t>功能描述：整合 SCADA、传感器、视频和用户上报等多源数据，通过标准化网关实现快速接入，并完成时间对齐、异常过滤与缺失补偿，构建高质量数据底座支撑上层智能分析。</a:t>
            </a:r>
            <a:endParaRPr lang="en-US" altLang="zh-CN" sz="1200" dirty="0">
              <a:solidFill>
                <a:schemeClr val="tx1">
                  <a:lumMod val="65000"/>
                  <a:lumOff val="35000"/>
                </a:schemeClr>
              </a:solidFill>
              <a:cs typeface="+mn-ea"/>
              <a:sym typeface="+mn-lt"/>
            </a:endParaRPr>
          </a:p>
          <a:p>
            <a:pPr algn="l">
              <a:lnSpc>
                <a:spcPct val="150000"/>
              </a:lnSpc>
              <a:spcBef>
                <a:spcPts val="0"/>
              </a:spcBef>
              <a:buFont typeface="Arial" panose="020B0604020202020204" pitchFamily="34" charset="0"/>
            </a:pPr>
            <a:r>
              <a:rPr lang="en-US" altLang="zh-CN" sz="1200" dirty="0">
                <a:solidFill>
                  <a:schemeClr val="tx1">
                    <a:lumMod val="65000"/>
                    <a:lumOff val="35000"/>
                  </a:schemeClr>
                </a:solidFill>
                <a:cs typeface="+mn-ea"/>
                <a:sym typeface="+mn-lt"/>
              </a:rPr>
              <a:t>应用场景：新旧 SCADA 数据格式不同，系统自动整合并校正时钟差异，对传感器缺失数据进行智能补偿，保证分析连续性。</a:t>
            </a:r>
            <a:endParaRPr lang="en-US" altLang="zh-CN" sz="1200" dirty="0">
              <a:solidFill>
                <a:schemeClr val="tx1">
                  <a:lumMod val="65000"/>
                  <a:lumOff val="35000"/>
                </a:schemeClr>
              </a:solidFill>
              <a:cs typeface="+mn-ea"/>
              <a:sym typeface="+mn-lt"/>
            </a:endParaRPr>
          </a:p>
        </p:txBody>
      </p:sp>
      <p:sp>
        <p:nvSpPr>
          <p:cNvPr id="27" name="文本框 119"/>
          <p:cNvSpPr txBox="1"/>
          <p:nvPr>
            <p:custDataLst>
              <p:tags r:id="rId2"/>
            </p:custDataLst>
          </p:nvPr>
        </p:nvSpPr>
        <p:spPr>
          <a:xfrm>
            <a:off x="1290723" y="1010003"/>
            <a:ext cx="1921186"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b="1" dirty="0">
                <a:solidFill>
                  <a:srgbClr val="262626"/>
                </a:solidFill>
                <a:cs typeface="+mn-ea"/>
                <a:sym typeface="+mn-lt"/>
              </a:rPr>
              <a:t>多源数据接入与治理</a:t>
            </a:r>
            <a:endParaRPr lang="zh-CN" altLang="en-US" sz="1400" b="1" dirty="0">
              <a:solidFill>
                <a:srgbClr val="262626"/>
              </a:solidFill>
              <a:cs typeface="+mn-ea"/>
              <a:sym typeface="+mn-lt"/>
            </a:endParaRPr>
          </a:p>
        </p:txBody>
      </p:sp>
      <p:sp>
        <p:nvSpPr>
          <p:cNvPr id="7" name="文本框 118"/>
          <p:cNvSpPr txBox="1"/>
          <p:nvPr>
            <p:custDataLst>
              <p:tags r:id="rId3"/>
            </p:custDataLst>
          </p:nvPr>
        </p:nvSpPr>
        <p:spPr>
          <a:xfrm>
            <a:off x="1370965" y="2417445"/>
            <a:ext cx="949960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spcBef>
                <a:spcPts val="0"/>
              </a:spcBef>
              <a:buClrTx/>
              <a:buSzTx/>
              <a:buFont typeface="Arial" panose="020B0604020202020204" pitchFamily="34" charset="0"/>
              <a:buNone/>
            </a:pPr>
            <a:r>
              <a:rPr lang="en-US" altLang="zh-CN" sz="1200" dirty="0">
                <a:solidFill>
                  <a:schemeClr val="tx1">
                    <a:lumMod val="65000"/>
                    <a:lumOff val="35000"/>
                  </a:schemeClr>
                </a:solidFill>
                <a:cs typeface="+mn-ea"/>
                <a:sym typeface="+mn-lt"/>
              </a:rPr>
              <a:t>功能描述：基于“物理模型 + AI”综合分析管网压力与流量异常，通过残差与灵敏度分析精准锁定疑似泄漏区段，并生成带置信度的 GIS 泄漏热力图，为抢修提供直观定位依据。</a:t>
            </a:r>
            <a:endParaRPr lang="en-US" altLang="zh-CN" sz="1200" dirty="0">
              <a:solidFill>
                <a:schemeClr val="tx1">
                  <a:lumMod val="65000"/>
                  <a:lumOff val="35000"/>
                </a:schemeClr>
              </a:solidFill>
              <a:cs typeface="+mn-ea"/>
              <a:sym typeface="+mn-lt"/>
            </a:endParaRPr>
          </a:p>
          <a:p>
            <a:pPr algn="l">
              <a:lnSpc>
                <a:spcPct val="150000"/>
              </a:lnSpc>
              <a:spcBef>
                <a:spcPts val="0"/>
              </a:spcBef>
              <a:buClrTx/>
              <a:buSzTx/>
              <a:buFont typeface="Arial" panose="020B0604020202020204" pitchFamily="34" charset="0"/>
              <a:buNone/>
            </a:pPr>
            <a:r>
              <a:rPr lang="en-US" altLang="zh-CN" sz="1200" dirty="0">
                <a:solidFill>
                  <a:schemeClr val="tx1">
                    <a:lumMod val="65000"/>
                    <a:lumOff val="35000"/>
                  </a:schemeClr>
                </a:solidFill>
                <a:cs typeface="+mn-ea"/>
                <a:sym typeface="+mn-lt"/>
              </a:rPr>
              <a:t>应用场景：园区出现压力异常时，热力图直接标出高概率泄漏点，抢修队按图定位快速排查并完成修复。</a:t>
            </a:r>
            <a:endParaRPr lang="en-US" altLang="zh-CN" sz="1200" dirty="0">
              <a:solidFill>
                <a:schemeClr val="tx1">
                  <a:lumMod val="65000"/>
                  <a:lumOff val="35000"/>
                </a:schemeClr>
              </a:solidFill>
              <a:cs typeface="+mn-ea"/>
              <a:sym typeface="+mn-lt"/>
            </a:endParaRPr>
          </a:p>
        </p:txBody>
      </p:sp>
      <p:sp>
        <p:nvSpPr>
          <p:cNvPr id="8" name="文本框 119"/>
          <p:cNvSpPr txBox="1"/>
          <p:nvPr>
            <p:custDataLst>
              <p:tags r:id="rId4"/>
            </p:custDataLst>
          </p:nvPr>
        </p:nvSpPr>
        <p:spPr>
          <a:xfrm>
            <a:off x="1370965" y="2168525"/>
            <a:ext cx="2124075"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b="1" dirty="0">
                <a:solidFill>
                  <a:srgbClr val="262626"/>
                </a:solidFill>
                <a:cs typeface="+mn-ea"/>
                <a:sym typeface="+mn-lt"/>
              </a:rPr>
              <a:t>漏损定位与热力图生成</a:t>
            </a:r>
            <a:endParaRPr lang="zh-CN" altLang="en-US" sz="1400" b="1" dirty="0">
              <a:solidFill>
                <a:srgbClr val="262626"/>
              </a:solidFill>
              <a:cs typeface="+mn-ea"/>
              <a:sym typeface="+mn-lt"/>
            </a:endParaRPr>
          </a:p>
        </p:txBody>
      </p:sp>
      <p:sp>
        <p:nvSpPr>
          <p:cNvPr id="9" name="文本框 118"/>
          <p:cNvSpPr txBox="1"/>
          <p:nvPr>
            <p:custDataLst>
              <p:tags r:id="rId5"/>
            </p:custDataLst>
          </p:nvPr>
        </p:nvSpPr>
        <p:spPr>
          <a:xfrm>
            <a:off x="1435735" y="3572510"/>
            <a:ext cx="932942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spcBef>
                <a:spcPts val="0"/>
              </a:spcBef>
              <a:buClrTx/>
              <a:buSzTx/>
              <a:buFont typeface="Arial" panose="020B0604020202020204" pitchFamily="34" charset="0"/>
              <a:buNone/>
            </a:pPr>
            <a:r>
              <a:rPr lang="en-US" altLang="zh-CN" sz="1200" dirty="0">
                <a:solidFill>
                  <a:schemeClr val="tx1">
                    <a:lumMod val="65000"/>
                    <a:lumOff val="35000"/>
                  </a:schemeClr>
                </a:solidFill>
                <a:cs typeface="+mn-ea"/>
                <a:sym typeface="+mn-lt"/>
              </a:rPr>
              <a:t>功能描述：系统基于泄漏定位与风险等级自动触发分级告警，并生成标准化工单智能派发。处置全流程（接单、到场、操作、取证、复测）均可留痕，最终形成可追溯的“告警—派单—处置—结案”闭环。</a:t>
            </a:r>
            <a:endParaRPr lang="en-US" altLang="zh-CN" sz="1200" dirty="0">
              <a:solidFill>
                <a:schemeClr val="tx1">
                  <a:lumMod val="65000"/>
                  <a:lumOff val="35000"/>
                </a:schemeClr>
              </a:solidFill>
              <a:cs typeface="+mn-ea"/>
              <a:sym typeface="+mn-lt"/>
            </a:endParaRPr>
          </a:p>
          <a:p>
            <a:pPr algn="l">
              <a:lnSpc>
                <a:spcPct val="150000"/>
              </a:lnSpc>
              <a:spcBef>
                <a:spcPts val="0"/>
              </a:spcBef>
              <a:buClrTx/>
              <a:buSzTx/>
              <a:buFont typeface="Arial" panose="020B0604020202020204" pitchFamily="34" charset="0"/>
              <a:buNone/>
            </a:pPr>
            <a:r>
              <a:rPr lang="en-US" altLang="zh-CN" sz="1200" dirty="0">
                <a:solidFill>
                  <a:schemeClr val="tx1">
                    <a:lumMod val="65000"/>
                    <a:lumOff val="35000"/>
                  </a:schemeClr>
                </a:solidFill>
                <a:cs typeface="+mn-ea"/>
                <a:sym typeface="+mn-lt"/>
              </a:rPr>
              <a:t>应用场景：夜间出现泄漏告警时系统自动派单至值班抢修队，现场操作与复测结果实时上传，最终自动生成完整电子处置报告。</a:t>
            </a:r>
            <a:endParaRPr lang="en-US" altLang="zh-CN" sz="1200" dirty="0">
              <a:solidFill>
                <a:schemeClr val="tx1">
                  <a:lumMod val="65000"/>
                  <a:lumOff val="35000"/>
                </a:schemeClr>
              </a:solidFill>
              <a:cs typeface="+mn-ea"/>
              <a:sym typeface="+mn-lt"/>
            </a:endParaRPr>
          </a:p>
        </p:txBody>
      </p:sp>
      <p:sp>
        <p:nvSpPr>
          <p:cNvPr id="13" name="文本框 119"/>
          <p:cNvSpPr txBox="1"/>
          <p:nvPr>
            <p:custDataLst>
              <p:tags r:id="rId6"/>
            </p:custDataLst>
          </p:nvPr>
        </p:nvSpPr>
        <p:spPr>
          <a:xfrm>
            <a:off x="1435503" y="3337278"/>
            <a:ext cx="1921186"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b="1" dirty="0">
                <a:solidFill>
                  <a:srgbClr val="262626"/>
                </a:solidFill>
                <a:cs typeface="+mn-ea"/>
                <a:sym typeface="+mn-lt"/>
              </a:rPr>
              <a:t>智能告警与工单管理</a:t>
            </a:r>
            <a:endParaRPr lang="zh-CN" altLang="en-US" sz="1400" b="1" dirty="0">
              <a:solidFill>
                <a:srgbClr val="262626"/>
              </a:solidFill>
              <a:cs typeface="+mn-ea"/>
              <a:sym typeface="+mn-lt"/>
            </a:endParaRPr>
          </a:p>
        </p:txBody>
      </p:sp>
      <p:sp>
        <p:nvSpPr>
          <p:cNvPr id="14" name="文本框 118"/>
          <p:cNvSpPr txBox="1"/>
          <p:nvPr>
            <p:custDataLst>
              <p:tags r:id="rId7"/>
            </p:custDataLst>
          </p:nvPr>
        </p:nvSpPr>
        <p:spPr>
          <a:xfrm>
            <a:off x="1435735" y="4727575"/>
            <a:ext cx="9434195"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spcBef>
                <a:spcPts val="0"/>
              </a:spcBef>
              <a:buFont typeface="Arial" panose="020B0604020202020204" pitchFamily="34" charset="0"/>
            </a:pPr>
            <a:r>
              <a:rPr lang="en-US" altLang="zh-CN" sz="1200" dirty="0">
                <a:solidFill>
                  <a:schemeClr val="tx1">
                    <a:lumMod val="65000"/>
                    <a:lumOff val="35000"/>
                  </a:schemeClr>
                </a:solidFill>
                <a:cs typeface="+mn-ea"/>
                <a:sym typeface="+mn-lt"/>
              </a:rPr>
              <a:t>功能描述：“安燃云·家”为居民提供自动抄表、家庭安全体检、风险预警与异味快报等服务，使用户可自主完成读表、自查与上报，并与 B 端形成快速联动，推动全民参与的燃气安全共治。</a:t>
            </a:r>
            <a:endParaRPr lang="en-US" altLang="zh-CN" sz="1200" dirty="0">
              <a:solidFill>
                <a:schemeClr val="tx1">
                  <a:lumMod val="65000"/>
                  <a:lumOff val="35000"/>
                </a:schemeClr>
              </a:solidFill>
              <a:cs typeface="+mn-ea"/>
              <a:sym typeface="+mn-lt"/>
            </a:endParaRPr>
          </a:p>
          <a:p>
            <a:pPr algn="l">
              <a:lnSpc>
                <a:spcPct val="150000"/>
              </a:lnSpc>
              <a:spcBef>
                <a:spcPts val="0"/>
              </a:spcBef>
              <a:buFont typeface="Arial" panose="020B0604020202020204" pitchFamily="34" charset="0"/>
            </a:pPr>
            <a:r>
              <a:rPr lang="en-US" altLang="zh-CN" sz="1200" dirty="0">
                <a:solidFill>
                  <a:schemeClr val="tx1">
                    <a:lumMod val="65000"/>
                    <a:lumOff val="35000"/>
                  </a:schemeClr>
                </a:solidFill>
                <a:cs typeface="+mn-ea"/>
                <a:sym typeface="+mn-lt"/>
              </a:rPr>
              <a:t>应用场景：居民完成安全体检发现软管老化并预约更换；后续闻到异味通过“异味快报”上报，平台立即派员核查并排除风险</a:t>
            </a:r>
            <a:endParaRPr lang="en-US" altLang="zh-CN" sz="1200" dirty="0">
              <a:solidFill>
                <a:schemeClr val="tx1">
                  <a:lumMod val="65000"/>
                  <a:lumOff val="35000"/>
                </a:schemeClr>
              </a:solidFill>
              <a:cs typeface="+mn-ea"/>
              <a:sym typeface="+mn-lt"/>
            </a:endParaRPr>
          </a:p>
        </p:txBody>
      </p:sp>
      <p:sp>
        <p:nvSpPr>
          <p:cNvPr id="15" name="文本框 119"/>
          <p:cNvSpPr txBox="1"/>
          <p:nvPr>
            <p:custDataLst>
              <p:tags r:id="rId8"/>
            </p:custDataLst>
          </p:nvPr>
        </p:nvSpPr>
        <p:spPr>
          <a:xfrm>
            <a:off x="1434868" y="4506948"/>
            <a:ext cx="1921186"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b="1" dirty="0">
                <a:solidFill>
                  <a:srgbClr val="262626"/>
                </a:solidFill>
                <a:cs typeface="+mn-ea"/>
                <a:sym typeface="+mn-lt"/>
              </a:rPr>
              <a:t>业主端安全服务</a:t>
            </a:r>
            <a:endParaRPr lang="zh-CN" altLang="en-US" sz="1400" b="1" dirty="0">
              <a:solidFill>
                <a:srgbClr val="262626"/>
              </a:solidFill>
              <a:cs typeface="+mn-ea"/>
              <a:sym typeface="+mn-lt"/>
            </a:endParaRPr>
          </a:p>
        </p:txBody>
      </p:sp>
      <p:sp>
        <p:nvSpPr>
          <p:cNvPr id="22" name="文本框 21"/>
          <p:cNvSpPr txBox="1"/>
          <p:nvPr/>
        </p:nvSpPr>
        <p:spPr>
          <a:xfrm>
            <a:off x="4850765" y="44450"/>
            <a:ext cx="2490470" cy="953135"/>
          </a:xfrm>
          <a:prstGeom prst="rect">
            <a:avLst/>
          </a:prstGeom>
          <a:noFill/>
        </p:spPr>
        <p:txBody>
          <a:bodyPr wrap="square" rtlCol="0">
            <a:spAutoFit/>
          </a:bodyPr>
          <a:lstStyle/>
          <a:p>
            <a:pPr algn="ctr"/>
            <a:r>
              <a:rPr lang="zh-CN" altLang="en-US" sz="2800" b="1" dirty="0">
                <a:cs typeface="+mn-ea"/>
                <a:sym typeface="+mn-lt"/>
              </a:rPr>
              <a:t>软件主要功能</a:t>
            </a:r>
            <a:endParaRPr lang="zh-CN" altLang="en-US" sz="2800" b="1" dirty="0">
              <a:cs typeface="+mn-ea"/>
              <a:sym typeface="+mn-lt"/>
            </a:endParaRPr>
          </a:p>
          <a:p>
            <a:pPr algn="ctr"/>
            <a:endParaRPr lang="zh-CN" altLang="en-US" sz="2800" b="1" dirty="0">
              <a:cs typeface="+mn-ea"/>
              <a:sym typeface="+mn-lt"/>
            </a:endParaRPr>
          </a:p>
        </p:txBody>
      </p:sp>
      <p:sp>
        <p:nvSpPr>
          <p:cNvPr id="16" name="矩形 15"/>
          <p:cNvSpPr/>
          <p:nvPr/>
        </p:nvSpPr>
        <p:spPr>
          <a:xfrm>
            <a:off x="330835" y="446405"/>
            <a:ext cx="1680845" cy="305435"/>
          </a:xfrm>
          <a:prstGeom prst="rect">
            <a:avLst/>
          </a:prstGeom>
          <a:solidFill>
            <a:srgbClr val="009899"/>
          </a:solidFill>
        </p:spPr>
        <p:txBody>
          <a:bodyPr wrap="square">
            <a:noAutofit/>
          </a:bodyPr>
          <a:lstStyle/>
          <a:p>
            <a:pPr algn="ctr"/>
            <a:r>
              <a:rPr lang="zh-CN" altLang="en-US" sz="1600" b="1" dirty="0">
                <a:solidFill>
                  <a:schemeClr val="bg1"/>
                </a:solidFill>
                <a:cs typeface="+mn-ea"/>
                <a:sym typeface="+mn-lt"/>
              </a:rPr>
              <a:t>主要功能描述</a:t>
            </a:r>
            <a:endParaRPr lang="zh-CN" altLang="en-US" sz="1600" b="1" dirty="0">
              <a:solidFill>
                <a:schemeClr val="bg1"/>
              </a:solidFill>
              <a:cs typeface="+mn-ea"/>
              <a:sym typeface="+mn-lt"/>
            </a:endParaRPr>
          </a:p>
          <a:p>
            <a:pPr algn="ctr"/>
            <a:endParaRPr lang="zh-CN" altLang="en-US" sz="1600" b="1" dirty="0">
              <a:solidFill>
                <a:schemeClr val="bg1"/>
              </a:solidFill>
              <a:cs typeface="+mn-ea"/>
              <a:sym typeface="+mn-lt"/>
            </a:endParaRPr>
          </a:p>
        </p:txBody>
      </p:sp>
      <p:sp>
        <p:nvSpPr>
          <p:cNvPr id="5" name="椭圆 4"/>
          <p:cNvSpPr/>
          <p:nvPr/>
        </p:nvSpPr>
        <p:spPr>
          <a:xfrm>
            <a:off x="896609" y="5717466"/>
            <a:ext cx="254819" cy="254819"/>
          </a:xfrm>
          <a:prstGeom prst="ellipse">
            <a:avLst/>
          </a:prstGeom>
          <a:solidFill>
            <a:srgbClr val="0098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sp>
        <p:nvSpPr>
          <p:cNvPr id="10" name="椭圆 9"/>
          <p:cNvSpPr/>
          <p:nvPr/>
        </p:nvSpPr>
        <p:spPr>
          <a:xfrm>
            <a:off x="896609" y="2229411"/>
            <a:ext cx="254819" cy="254819"/>
          </a:xfrm>
          <a:prstGeom prst="ellipse">
            <a:avLst/>
          </a:prstGeom>
          <a:solidFill>
            <a:srgbClr val="00666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sp>
        <p:nvSpPr>
          <p:cNvPr id="11" name="文本框 119"/>
          <p:cNvSpPr txBox="1"/>
          <p:nvPr>
            <p:custDataLst>
              <p:tags r:id="rId9"/>
            </p:custDataLst>
          </p:nvPr>
        </p:nvSpPr>
        <p:spPr>
          <a:xfrm>
            <a:off x="1370965" y="5669915"/>
            <a:ext cx="2439670"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b="1" dirty="0">
                <a:solidFill>
                  <a:srgbClr val="262626"/>
                </a:solidFill>
                <a:cs typeface="+mn-ea"/>
                <a:sym typeface="+mn-lt"/>
              </a:rPr>
              <a:t>全景可视化与智能报表</a:t>
            </a:r>
            <a:endParaRPr lang="zh-CN" altLang="en-US" sz="1400" b="1" dirty="0">
              <a:solidFill>
                <a:srgbClr val="262626"/>
              </a:solidFill>
              <a:cs typeface="+mn-ea"/>
              <a:sym typeface="+mn-lt"/>
            </a:endParaRPr>
          </a:p>
        </p:txBody>
      </p:sp>
      <p:sp>
        <p:nvSpPr>
          <p:cNvPr id="17" name="文本框 16"/>
          <p:cNvSpPr txBox="1"/>
          <p:nvPr/>
        </p:nvSpPr>
        <p:spPr>
          <a:xfrm>
            <a:off x="1435735" y="5953760"/>
            <a:ext cx="9626600" cy="810260"/>
          </a:xfrm>
          <a:prstGeom prst="rect">
            <a:avLst/>
          </a:prstGeom>
        </p:spPr>
        <p:txBody>
          <a:bodyPr wrap="square">
            <a:spAutoFit/>
          </a:bodyPr>
          <a:p>
            <a:pPr>
              <a:lnSpc>
                <a:spcPct val="130000"/>
              </a:lnSpc>
            </a:pPr>
            <a:r>
              <a:rPr lang="en-US" altLang="zh-CN" sz="1200" dirty="0">
                <a:solidFill>
                  <a:schemeClr val="tx1">
                    <a:lumMod val="65000"/>
                    <a:lumOff val="35000"/>
                  </a:schemeClr>
                </a:solidFill>
                <a:cs typeface="+mn-ea"/>
              </a:rPr>
              <a:t>功能描述： 通过 GIS 看板集中展示管网拓扑、实时压力流量、设备状态与泄漏热力图，并支持事件进度跟踪。系统可自动生成日/周/月运营分析报表，为管理层提供直观的态势判断与决策依据。</a:t>
            </a:r>
            <a:endParaRPr lang="en-US" altLang="zh-CN" sz="1200" dirty="0">
              <a:solidFill>
                <a:schemeClr val="tx1">
                  <a:lumMod val="65000"/>
                  <a:lumOff val="35000"/>
                </a:schemeClr>
              </a:solidFill>
              <a:cs typeface="+mn-ea"/>
            </a:endParaRPr>
          </a:p>
          <a:p>
            <a:pPr>
              <a:lnSpc>
                <a:spcPct val="130000"/>
              </a:lnSpc>
            </a:pPr>
            <a:r>
              <a:rPr lang="en-US" altLang="zh-CN" sz="1200" dirty="0">
                <a:solidFill>
                  <a:schemeClr val="tx1">
                    <a:lumMod val="65000"/>
                    <a:lumOff val="35000"/>
                  </a:schemeClr>
                </a:solidFill>
                <a:cs typeface="+mn-ea"/>
              </a:rPr>
              <a:t>应用场景：管理者通过看板发现某区域告警偏高，并在报表分析中确认老旧管网占比大，据此制定改造计划。</a:t>
            </a:r>
            <a:endParaRPr lang="en-US" altLang="zh-CN" sz="1200" dirty="0">
              <a:solidFill>
                <a:schemeClr val="tx1">
                  <a:lumMod val="65000"/>
                  <a:lumOff val="35000"/>
                </a:schemeClr>
              </a:solidFill>
              <a:cs typeface="+mn-ea"/>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22" presetClass="entr" presetSubtype="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35"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style.rotation</p:attrName>
                                        </p:attrNameLst>
                                      </p:cBhvr>
                                      <p:tavLst>
                                        <p:tav tm="0">
                                          <p:val>
                                            <p:fltVal val="720"/>
                                          </p:val>
                                        </p:tav>
                                        <p:tav tm="100000">
                                          <p:val>
                                            <p:fltVal val="0"/>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ppt_w</p:attrName>
                                        </p:attrNameLst>
                                      </p:cBhvr>
                                      <p:tavLst>
                                        <p:tav tm="0">
                                          <p:val>
                                            <p:fltVal val="0"/>
                                          </p:val>
                                        </p:tav>
                                        <p:tav tm="100000">
                                          <p:val>
                                            <p:strVal val="#ppt_w"/>
                                          </p:val>
                                        </p:tav>
                                      </p:tavLst>
                                    </p:anim>
                                  </p:childTnLst>
                                </p:cTn>
                              </p:par>
                              <p:par>
                                <p:cTn id="20" presetID="35"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anim calcmode="lin" valueType="num">
                                      <p:cBhvr>
                                        <p:cTn id="23" dur="500" fill="hold"/>
                                        <p:tgtEl>
                                          <p:spTgt spid="23"/>
                                        </p:tgtEl>
                                        <p:attrNameLst>
                                          <p:attrName>style.rotation</p:attrName>
                                        </p:attrNameLst>
                                      </p:cBhvr>
                                      <p:tavLst>
                                        <p:tav tm="0">
                                          <p:val>
                                            <p:fltVal val="720"/>
                                          </p:val>
                                        </p:tav>
                                        <p:tav tm="100000">
                                          <p:val>
                                            <p:fltVal val="0"/>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 calcmode="lin" valueType="num">
                                      <p:cBhvr>
                                        <p:cTn id="25" dur="500" fill="hold"/>
                                        <p:tgtEl>
                                          <p:spTgt spid="23"/>
                                        </p:tgtEl>
                                        <p:attrNameLst>
                                          <p:attrName>ppt_w</p:attrName>
                                        </p:attrNameLst>
                                      </p:cBhvr>
                                      <p:tavLst>
                                        <p:tav tm="0">
                                          <p:val>
                                            <p:fltVal val="0"/>
                                          </p:val>
                                        </p:tav>
                                        <p:tav tm="100000">
                                          <p:val>
                                            <p:strVal val="#ppt_w"/>
                                          </p:val>
                                        </p:tav>
                                      </p:tavLst>
                                    </p:anim>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par>
                          <p:cTn id="54" fill="hold">
                            <p:stCondLst>
                              <p:cond delay="2500"/>
                            </p:stCondLst>
                            <p:childTnLst>
                              <p:par>
                                <p:cTn id="55" presetID="29"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ppt_x</p:attrName>
                                        </p:attrNameLst>
                                      </p:cBhvr>
                                      <p:tavLst>
                                        <p:tav tm="0">
                                          <p:val>
                                            <p:strVal val="#ppt_x-.2"/>
                                          </p:val>
                                        </p:tav>
                                        <p:tav tm="100000">
                                          <p:val>
                                            <p:strVal val="#ppt_x"/>
                                          </p:val>
                                        </p:tav>
                                      </p:tavLst>
                                    </p:anim>
                                    <p:anim calcmode="lin" valueType="num">
                                      <p:cBhvr>
                                        <p:cTn id="58" dur="5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59" dur="500"/>
                                        <p:tgtEl>
                                          <p:spTgt spid="22"/>
                                        </p:tgtEl>
                                      </p:cBhvr>
                                    </p:animEffect>
                                  </p:childTnLst>
                                </p:cTn>
                              </p:par>
                            </p:childTnLst>
                          </p:cTn>
                        </p:par>
                        <p:par>
                          <p:cTn id="60" fill="hold">
                            <p:stCondLst>
                              <p:cond delay="3000"/>
                            </p:stCondLst>
                            <p:childTnLst>
                              <p:par>
                                <p:cTn id="61" presetID="53" presetClass="entr" presetSubtype="16"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childTnLst>
                                </p:cTn>
                              </p:par>
                              <p:par>
                                <p:cTn id="66" presetID="35"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anim calcmode="lin" valueType="num">
                                      <p:cBhvr>
                                        <p:cTn id="69" dur="500" fill="hold"/>
                                        <p:tgtEl>
                                          <p:spTgt spid="5"/>
                                        </p:tgtEl>
                                        <p:attrNameLst>
                                          <p:attrName>style.rotation</p:attrName>
                                        </p:attrNameLst>
                                      </p:cBhvr>
                                      <p:tavLst>
                                        <p:tav tm="0">
                                          <p:val>
                                            <p:fltVal val="720"/>
                                          </p:val>
                                        </p:tav>
                                        <p:tav tm="100000">
                                          <p:val>
                                            <p:fltVal val="0"/>
                                          </p:val>
                                        </p:tav>
                                      </p:tavLst>
                                    </p:anim>
                                    <p:anim calcmode="lin" valueType="num">
                                      <p:cBhvr>
                                        <p:cTn id="70" dur="500" fill="hold"/>
                                        <p:tgtEl>
                                          <p:spTgt spid="5"/>
                                        </p:tgtEl>
                                        <p:attrNameLst>
                                          <p:attrName>ppt_h</p:attrName>
                                        </p:attrNameLst>
                                      </p:cBhvr>
                                      <p:tavLst>
                                        <p:tav tm="0">
                                          <p:val>
                                            <p:fltVal val="0"/>
                                          </p:val>
                                        </p:tav>
                                        <p:tav tm="100000">
                                          <p:val>
                                            <p:strVal val="#ppt_h"/>
                                          </p:val>
                                        </p:tav>
                                      </p:tavLst>
                                    </p:anim>
                                    <p:anim calcmode="lin" valueType="num">
                                      <p:cBhvr>
                                        <p:cTn id="71" dur="500" fill="hold"/>
                                        <p:tgtEl>
                                          <p:spTgt spid="5"/>
                                        </p:tgtEl>
                                        <p:attrNameLst>
                                          <p:attrName>ppt_w</p:attrName>
                                        </p:attrNameLst>
                                      </p:cBhvr>
                                      <p:tavLst>
                                        <p:tav tm="0">
                                          <p:val>
                                            <p:fltVal val="0"/>
                                          </p:val>
                                        </p:tav>
                                        <p:tav tm="100000">
                                          <p:val>
                                            <p:strVal val="#ppt_w"/>
                                          </p:val>
                                        </p:tav>
                                      </p:tavLst>
                                    </p:anim>
                                  </p:childTnLst>
                                </p:cTn>
                              </p:par>
                              <p:par>
                                <p:cTn id="72" presetID="35"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anim calcmode="lin" valueType="num">
                                      <p:cBhvr>
                                        <p:cTn id="75" dur="500" fill="hold"/>
                                        <p:tgtEl>
                                          <p:spTgt spid="10"/>
                                        </p:tgtEl>
                                        <p:attrNameLst>
                                          <p:attrName>style.rotation</p:attrName>
                                        </p:attrNameLst>
                                      </p:cBhvr>
                                      <p:tavLst>
                                        <p:tav tm="0">
                                          <p:val>
                                            <p:fltVal val="720"/>
                                          </p:val>
                                        </p:tav>
                                        <p:tav tm="100000">
                                          <p:val>
                                            <p:fltVal val="0"/>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ppt_w</p:attrName>
                                        </p:attrNameLst>
                                      </p:cBhvr>
                                      <p:tavLst>
                                        <p:tav tm="0">
                                          <p:val>
                                            <p:fltVal val="0"/>
                                          </p:val>
                                        </p:tav>
                                        <p:tav tm="100000">
                                          <p:val>
                                            <p:strVal val="#ppt_w"/>
                                          </p:val>
                                        </p:tav>
                                      </p:tavLst>
                                    </p:anim>
                                  </p:childTnLst>
                                </p:cTn>
                              </p:par>
                            </p:childTnLst>
                          </p:cTn>
                        </p:par>
                        <p:par>
                          <p:cTn id="78" fill="hold">
                            <p:stCondLst>
                              <p:cond delay="3500"/>
                            </p:stCondLst>
                            <p:childTnLst>
                              <p:par>
                                <p:cTn id="79" presetID="22" presetClass="entr" presetSubtype="8"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23" grpId="0" bldLvl="0" animBg="1"/>
      <p:bldP spid="26" grpId="0"/>
      <p:bldP spid="27" grpId="0"/>
      <p:bldP spid="7" grpId="0"/>
      <p:bldP spid="8" grpId="0"/>
      <p:bldP spid="9" grpId="0"/>
      <p:bldP spid="13" grpId="0"/>
      <p:bldP spid="14" grpId="0"/>
      <p:bldP spid="15" grpId="0"/>
      <p:bldP spid="22" grpId="0"/>
      <p:bldP spid="16" grpId="0" bldLvl="0" animBg="1"/>
      <p:bldP spid="5" grpId="0" bldLvl="0" animBg="1"/>
      <p:bldP spid="10" grpId="0" bldLvl="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88070" y="-14605"/>
            <a:ext cx="3503930" cy="6887845"/>
          </a:xfrm>
          <a:prstGeom prst="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5299306" y="1359535"/>
            <a:ext cx="5493385" cy="4138930"/>
          </a:xfrm>
          <a:prstGeom prst="rect">
            <a:avLst/>
          </a:prstGeom>
          <a:blipFill rotWithShape="1">
            <a:blip r:embed="rId1" cstate="email">
              <a:grayscl/>
              <a:extLst>
                <a:ext uri="{BEBA8EAE-BF5A-486C-A8C5-ECC9F3942E4B}">
                  <a14:imgProps xmlns:a14="http://schemas.microsoft.com/office/drawing/2010/main">
                    <a14:imgLayer r:embed="rId2">
                      <a14:imgEffect>
                        <a14:brightnessContrast bright="-20000" contrast="4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1013263" y="434975"/>
            <a:ext cx="818515" cy="1445260"/>
          </a:xfrm>
          <a:prstGeom prst="rect">
            <a:avLst/>
          </a:prstGeom>
          <a:noFill/>
        </p:spPr>
        <p:txBody>
          <a:bodyPr wrap="square" rtlCol="0">
            <a:spAutoFit/>
          </a:bodyPr>
          <a:lstStyle/>
          <a:p>
            <a:pPr algn="r"/>
            <a:r>
              <a:rPr lang="en-US" altLang="zh-CN" sz="4400" b="1" dirty="0">
                <a:solidFill>
                  <a:schemeClr val="bg1"/>
                </a:solidFill>
                <a:cs typeface="+mn-ea"/>
                <a:sym typeface="+mn-lt"/>
              </a:rPr>
              <a:t>04</a:t>
            </a:r>
            <a:endParaRPr lang="en-US" altLang="zh-CN" sz="4400" b="1" dirty="0">
              <a:solidFill>
                <a:schemeClr val="bg1"/>
              </a:solidFill>
              <a:cs typeface="+mn-ea"/>
              <a:sym typeface="+mn-lt"/>
            </a:endParaRPr>
          </a:p>
        </p:txBody>
      </p:sp>
      <p:sp>
        <p:nvSpPr>
          <p:cNvPr id="10" name="文本框 9"/>
          <p:cNvSpPr txBox="1"/>
          <p:nvPr/>
        </p:nvSpPr>
        <p:spPr>
          <a:xfrm>
            <a:off x="962256" y="2263775"/>
            <a:ext cx="3673475" cy="769441"/>
          </a:xfrm>
          <a:prstGeom prst="rect">
            <a:avLst/>
          </a:prstGeom>
          <a:noFill/>
        </p:spPr>
        <p:txBody>
          <a:bodyPr wrap="square" rtlCol="0">
            <a:spAutoFit/>
          </a:bodyPr>
          <a:lstStyle>
            <a:defPPr>
              <a:defRPr lang="zh-CN"/>
            </a:defPPr>
            <a:lvl1pPr fontAlgn="auto">
              <a:lnSpc>
                <a:spcPct val="100000"/>
              </a:lnSpc>
              <a:defRPr sz="4400" b="1">
                <a:solidFill>
                  <a:srgbClr val="262626"/>
                </a:solidFill>
                <a:cs typeface="+mn-ea"/>
              </a:defRPr>
            </a:lvl1pPr>
          </a:lstStyle>
          <a:p>
            <a:r>
              <a:rPr lang="zh-CN" altLang="en-US" dirty="0">
                <a:sym typeface="+mn-lt"/>
              </a:rPr>
              <a:t>技术实现</a:t>
            </a:r>
            <a:endParaRPr lang="zh-CN" altLang="en-US" dirty="0">
              <a:sym typeface="+mn-lt"/>
            </a:endParaRPr>
          </a:p>
        </p:txBody>
      </p:sp>
      <p:sp>
        <p:nvSpPr>
          <p:cNvPr id="14" name="文本框 21"/>
          <p:cNvSpPr txBox="1"/>
          <p:nvPr/>
        </p:nvSpPr>
        <p:spPr>
          <a:xfrm>
            <a:off x="962256" y="3232785"/>
            <a:ext cx="3851910" cy="10141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10000"/>
              </a:lnSpc>
            </a:pPr>
            <a:r>
              <a:rPr lang="zh-CN" altLang="en-US" sz="1000" dirty="0">
                <a:solidFill>
                  <a:srgbClr val="262626"/>
                </a:solidFill>
                <a:cs typeface="+mn-ea"/>
              </a:rPr>
              <a:t>本项目在技术选型上遵循高可维护性、高扩展性与高性能并行的原则，采用了成熟、稳定的主流开发框架与云服务技术，以确保系统在开发阶段与后期运维中的可靠性与可持续性</a:t>
            </a:r>
            <a:endParaRPr lang="zh-CN" altLang="en-US" sz="1000" dirty="0">
              <a:solidFill>
                <a:srgbClr val="262626"/>
              </a:solidFill>
              <a:cs typeface="+mn-ea"/>
              <a:sym typeface="+mn-lt"/>
            </a:endParaRPr>
          </a:p>
        </p:txBody>
      </p:sp>
      <p:sp>
        <p:nvSpPr>
          <p:cNvPr id="4" name="文本框 3"/>
          <p:cNvSpPr txBox="1"/>
          <p:nvPr/>
        </p:nvSpPr>
        <p:spPr>
          <a:xfrm>
            <a:off x="10045523" y="5981065"/>
            <a:ext cx="1786255" cy="368300"/>
          </a:xfrm>
          <a:prstGeom prst="rect">
            <a:avLst/>
          </a:prstGeom>
          <a:noFill/>
        </p:spPr>
        <p:txBody>
          <a:bodyPr wrap="square" rtlCol="0">
            <a:spAutoFit/>
          </a:bodyPr>
          <a:lstStyle/>
          <a:p>
            <a:pPr algn="r"/>
            <a:r>
              <a:rPr kumimoji="1" lang="en-US" altLang="zh-CN" b="1" dirty="0">
                <a:solidFill>
                  <a:schemeClr val="bg1"/>
                </a:solidFill>
                <a:cs typeface="+mn-ea"/>
                <a:sym typeface="+mn-lt"/>
              </a:rPr>
              <a:t>PART FOUR</a:t>
            </a:r>
            <a:endParaRPr kumimoji="1" lang="en-US" altLang="zh-CN" b="1" dirty="0">
              <a:solidFill>
                <a:schemeClr val="bg1"/>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1"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000"/>
                            </p:stCondLst>
                            <p:childTnLst>
                              <p:par>
                                <p:cTn id="25" presetID="29"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ppt_x</p:attrName>
                                        </p:attrNameLst>
                                      </p:cBhvr>
                                      <p:tavLst>
                                        <p:tav tm="0">
                                          <p:val>
                                            <p:strVal val="#ppt_x-.2"/>
                                          </p:val>
                                        </p:tav>
                                        <p:tav tm="100000">
                                          <p:val>
                                            <p:strVal val="#ppt_x"/>
                                          </p:val>
                                        </p:tav>
                                      </p:tavLst>
                                    </p:anim>
                                    <p:anim calcmode="lin" valueType="num">
                                      <p:cBhvr>
                                        <p:cTn id="28"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9" dur="500"/>
                                        <p:tgtEl>
                                          <p:spTgt spid="10"/>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7" grpId="0"/>
      <p:bldP spid="7" grpId="1"/>
      <p:bldP spid="10" grpId="0"/>
      <p:bldP spid="14"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加号 2"/>
          <p:cNvSpPr/>
          <p:nvPr/>
        </p:nvSpPr>
        <p:spPr>
          <a:xfrm>
            <a:off x="3965741" y="2474673"/>
            <a:ext cx="647700" cy="647700"/>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加号 6"/>
          <p:cNvSpPr/>
          <p:nvPr/>
        </p:nvSpPr>
        <p:spPr>
          <a:xfrm>
            <a:off x="8858690" y="2493893"/>
            <a:ext cx="647700" cy="647700"/>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8" name="组合 67"/>
          <p:cNvGrpSpPr/>
          <p:nvPr/>
        </p:nvGrpSpPr>
        <p:grpSpPr>
          <a:xfrm>
            <a:off x="0" y="3692813"/>
            <a:ext cx="4408365" cy="1819115"/>
            <a:chOff x="6341733" y="1709324"/>
            <a:chExt cx="3259407" cy="1819171"/>
          </a:xfrm>
        </p:grpSpPr>
        <p:sp>
          <p:nvSpPr>
            <p:cNvPr id="69" name="矩形 68"/>
            <p:cNvSpPr/>
            <p:nvPr/>
          </p:nvSpPr>
          <p:spPr>
            <a:xfrm>
              <a:off x="6917689" y="1709324"/>
              <a:ext cx="2011680" cy="306715"/>
            </a:xfrm>
            <a:prstGeom prst="rect">
              <a:avLst/>
            </a:prstGeom>
          </p:spPr>
          <p:txBody>
            <a:bodyPr wrap="square">
              <a:spAutoFit/>
            </a:bodyPr>
            <a:lstStyle/>
            <a:p>
              <a:pPr algn="ctr"/>
              <a:r>
                <a:rPr lang="zh-CN" altLang="en-US" sz="1400" b="1" dirty="0">
                  <a:solidFill>
                    <a:srgbClr val="262626"/>
                  </a:solidFill>
                  <a:cs typeface="+mn-ea"/>
                  <a:sym typeface="+mn-lt"/>
                </a:rPr>
                <a:t>前端架构</a:t>
              </a:r>
              <a:endParaRPr lang="zh-CN" altLang="en-US" sz="1400" b="1" dirty="0">
                <a:solidFill>
                  <a:srgbClr val="262626"/>
                </a:solidFill>
                <a:cs typeface="+mn-ea"/>
                <a:sym typeface="+mn-lt"/>
              </a:endParaRPr>
            </a:p>
          </p:txBody>
        </p:sp>
        <p:sp>
          <p:nvSpPr>
            <p:cNvPr id="70" name="矩形 69"/>
            <p:cNvSpPr/>
            <p:nvPr/>
          </p:nvSpPr>
          <p:spPr>
            <a:xfrm>
              <a:off x="6341733" y="2074975"/>
              <a:ext cx="3259407" cy="1453520"/>
            </a:xfrm>
            <a:prstGeom prst="rect">
              <a:avLst/>
            </a:prstGeom>
          </p:spPr>
          <p:txBody>
            <a:bodyPr wrap="square">
              <a:spAutoFit/>
            </a:bodyPr>
            <a:lstStyle/>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核心框架：采用</a:t>
              </a:r>
              <a:r>
                <a:rPr lang="en-US" altLang="zh-CN" sz="1000" dirty="0">
                  <a:solidFill>
                    <a:srgbClr val="262626"/>
                  </a:solidFill>
                  <a:cs typeface="+mn-ea"/>
                  <a:sym typeface="+mn-lt"/>
                </a:rPr>
                <a:t>Vue.js 3.0</a:t>
              </a:r>
              <a:r>
                <a:rPr lang="zh-CN" altLang="en-US" sz="1000" dirty="0">
                  <a:solidFill>
                    <a:srgbClr val="262626"/>
                  </a:solidFill>
                  <a:cs typeface="+mn-ea"/>
                  <a:sym typeface="+mn-lt"/>
                </a:rPr>
                <a:t>组合式</a:t>
              </a:r>
              <a:r>
                <a:rPr lang="en-US" altLang="zh-CN" sz="1000" dirty="0">
                  <a:solidFill>
                    <a:srgbClr val="262626"/>
                  </a:solidFill>
                  <a:cs typeface="+mn-ea"/>
                  <a:sym typeface="+mn-lt"/>
                </a:rPr>
                <a:t>API</a:t>
              </a:r>
              <a:r>
                <a:rPr lang="zh-CN" altLang="en-US" sz="1000" dirty="0">
                  <a:solidFill>
                    <a:srgbClr val="262626"/>
                  </a:solidFill>
                  <a:cs typeface="+mn-ea"/>
                  <a:sym typeface="+mn-lt"/>
                </a:rPr>
                <a:t>，</a:t>
              </a:r>
              <a:endParaRPr lang="en-US" altLang="zh-CN" sz="1000" dirty="0">
                <a:solidFill>
                  <a:srgbClr val="262626"/>
                </a:solidFill>
                <a:cs typeface="+mn-ea"/>
                <a:sym typeface="+mn-lt"/>
              </a:endParaRPr>
            </a:p>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实现组件化开发和响应式数据绑定</a:t>
              </a:r>
              <a:endParaRPr lang="en-US" altLang="zh-CN" sz="1000" dirty="0">
                <a:solidFill>
                  <a:srgbClr val="262626"/>
                </a:solidFill>
                <a:cs typeface="+mn-ea"/>
                <a:sym typeface="+mn-lt"/>
              </a:endParaRPr>
            </a:p>
            <a:p>
              <a:pPr algn="ctr">
                <a:lnSpc>
                  <a:spcPct val="150000"/>
                </a:lnSpc>
                <a:spcBef>
                  <a:spcPts val="0"/>
                </a:spcBef>
                <a:buFont typeface="Arial" panose="020B0604020202020204" pitchFamily="34" charset="0"/>
              </a:pPr>
              <a:endParaRPr lang="en-US" altLang="zh-CN" sz="1000" dirty="0">
                <a:solidFill>
                  <a:srgbClr val="262626"/>
                </a:solidFill>
                <a:cs typeface="+mn-ea"/>
                <a:sym typeface="+mn-lt"/>
              </a:endParaRPr>
            </a:p>
            <a:p>
              <a:pPr algn="ctr">
                <a:lnSpc>
                  <a:spcPct val="150000"/>
                </a:lnSpc>
              </a:pPr>
              <a:r>
                <a:rPr lang="en-US" altLang="zh-CN" sz="1000" dirty="0">
                  <a:solidFill>
                    <a:srgbClr val="262626"/>
                  </a:solidFill>
                  <a:cs typeface="+mn-ea"/>
                </a:rPr>
                <a:t>UI</a:t>
              </a:r>
              <a:r>
                <a:rPr lang="zh-CN" altLang="en-US" sz="1000" dirty="0">
                  <a:solidFill>
                    <a:srgbClr val="262626"/>
                  </a:solidFill>
                  <a:cs typeface="+mn-ea"/>
                </a:rPr>
                <a:t>组件库：基于</a:t>
              </a:r>
              <a:r>
                <a:rPr lang="en-US" altLang="zh-CN" sz="1000" dirty="0">
                  <a:solidFill>
                    <a:srgbClr val="262626"/>
                  </a:solidFill>
                  <a:cs typeface="+mn-ea"/>
                </a:rPr>
                <a:t>Element Plus</a:t>
              </a:r>
              <a:r>
                <a:rPr lang="zh-CN" altLang="en-US" sz="1000" dirty="0">
                  <a:solidFill>
                    <a:srgbClr val="262626"/>
                  </a:solidFill>
                  <a:cs typeface="+mn-ea"/>
                </a:rPr>
                <a:t>组件库，</a:t>
              </a:r>
              <a:endParaRPr lang="en-US" altLang="zh-CN" sz="1000" dirty="0">
                <a:solidFill>
                  <a:srgbClr val="262626"/>
                </a:solidFill>
                <a:cs typeface="+mn-ea"/>
              </a:endParaRPr>
            </a:p>
            <a:p>
              <a:pPr algn="ctr">
                <a:lnSpc>
                  <a:spcPct val="150000"/>
                </a:lnSpc>
              </a:pPr>
              <a:r>
                <a:rPr lang="zh-CN" altLang="en-US" sz="1000" dirty="0">
                  <a:solidFill>
                    <a:srgbClr val="262626"/>
                  </a:solidFill>
                  <a:cs typeface="+mn-ea"/>
                </a:rPr>
                <a:t>提供丰富的业务组件和统一的设计规范</a:t>
              </a:r>
              <a:endParaRPr lang="zh-CN" altLang="en-US" sz="1000" dirty="0">
                <a:solidFill>
                  <a:srgbClr val="262626"/>
                </a:solidFill>
                <a:cs typeface="+mn-ea"/>
              </a:endParaRPr>
            </a:p>
            <a:p>
              <a:pPr algn="ctr">
                <a:lnSpc>
                  <a:spcPct val="150000"/>
                </a:lnSpc>
                <a:spcBef>
                  <a:spcPts val="0"/>
                </a:spcBef>
                <a:buFont typeface="Arial" panose="020B0604020202020204" pitchFamily="34" charset="0"/>
              </a:pPr>
              <a:endParaRPr lang="zh-CN" altLang="en-US" sz="1000" dirty="0">
                <a:solidFill>
                  <a:srgbClr val="262626"/>
                </a:solidFill>
                <a:cs typeface="+mn-ea"/>
                <a:sym typeface="+mn-lt"/>
              </a:endParaRPr>
            </a:p>
          </p:txBody>
        </p:sp>
      </p:grpSp>
      <p:grpSp>
        <p:nvGrpSpPr>
          <p:cNvPr id="49" name="组合 48"/>
          <p:cNvGrpSpPr/>
          <p:nvPr/>
        </p:nvGrpSpPr>
        <p:grpSpPr>
          <a:xfrm>
            <a:off x="9098393" y="3678699"/>
            <a:ext cx="2720807" cy="1376620"/>
            <a:chOff x="6917689" y="1709324"/>
            <a:chExt cx="2011680" cy="1376666"/>
          </a:xfrm>
        </p:grpSpPr>
        <p:sp>
          <p:nvSpPr>
            <p:cNvPr id="50" name="矩形 49"/>
            <p:cNvSpPr/>
            <p:nvPr/>
          </p:nvSpPr>
          <p:spPr>
            <a:xfrm>
              <a:off x="6917689" y="1709324"/>
              <a:ext cx="2011680" cy="306715"/>
            </a:xfrm>
            <a:prstGeom prst="rect">
              <a:avLst/>
            </a:prstGeom>
          </p:spPr>
          <p:txBody>
            <a:bodyPr wrap="square">
              <a:spAutoFit/>
            </a:bodyPr>
            <a:lstStyle/>
            <a:p>
              <a:pPr algn="ctr"/>
              <a:r>
                <a:rPr lang="zh-CN" altLang="en-US" sz="1400" b="1" dirty="0">
                  <a:solidFill>
                    <a:srgbClr val="262626"/>
                  </a:solidFill>
                  <a:cs typeface="+mn-ea"/>
                  <a:sym typeface="+mn-lt"/>
                </a:rPr>
                <a:t>数据库架构</a:t>
              </a:r>
              <a:endParaRPr lang="zh-CN" altLang="en-US" sz="1400" b="1" dirty="0">
                <a:solidFill>
                  <a:srgbClr val="262626"/>
                </a:solidFill>
                <a:cs typeface="+mn-ea"/>
                <a:sym typeface="+mn-lt"/>
              </a:endParaRPr>
            </a:p>
          </p:txBody>
        </p:sp>
        <p:sp>
          <p:nvSpPr>
            <p:cNvPr id="51" name="矩形 50"/>
            <p:cNvSpPr/>
            <p:nvPr/>
          </p:nvSpPr>
          <p:spPr>
            <a:xfrm>
              <a:off x="7049618" y="2094147"/>
              <a:ext cx="1747946" cy="991843"/>
            </a:xfrm>
            <a:prstGeom prst="rect">
              <a:avLst/>
            </a:prstGeom>
          </p:spPr>
          <p:txBody>
            <a:bodyPr wrap="square">
              <a:spAutoFit/>
            </a:bodyPr>
            <a:lstStyle/>
            <a:p>
              <a:pPr algn="ctr">
                <a:lnSpc>
                  <a:spcPct val="150000"/>
                </a:lnSpc>
              </a:pPr>
              <a:r>
                <a:rPr lang="zh-CN" altLang="en-US" sz="1000" dirty="0">
                  <a:solidFill>
                    <a:srgbClr val="262626"/>
                  </a:solidFill>
                  <a:cs typeface="+mn-ea"/>
                </a:rPr>
                <a:t>数据库：采用</a:t>
              </a:r>
              <a:r>
                <a:rPr lang="en-US" altLang="zh-CN" sz="1000" dirty="0">
                  <a:solidFill>
                    <a:srgbClr val="262626"/>
                  </a:solidFill>
                  <a:cs typeface="+mn-ea"/>
                </a:rPr>
                <a:t>MySQL 8.0</a:t>
              </a:r>
              <a:r>
                <a:rPr lang="zh-CN" altLang="en-US" sz="1000" dirty="0">
                  <a:solidFill>
                    <a:srgbClr val="262626"/>
                  </a:solidFill>
                  <a:cs typeface="+mn-ea"/>
                </a:rPr>
                <a:t>，支持窗口函数和</a:t>
              </a:r>
              <a:r>
                <a:rPr lang="en-US" altLang="zh-CN" sz="1000" dirty="0">
                  <a:solidFill>
                    <a:srgbClr val="262626"/>
                  </a:solidFill>
                  <a:cs typeface="+mn-ea"/>
                </a:rPr>
                <a:t>CTE</a:t>
              </a:r>
              <a:r>
                <a:rPr lang="zh-CN" altLang="en-US" sz="1000" dirty="0">
                  <a:solidFill>
                    <a:srgbClr val="262626"/>
                  </a:solidFill>
                  <a:cs typeface="+mn-ea"/>
                </a:rPr>
                <a:t>表达式，处理复杂的业务数据关系</a:t>
              </a:r>
              <a:endParaRPr lang="zh-CN" altLang="en-US" sz="1000" dirty="0">
                <a:solidFill>
                  <a:srgbClr val="262626"/>
                </a:solidFill>
                <a:cs typeface="+mn-ea"/>
              </a:endParaRPr>
            </a:p>
            <a:p>
              <a:pPr algn="ctr">
                <a:lnSpc>
                  <a:spcPct val="150000"/>
                </a:lnSpc>
                <a:spcBef>
                  <a:spcPts val="0"/>
                </a:spcBef>
                <a:buFont typeface="Arial" panose="020B0604020202020204" pitchFamily="34" charset="0"/>
              </a:pPr>
              <a:endParaRPr lang="zh-CN" altLang="en-US" sz="1000" dirty="0">
                <a:solidFill>
                  <a:srgbClr val="262626"/>
                </a:solidFill>
                <a:cs typeface="+mn-ea"/>
                <a:sym typeface="+mn-lt"/>
              </a:endParaRPr>
            </a:p>
          </p:txBody>
        </p:sp>
      </p:grpSp>
      <p:sp>
        <p:nvSpPr>
          <p:cNvPr id="52" name="文本框 51"/>
          <p:cNvSpPr txBox="1"/>
          <p:nvPr/>
        </p:nvSpPr>
        <p:spPr>
          <a:xfrm>
            <a:off x="4850765" y="487680"/>
            <a:ext cx="2490470" cy="52322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项目工具</a:t>
            </a:r>
            <a:endParaRPr lang="zh-CN" altLang="en-US" sz="2800" b="1" dirty="0">
              <a:solidFill>
                <a:srgbClr val="262626"/>
              </a:solidFill>
              <a:cs typeface="+mn-ea"/>
              <a:sym typeface="+mn-lt"/>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l="25391" t="4504" r="24260" b="5045"/>
          <a:stretch>
            <a:fillRect/>
          </a:stretch>
        </p:blipFill>
        <p:spPr>
          <a:xfrm>
            <a:off x="517850" y="2277060"/>
            <a:ext cx="984997" cy="1081367"/>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l="8455" t="10265" r="21349" b="28248"/>
          <a:stretch>
            <a:fillRect/>
          </a:stretch>
        </p:blipFill>
        <p:spPr>
          <a:xfrm>
            <a:off x="1626097" y="2474673"/>
            <a:ext cx="2278019" cy="566491"/>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l="32901" r="36967"/>
          <a:stretch>
            <a:fillRect/>
          </a:stretch>
        </p:blipFill>
        <p:spPr>
          <a:xfrm>
            <a:off x="4675066" y="2034094"/>
            <a:ext cx="1781054" cy="1480798"/>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rcRect l="14008" t="25020" r="13819" b="25375"/>
          <a:stretch>
            <a:fillRect/>
          </a:stretch>
        </p:blipFill>
        <p:spPr>
          <a:xfrm>
            <a:off x="6410876" y="2474674"/>
            <a:ext cx="2003843" cy="647699"/>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9013" y="2149431"/>
            <a:ext cx="1279569" cy="1279569"/>
          </a:xfrm>
          <a:prstGeom prst="rect">
            <a:avLst/>
          </a:prstGeom>
        </p:spPr>
      </p:pic>
      <p:grpSp>
        <p:nvGrpSpPr>
          <p:cNvPr id="5" name="组合 4"/>
          <p:cNvGrpSpPr/>
          <p:nvPr/>
        </p:nvGrpSpPr>
        <p:grpSpPr>
          <a:xfrm>
            <a:off x="4450325" y="3699178"/>
            <a:ext cx="4408365" cy="1587578"/>
            <a:chOff x="6341733" y="1709324"/>
            <a:chExt cx="3259407" cy="1587627"/>
          </a:xfrm>
        </p:grpSpPr>
        <p:sp>
          <p:nvSpPr>
            <p:cNvPr id="8" name="矩形 7"/>
            <p:cNvSpPr/>
            <p:nvPr/>
          </p:nvSpPr>
          <p:spPr>
            <a:xfrm>
              <a:off x="6917689" y="1709324"/>
              <a:ext cx="2011680" cy="306715"/>
            </a:xfrm>
            <a:prstGeom prst="rect">
              <a:avLst/>
            </a:prstGeom>
          </p:spPr>
          <p:txBody>
            <a:bodyPr wrap="square">
              <a:spAutoFit/>
            </a:bodyPr>
            <a:lstStyle/>
            <a:p>
              <a:pPr algn="ctr"/>
              <a:r>
                <a:rPr lang="zh-CN" altLang="en-US" sz="1400" b="1" dirty="0">
                  <a:solidFill>
                    <a:srgbClr val="262626"/>
                  </a:solidFill>
                  <a:cs typeface="+mn-ea"/>
                  <a:sym typeface="+mn-lt"/>
                </a:rPr>
                <a:t>后端架构</a:t>
              </a:r>
              <a:endParaRPr lang="zh-CN" altLang="en-US" sz="1400" b="1" dirty="0">
                <a:solidFill>
                  <a:srgbClr val="262626"/>
                </a:solidFill>
                <a:cs typeface="+mn-ea"/>
                <a:sym typeface="+mn-lt"/>
              </a:endParaRPr>
            </a:p>
          </p:txBody>
        </p:sp>
        <p:sp>
          <p:nvSpPr>
            <p:cNvPr id="9" name="矩形 8"/>
            <p:cNvSpPr/>
            <p:nvPr/>
          </p:nvSpPr>
          <p:spPr>
            <a:xfrm>
              <a:off x="6341733" y="2074975"/>
              <a:ext cx="3259407" cy="1221976"/>
            </a:xfrm>
            <a:prstGeom prst="rect">
              <a:avLst/>
            </a:prstGeom>
          </p:spPr>
          <p:txBody>
            <a:bodyPr wrap="square">
              <a:spAutoFit/>
            </a:bodyPr>
            <a:lstStyle/>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核心框架：基于</a:t>
              </a:r>
              <a:r>
                <a:rPr lang="en-US" altLang="zh-CN" sz="1000" dirty="0">
                  <a:solidFill>
                    <a:srgbClr val="262626"/>
                  </a:solidFill>
                  <a:cs typeface="+mn-ea"/>
                  <a:sym typeface="+mn-lt"/>
                </a:rPr>
                <a:t>Spring Boot 2.7</a:t>
              </a:r>
              <a:r>
                <a:rPr lang="zh-CN" altLang="en-US" sz="1000" dirty="0">
                  <a:solidFill>
                    <a:srgbClr val="262626"/>
                  </a:solidFill>
                  <a:cs typeface="+mn-ea"/>
                  <a:sym typeface="+mn-lt"/>
                </a:rPr>
                <a:t>框架，</a:t>
              </a:r>
              <a:endParaRPr lang="en-US" altLang="zh-CN" sz="1000" dirty="0">
                <a:solidFill>
                  <a:srgbClr val="262626"/>
                </a:solidFill>
                <a:cs typeface="+mn-ea"/>
                <a:sym typeface="+mn-lt"/>
              </a:endParaRPr>
            </a:p>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提供自动配置和起步依赖，简化项目搭建</a:t>
              </a:r>
              <a:endParaRPr lang="en-US" altLang="zh-CN" sz="1000" dirty="0">
                <a:solidFill>
                  <a:srgbClr val="262626"/>
                </a:solidFill>
                <a:cs typeface="+mn-ea"/>
                <a:sym typeface="+mn-lt"/>
              </a:endParaRPr>
            </a:p>
            <a:p>
              <a:pPr algn="ctr">
                <a:lnSpc>
                  <a:spcPct val="150000"/>
                </a:lnSpc>
                <a:spcBef>
                  <a:spcPts val="0"/>
                </a:spcBef>
                <a:buFont typeface="Arial" panose="020B0604020202020204" pitchFamily="34" charset="0"/>
              </a:pPr>
              <a:endParaRPr lang="en-US" altLang="zh-CN" sz="1000" dirty="0">
                <a:solidFill>
                  <a:srgbClr val="262626"/>
                </a:solidFill>
                <a:cs typeface="+mn-ea"/>
                <a:sym typeface="+mn-lt"/>
              </a:endParaRPr>
            </a:p>
            <a:p>
              <a:pPr algn="ctr">
                <a:lnSpc>
                  <a:spcPct val="150000"/>
                </a:lnSpc>
              </a:pPr>
              <a:r>
                <a:rPr lang="zh-CN" altLang="en-US" sz="1000" dirty="0">
                  <a:solidFill>
                    <a:srgbClr val="262626"/>
                  </a:solidFill>
                  <a:cs typeface="+mn-ea"/>
                </a:rPr>
                <a:t>数据持久层：集成</a:t>
              </a:r>
              <a:r>
                <a:rPr lang="en-US" altLang="zh-CN" sz="1000" dirty="0" err="1">
                  <a:solidFill>
                    <a:srgbClr val="262626"/>
                  </a:solidFill>
                  <a:cs typeface="+mn-ea"/>
                </a:rPr>
                <a:t>MyBatis</a:t>
              </a:r>
              <a:r>
                <a:rPr lang="en-US" altLang="zh-CN" sz="1000" dirty="0">
                  <a:solidFill>
                    <a:srgbClr val="262626"/>
                  </a:solidFill>
                  <a:cs typeface="+mn-ea"/>
                </a:rPr>
                <a:t> Plus</a:t>
              </a:r>
              <a:r>
                <a:rPr lang="zh-CN" altLang="en-US" sz="1000" dirty="0">
                  <a:solidFill>
                    <a:srgbClr val="262626"/>
                  </a:solidFill>
                  <a:cs typeface="+mn-ea"/>
                </a:rPr>
                <a:t>，</a:t>
              </a:r>
              <a:endParaRPr lang="en-US" altLang="zh-CN" sz="1000" dirty="0">
                <a:solidFill>
                  <a:srgbClr val="262626"/>
                </a:solidFill>
                <a:cs typeface="+mn-ea"/>
              </a:endParaRPr>
            </a:p>
            <a:p>
              <a:pPr algn="ctr">
                <a:lnSpc>
                  <a:spcPct val="150000"/>
                </a:lnSpc>
              </a:pPr>
              <a:r>
                <a:rPr lang="zh-CN" altLang="en-US" sz="1000" dirty="0">
                  <a:solidFill>
                    <a:srgbClr val="262626"/>
                  </a:solidFill>
                  <a:cs typeface="+mn-ea"/>
                </a:rPr>
                <a:t>提供强大的</a:t>
              </a:r>
              <a:r>
                <a:rPr lang="en-US" altLang="zh-CN" sz="1000" dirty="0">
                  <a:solidFill>
                    <a:srgbClr val="262626"/>
                  </a:solidFill>
                  <a:cs typeface="+mn-ea"/>
                </a:rPr>
                <a:t>CRUD</a:t>
              </a:r>
              <a:r>
                <a:rPr lang="zh-CN" altLang="en-US" sz="1000" dirty="0">
                  <a:solidFill>
                    <a:srgbClr val="262626"/>
                  </a:solidFill>
                  <a:cs typeface="+mn-ea"/>
                </a:rPr>
                <a:t>操作和代码生成器，提升开发效率</a:t>
              </a:r>
              <a:endParaRPr lang="zh-CN" altLang="en-US" sz="1000" dirty="0">
                <a:solidFill>
                  <a:srgbClr val="262626"/>
                </a:solidFill>
                <a:cs typeface="+mn-ea"/>
                <a:sym typeface="+mn-lt"/>
              </a:endParaRPr>
            </a:p>
          </p:txBody>
        </p:sp>
      </p:grpSp>
      <p:sp>
        <p:nvSpPr>
          <p:cNvPr id="2" name="矩形 1"/>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4" decel="100000" fill="hold" nodeType="afterEffect">
                                  <p:stCondLst>
                                    <p:cond delay="0"/>
                                  </p:stCondLst>
                                  <p:childTnLst>
                                    <p:set>
                                      <p:cBhvr>
                                        <p:cTn id="13" dur="1" fill="hold">
                                          <p:stCondLst>
                                            <p:cond delay="0"/>
                                          </p:stCondLst>
                                        </p:cTn>
                                        <p:tgtEl>
                                          <p:spTgt spid="68"/>
                                        </p:tgtEl>
                                        <p:attrNameLst>
                                          <p:attrName>style.visibility</p:attrName>
                                        </p:attrNameLst>
                                      </p:cBhvr>
                                      <p:to>
                                        <p:strVal val="visible"/>
                                      </p:to>
                                    </p:set>
                                    <p:anim calcmode="lin" valueType="num">
                                      <p:cBhvr additive="base">
                                        <p:cTn id="14" dur="500" fill="hold"/>
                                        <p:tgtEl>
                                          <p:spTgt spid="68"/>
                                        </p:tgtEl>
                                        <p:attrNameLst>
                                          <p:attrName>ppt_x</p:attrName>
                                        </p:attrNameLst>
                                      </p:cBhvr>
                                      <p:tavLst>
                                        <p:tav tm="0">
                                          <p:val>
                                            <p:strVal val="#ppt_x"/>
                                          </p:val>
                                        </p:tav>
                                        <p:tav tm="100000">
                                          <p:val>
                                            <p:strVal val="#ppt_x"/>
                                          </p:val>
                                        </p:tav>
                                      </p:tavLst>
                                    </p:anim>
                                    <p:anim calcmode="lin" valueType="num">
                                      <p:cBhvr additive="base">
                                        <p:cTn id="15" dur="500" fill="hold"/>
                                        <p:tgtEl>
                                          <p:spTgt spid="68"/>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decel="10000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9"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p:cTn id="24" dur="500" fill="hold"/>
                                        <p:tgtEl>
                                          <p:spTgt spid="52"/>
                                        </p:tgtEl>
                                        <p:attrNameLst>
                                          <p:attrName>ppt_x</p:attrName>
                                        </p:attrNameLst>
                                      </p:cBhvr>
                                      <p:tavLst>
                                        <p:tav tm="0">
                                          <p:val>
                                            <p:strVal val="#ppt_x-.2"/>
                                          </p:val>
                                        </p:tav>
                                        <p:tav tm="100000">
                                          <p:val>
                                            <p:strVal val="#ppt_x"/>
                                          </p:val>
                                        </p:tav>
                                      </p:tavLst>
                                    </p:anim>
                                    <p:anim calcmode="lin" valueType="num">
                                      <p:cBhvr>
                                        <p:cTn id="25" dur="5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26" dur="500"/>
                                        <p:tgtEl>
                                          <p:spTgt spid="52"/>
                                        </p:tgtEl>
                                      </p:cBhvr>
                                    </p:animEffect>
                                  </p:childTnLst>
                                </p:cTn>
                              </p:par>
                            </p:childTnLst>
                          </p:cTn>
                        </p:par>
                        <p:par>
                          <p:cTn id="27" fill="hold">
                            <p:stCondLst>
                              <p:cond delay="2000"/>
                            </p:stCondLst>
                            <p:childTnLst>
                              <p:par>
                                <p:cTn id="28" presetID="2" presetClass="entr" presetSubtype="4" decel="10000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bldLvl="0" animBg="1"/>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p:cNvSpPr txBox="1"/>
          <p:nvPr/>
        </p:nvSpPr>
        <p:spPr>
          <a:xfrm>
            <a:off x="4885055" y="0"/>
            <a:ext cx="2421255" cy="768350"/>
          </a:xfrm>
          <a:prstGeom prst="rect">
            <a:avLst/>
          </a:prstGeom>
          <a:noFill/>
        </p:spPr>
        <p:txBody>
          <a:bodyPr wrap="square" rtlCol="0">
            <a:spAutoFit/>
          </a:bodyPr>
          <a:lstStyle/>
          <a:p>
            <a:pPr algn="r"/>
            <a:r>
              <a:rPr lang="zh-CN" altLang="en-US" sz="4400" b="1" dirty="0">
                <a:solidFill>
                  <a:srgbClr val="006665"/>
                </a:solidFill>
                <a:cs typeface="+mn-ea"/>
                <a:sym typeface="+mn-lt"/>
              </a:rPr>
              <a:t>商业画布</a:t>
            </a:r>
            <a:endParaRPr lang="zh-CN" altLang="en-US" sz="4400" b="1" dirty="0">
              <a:solidFill>
                <a:srgbClr val="006665"/>
              </a:solidFill>
              <a:cs typeface="+mn-ea"/>
              <a:sym typeface="+mn-lt"/>
            </a:endParaRPr>
          </a:p>
        </p:txBody>
      </p:sp>
      <p:pic>
        <p:nvPicPr>
          <p:cNvPr id="73" name="图片 72" descr="1c56ad08-ce41-47f2-9630-2f75b9efaca2-0"/>
          <p:cNvPicPr>
            <a:picLocks noChangeAspect="1"/>
          </p:cNvPicPr>
          <p:nvPr/>
        </p:nvPicPr>
        <p:blipFill>
          <a:blip r:embed="rId1"/>
          <a:srcRect l="2194" t="7611" r="1991" b="21111"/>
          <a:stretch>
            <a:fillRect/>
          </a:stretch>
        </p:blipFill>
        <p:spPr>
          <a:xfrm>
            <a:off x="605155" y="837565"/>
            <a:ext cx="11120755" cy="5851525"/>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nvGrpSpPr>
        <p:grpSpPr>
          <a:xfrm>
            <a:off x="1487170" y="3185160"/>
            <a:ext cx="621030" cy="621030"/>
            <a:chOff x="968" y="5729"/>
            <a:chExt cx="978" cy="978"/>
          </a:xfrm>
          <a:solidFill>
            <a:srgbClr val="C0A667"/>
          </a:solidFill>
        </p:grpSpPr>
        <p:sp>
          <p:nvSpPr>
            <p:cNvPr id="93" name="Oval 32"/>
            <p:cNvSpPr/>
            <p:nvPr/>
          </p:nvSpPr>
          <p:spPr>
            <a:xfrm>
              <a:off x="968" y="5729"/>
              <a:ext cx="978" cy="978"/>
            </a:xfrm>
            <a:prstGeom prst="ellipse">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lumMod val="65000"/>
                    <a:lumOff val="35000"/>
                  </a:schemeClr>
                </a:solidFill>
                <a:cs typeface="+mn-ea"/>
                <a:sym typeface="+mn-lt"/>
              </a:endParaRPr>
            </a:p>
          </p:txBody>
        </p:sp>
        <p:sp>
          <p:nvSpPr>
            <p:cNvPr id="94" name="Shape 2579"/>
            <p:cNvSpPr/>
            <p:nvPr/>
          </p:nvSpPr>
          <p:spPr>
            <a:xfrm>
              <a:off x="1230" y="5955"/>
              <a:ext cx="487" cy="487"/>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grpFill/>
            <a:ln w="12700">
              <a:solidFill>
                <a:srgbClr val="F7F7F7"/>
              </a:solidFill>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b="1">
                <a:solidFill>
                  <a:schemeClr val="tx1">
                    <a:lumMod val="65000"/>
                    <a:lumOff val="35000"/>
                  </a:schemeClr>
                </a:solidFill>
                <a:cs typeface="+mn-ea"/>
                <a:sym typeface="+mn-lt"/>
              </a:endParaRPr>
            </a:p>
          </p:txBody>
        </p:sp>
      </p:grpSp>
      <p:grpSp>
        <p:nvGrpSpPr>
          <p:cNvPr id="113" name="组合 112"/>
          <p:cNvGrpSpPr/>
          <p:nvPr/>
        </p:nvGrpSpPr>
        <p:grpSpPr>
          <a:xfrm>
            <a:off x="1487170" y="4469130"/>
            <a:ext cx="621030" cy="621030"/>
            <a:chOff x="968" y="7963"/>
            <a:chExt cx="978" cy="978"/>
          </a:xfrm>
          <a:solidFill>
            <a:srgbClr val="C0A667"/>
          </a:solidFill>
        </p:grpSpPr>
        <p:sp>
          <p:nvSpPr>
            <p:cNvPr id="105" name="Oval 43"/>
            <p:cNvSpPr/>
            <p:nvPr/>
          </p:nvSpPr>
          <p:spPr>
            <a:xfrm>
              <a:off x="968" y="7963"/>
              <a:ext cx="978" cy="978"/>
            </a:xfrm>
            <a:prstGeom prst="ellipse">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lumMod val="65000"/>
                    <a:lumOff val="35000"/>
                  </a:schemeClr>
                </a:solidFill>
                <a:cs typeface="+mn-ea"/>
                <a:sym typeface="+mn-lt"/>
              </a:endParaRPr>
            </a:p>
          </p:txBody>
        </p:sp>
        <p:sp>
          <p:nvSpPr>
            <p:cNvPr id="106" name="Shape 2633"/>
            <p:cNvSpPr/>
            <p:nvPr/>
          </p:nvSpPr>
          <p:spPr>
            <a:xfrm>
              <a:off x="1230" y="8248"/>
              <a:ext cx="487" cy="48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grpFill/>
            <a:ln w="12700">
              <a:solidFill>
                <a:srgbClr val="F7F7F7"/>
              </a:solidFill>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400" b="1">
                <a:solidFill>
                  <a:schemeClr val="tx1">
                    <a:lumMod val="65000"/>
                    <a:lumOff val="35000"/>
                  </a:schemeClr>
                </a:solidFill>
                <a:cs typeface="+mn-ea"/>
                <a:sym typeface="+mn-lt"/>
              </a:endParaRPr>
            </a:p>
          </p:txBody>
        </p:sp>
      </p:grpSp>
      <p:sp>
        <p:nvSpPr>
          <p:cNvPr id="108" name="Subtitle 2"/>
          <p:cNvSpPr txBox="1"/>
          <p:nvPr/>
        </p:nvSpPr>
        <p:spPr>
          <a:xfrm>
            <a:off x="1249680" y="1877060"/>
            <a:ext cx="5419725" cy="887554"/>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panose="020B0306030504020204"/>
                <a:ea typeface="+mn-ea"/>
                <a:cs typeface="Open Sans Light" panose="020B0306030504020204"/>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defTabSz="914400">
              <a:lnSpc>
                <a:spcPct val="150000"/>
              </a:lnSpc>
              <a:spcBef>
                <a:spcPts val="0"/>
              </a:spcBef>
              <a:buFont typeface="Arial" panose="020B0604020202020204" pitchFamily="34" charset="0"/>
            </a:pPr>
            <a:r>
              <a:rPr lang="zh-CN" altLang="en-US" sz="1000" dirty="0">
                <a:solidFill>
                  <a:srgbClr val="262626"/>
                </a:solidFill>
                <a:latin typeface="+mn-lt"/>
                <a:cs typeface="+mn-ea"/>
                <a:sym typeface="+mn-lt"/>
              </a:rPr>
              <a:t>本项目采用经典的四层分层架构，通过前后端分离技术，构建了一个高内聚、低耦合的燃气安全监测平台。架构层次清晰，职责明确，确保了系统在可维护性、扩展性和安全性上的高标准，为平台的稳定运行与未来迭代奠定了坚实的技术基础。</a:t>
            </a:r>
            <a:endParaRPr lang="en-US" sz="1200" b="1" dirty="0">
              <a:solidFill>
                <a:schemeClr val="tx1">
                  <a:lumMod val="65000"/>
                  <a:lumOff val="35000"/>
                </a:schemeClr>
              </a:solidFill>
              <a:latin typeface="+mn-lt"/>
              <a:cs typeface="+mn-ea"/>
              <a:sym typeface="+mn-lt"/>
            </a:endParaRPr>
          </a:p>
        </p:txBody>
      </p:sp>
      <p:sp>
        <p:nvSpPr>
          <p:cNvPr id="114" name="TextBox 22"/>
          <p:cNvSpPr txBox="1">
            <a:spLocks noChangeArrowheads="1"/>
          </p:cNvSpPr>
          <p:nvPr/>
        </p:nvSpPr>
        <p:spPr bwMode="auto">
          <a:xfrm>
            <a:off x="2164080" y="3118485"/>
            <a:ext cx="21031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solidFill>
                  <a:srgbClr val="262626"/>
                </a:solidFill>
                <a:latin typeface="+mn-lt"/>
                <a:ea typeface="+mn-ea"/>
                <a:cs typeface="+mn-ea"/>
                <a:sym typeface="+mn-lt"/>
              </a:rPr>
              <a:t>清晰的请求处理流水线</a:t>
            </a:r>
            <a:endParaRPr lang="zh-CN" altLang="en-US" sz="1400" b="1" dirty="0">
              <a:solidFill>
                <a:srgbClr val="262626"/>
              </a:solidFill>
              <a:latin typeface="+mn-lt"/>
              <a:ea typeface="+mn-ea"/>
              <a:cs typeface="+mn-ea"/>
              <a:sym typeface="+mn-lt"/>
            </a:endParaRPr>
          </a:p>
        </p:txBody>
      </p:sp>
      <p:sp>
        <p:nvSpPr>
          <p:cNvPr id="115" name="TextBox 23"/>
          <p:cNvSpPr txBox="1">
            <a:spLocks noChangeArrowheads="1"/>
          </p:cNvSpPr>
          <p:nvPr/>
        </p:nvSpPr>
        <p:spPr bwMode="auto">
          <a:xfrm>
            <a:off x="2164079" y="3397885"/>
            <a:ext cx="4505325" cy="760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pPr>
            <a:r>
              <a:rPr sz="1000" dirty="0">
                <a:solidFill>
                  <a:srgbClr val="262626"/>
                </a:solidFill>
                <a:latin typeface="+mn-lt"/>
                <a:ea typeface="+mn-ea"/>
                <a:cs typeface="+mn-ea"/>
                <a:sym typeface="+mn-lt"/>
              </a:rPr>
              <a:t>.</a:t>
            </a:r>
            <a:r>
              <a:rPr lang="zh-CN" altLang="en-US" sz="1000" dirty="0">
                <a:solidFill>
                  <a:srgbClr val="262626"/>
                </a:solidFill>
                <a:latin typeface="+mn-lt"/>
                <a:ea typeface="+mn-ea"/>
                <a:cs typeface="+mn-ea"/>
                <a:sym typeface="+mn-lt"/>
              </a:rPr>
              <a:t>用户在应用层（</a:t>
            </a:r>
            <a:r>
              <a:rPr lang="en-US" altLang="zh-CN" sz="1000" dirty="0">
                <a:solidFill>
                  <a:srgbClr val="262626"/>
                </a:solidFill>
                <a:latin typeface="+mn-lt"/>
                <a:ea typeface="+mn-ea"/>
                <a:cs typeface="+mn-ea"/>
                <a:sym typeface="+mn-lt"/>
              </a:rPr>
              <a:t>Vue</a:t>
            </a:r>
            <a:r>
              <a:rPr lang="zh-CN" altLang="en-US" sz="1000" dirty="0">
                <a:solidFill>
                  <a:srgbClr val="262626"/>
                </a:solidFill>
                <a:latin typeface="+mn-lt"/>
                <a:ea typeface="+mn-ea"/>
                <a:cs typeface="+mn-ea"/>
                <a:sym typeface="+mn-lt"/>
              </a:rPr>
              <a:t>前端）进行操作，控制层（</a:t>
            </a:r>
            <a:r>
              <a:rPr lang="en-US" altLang="zh-CN" sz="1000" dirty="0">
                <a:solidFill>
                  <a:srgbClr val="262626"/>
                </a:solidFill>
                <a:latin typeface="+mn-lt"/>
                <a:ea typeface="+mn-ea"/>
                <a:cs typeface="+mn-ea"/>
                <a:sym typeface="+mn-lt"/>
              </a:rPr>
              <a:t>Spring MVC</a:t>
            </a:r>
            <a:r>
              <a:rPr lang="zh-CN" altLang="en-US" sz="1000" dirty="0">
                <a:solidFill>
                  <a:srgbClr val="262626"/>
                </a:solidFill>
                <a:latin typeface="+mn-lt"/>
                <a:ea typeface="+mn-ea"/>
                <a:cs typeface="+mn-ea"/>
                <a:sym typeface="+mn-lt"/>
              </a:rPr>
              <a:t>）接收并解析请求，服务层处理核心逻辑，并调度数据访问，数据层（</a:t>
            </a:r>
            <a:r>
              <a:rPr lang="en-US" altLang="zh-CN" sz="1000" dirty="0">
                <a:solidFill>
                  <a:srgbClr val="262626"/>
                </a:solidFill>
                <a:latin typeface="+mn-lt"/>
                <a:ea typeface="+mn-ea"/>
                <a:cs typeface="+mn-ea"/>
                <a:sym typeface="+mn-lt"/>
              </a:rPr>
              <a:t>MySQL/Redis</a:t>
            </a:r>
            <a:r>
              <a:rPr lang="zh-CN" altLang="en-US" sz="1000" dirty="0">
                <a:solidFill>
                  <a:srgbClr val="262626"/>
                </a:solidFill>
                <a:latin typeface="+mn-lt"/>
                <a:ea typeface="+mn-ea"/>
                <a:cs typeface="+mn-ea"/>
                <a:sym typeface="+mn-lt"/>
              </a:rPr>
              <a:t>）完成数据的最终存储与缓存，基础设施层为以上所有步骤提供稳定的运行环境与安全支持。</a:t>
            </a:r>
            <a:endParaRPr lang="en-US" altLang="zh-CN" sz="1200" dirty="0">
              <a:solidFill>
                <a:schemeClr val="tx1">
                  <a:lumMod val="65000"/>
                  <a:lumOff val="35000"/>
                </a:schemeClr>
              </a:solidFill>
              <a:latin typeface="+mn-lt"/>
              <a:ea typeface="+mn-ea"/>
              <a:cs typeface="+mn-ea"/>
              <a:sym typeface="+mn-lt"/>
            </a:endParaRPr>
          </a:p>
        </p:txBody>
      </p:sp>
      <p:sp>
        <p:nvSpPr>
          <p:cNvPr id="116" name="TextBox 22"/>
          <p:cNvSpPr txBox="1">
            <a:spLocks noChangeArrowheads="1"/>
          </p:cNvSpPr>
          <p:nvPr/>
        </p:nvSpPr>
        <p:spPr bwMode="auto">
          <a:xfrm>
            <a:off x="2164080" y="4402455"/>
            <a:ext cx="19056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solidFill>
                  <a:srgbClr val="262626"/>
                </a:solidFill>
                <a:latin typeface="+mn-lt"/>
                <a:ea typeface="+mn-ea"/>
                <a:cs typeface="+mn-ea"/>
                <a:sym typeface="+mn-lt"/>
              </a:rPr>
              <a:t>显著的架构设计优势</a:t>
            </a:r>
            <a:endParaRPr lang="zh-CN" altLang="en-US" sz="1400" b="1" dirty="0">
              <a:solidFill>
                <a:srgbClr val="262626"/>
              </a:solidFill>
              <a:latin typeface="+mn-lt"/>
              <a:ea typeface="+mn-ea"/>
              <a:cs typeface="+mn-ea"/>
              <a:sym typeface="+mn-lt"/>
            </a:endParaRPr>
          </a:p>
        </p:txBody>
      </p:sp>
      <p:sp>
        <p:nvSpPr>
          <p:cNvPr id="117" name="TextBox 23"/>
          <p:cNvSpPr txBox="1">
            <a:spLocks noChangeArrowheads="1"/>
          </p:cNvSpPr>
          <p:nvPr/>
        </p:nvSpPr>
        <p:spPr bwMode="auto">
          <a:xfrm>
            <a:off x="2164080" y="4681855"/>
            <a:ext cx="4291330" cy="52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pPr>
            <a:r>
              <a:rPr lang="zh-CN" altLang="en-US" sz="1000" dirty="0">
                <a:solidFill>
                  <a:srgbClr val="262626"/>
                </a:solidFill>
                <a:latin typeface="+mn-lt"/>
                <a:ea typeface="+mn-ea"/>
                <a:cs typeface="+mn-ea"/>
                <a:sym typeface="+mn-lt"/>
              </a:rPr>
              <a:t>高可维护性、强扩展性、高可靠性和安全性，</a:t>
            </a:r>
            <a:r>
              <a:rPr lang="zh-CN" altLang="en-US" sz="1000" dirty="0">
                <a:solidFill>
                  <a:srgbClr val="262626"/>
                </a:solidFill>
                <a:latin typeface="+mn-lt"/>
                <a:ea typeface="+mn-ea"/>
                <a:cs typeface="+mn-ea"/>
              </a:rPr>
              <a:t>贯穿始终的鉴权机制与云平台安全能力，为平台数据安全保驾护航</a:t>
            </a:r>
            <a:endParaRPr lang="en-US" altLang="zh-CN" sz="1000" dirty="0">
              <a:solidFill>
                <a:srgbClr val="262626"/>
              </a:solidFill>
              <a:latin typeface="+mn-lt"/>
              <a:ea typeface="+mn-ea"/>
              <a:cs typeface="+mn-ea"/>
              <a:sym typeface="+mn-lt"/>
            </a:endParaRPr>
          </a:p>
        </p:txBody>
      </p:sp>
      <p:sp>
        <p:nvSpPr>
          <p:cNvPr id="18" name="文本框 17"/>
          <p:cNvSpPr txBox="1"/>
          <p:nvPr/>
        </p:nvSpPr>
        <p:spPr>
          <a:xfrm>
            <a:off x="4850765" y="487680"/>
            <a:ext cx="2490470" cy="52322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系统总体架构</a:t>
            </a:r>
            <a:endParaRPr lang="zh-CN" altLang="en-US" sz="2800" b="1" dirty="0">
              <a:solidFill>
                <a:srgbClr val="262626"/>
              </a:solidFill>
              <a:cs typeface="+mn-ea"/>
              <a:sym typeface="+mn-lt"/>
            </a:endParaRPr>
          </a:p>
        </p:txBody>
      </p:sp>
      <p:pic>
        <p:nvPicPr>
          <p:cNvPr id="2" name="图片 1"/>
          <p:cNvPicPr>
            <a:picLocks noChangeAspect="1"/>
          </p:cNvPicPr>
          <p:nvPr/>
        </p:nvPicPr>
        <p:blipFill>
          <a:blip r:embed="rId1"/>
          <a:stretch>
            <a:fillRect/>
          </a:stretch>
        </p:blipFill>
        <p:spPr>
          <a:xfrm>
            <a:off x="7499985" y="571500"/>
            <a:ext cx="4286250" cy="5541645"/>
          </a:xfrm>
          <a:prstGeom prst="rect">
            <a:avLst/>
          </a:prstGeom>
        </p:spPr>
      </p:pic>
      <p:sp>
        <p:nvSpPr>
          <p:cNvPr id="4" name="矩形 3"/>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p:cTn id="11" dur="500" fill="hold"/>
                                        <p:tgtEl>
                                          <p:spTgt spid="110"/>
                                        </p:tgtEl>
                                        <p:attrNameLst>
                                          <p:attrName>ppt_w</p:attrName>
                                        </p:attrNameLst>
                                      </p:cBhvr>
                                      <p:tavLst>
                                        <p:tav tm="0">
                                          <p:val>
                                            <p:fltVal val="0"/>
                                          </p:val>
                                        </p:tav>
                                        <p:tav tm="100000">
                                          <p:val>
                                            <p:strVal val="#ppt_w"/>
                                          </p:val>
                                        </p:tav>
                                      </p:tavLst>
                                    </p:anim>
                                    <p:anim calcmode="lin" valueType="num">
                                      <p:cBhvr>
                                        <p:cTn id="12" dur="500" fill="hold"/>
                                        <p:tgtEl>
                                          <p:spTgt spid="110"/>
                                        </p:tgtEl>
                                        <p:attrNameLst>
                                          <p:attrName>ppt_h</p:attrName>
                                        </p:attrNameLst>
                                      </p:cBhvr>
                                      <p:tavLst>
                                        <p:tav tm="0">
                                          <p:val>
                                            <p:fltVal val="0"/>
                                          </p:val>
                                        </p:tav>
                                        <p:tav tm="100000">
                                          <p:val>
                                            <p:strVal val="#ppt_h"/>
                                          </p:val>
                                        </p:tav>
                                      </p:tavLst>
                                    </p:anim>
                                    <p:animEffect transition="in" filter="fade">
                                      <p:cBhvr>
                                        <p:cTn id="13" dur="500"/>
                                        <p:tgtEl>
                                          <p:spTgt spid="1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par>
                                <p:cTn id="18" presetID="10" presetClass="entr" presetSubtype="0" fill="hold" nodeType="with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fade">
                                      <p:cBhvr>
                                        <p:cTn id="20" dur="500"/>
                                        <p:tgtEl>
                                          <p:spTgt spid="115"/>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13"/>
                                        </p:tgtEl>
                                        <p:attrNameLst>
                                          <p:attrName>style.visibility</p:attrName>
                                        </p:attrNameLst>
                                      </p:cBhvr>
                                      <p:to>
                                        <p:strVal val="visible"/>
                                      </p:to>
                                    </p:set>
                                    <p:anim calcmode="lin" valueType="num">
                                      <p:cBhvr>
                                        <p:cTn id="24" dur="500" fill="hold"/>
                                        <p:tgtEl>
                                          <p:spTgt spid="113"/>
                                        </p:tgtEl>
                                        <p:attrNameLst>
                                          <p:attrName>ppt_w</p:attrName>
                                        </p:attrNameLst>
                                      </p:cBhvr>
                                      <p:tavLst>
                                        <p:tav tm="0">
                                          <p:val>
                                            <p:fltVal val="0"/>
                                          </p:val>
                                        </p:tav>
                                        <p:tav tm="100000">
                                          <p:val>
                                            <p:strVal val="#ppt_w"/>
                                          </p:val>
                                        </p:tav>
                                      </p:tavLst>
                                    </p:anim>
                                    <p:anim calcmode="lin" valueType="num">
                                      <p:cBhvr>
                                        <p:cTn id="25" dur="500" fill="hold"/>
                                        <p:tgtEl>
                                          <p:spTgt spid="113"/>
                                        </p:tgtEl>
                                        <p:attrNameLst>
                                          <p:attrName>ppt_h</p:attrName>
                                        </p:attrNameLst>
                                      </p:cBhvr>
                                      <p:tavLst>
                                        <p:tav tm="0">
                                          <p:val>
                                            <p:fltVal val="0"/>
                                          </p:val>
                                        </p:tav>
                                        <p:tav tm="100000">
                                          <p:val>
                                            <p:strVal val="#ppt_h"/>
                                          </p:val>
                                        </p:tav>
                                      </p:tavLst>
                                    </p:anim>
                                    <p:animEffect transition="in" filter="fade">
                                      <p:cBhvr>
                                        <p:cTn id="26" dur="500"/>
                                        <p:tgtEl>
                                          <p:spTgt spid="113"/>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16"/>
                                        </p:tgtEl>
                                        <p:attrNameLst>
                                          <p:attrName>style.visibility</p:attrName>
                                        </p:attrNameLst>
                                      </p:cBhvr>
                                      <p:to>
                                        <p:strVal val="visible"/>
                                      </p:to>
                                    </p:set>
                                    <p:animEffect transition="in" filter="fade">
                                      <p:cBhvr>
                                        <p:cTn id="30" dur="500"/>
                                        <p:tgtEl>
                                          <p:spTgt spid="116"/>
                                        </p:tgtEl>
                                      </p:cBhvr>
                                    </p:animEffect>
                                  </p:childTnLst>
                                </p:cTn>
                              </p:par>
                              <p:par>
                                <p:cTn id="31" presetID="10" presetClass="entr" presetSubtype="0" fill="hold" nodeType="with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500"/>
                                        <p:tgtEl>
                                          <p:spTgt spid="117"/>
                                        </p:tgtEl>
                                      </p:cBhvr>
                                    </p:animEffect>
                                  </p:childTnLst>
                                </p:cTn>
                              </p:par>
                            </p:childTnLst>
                          </p:cTn>
                        </p:par>
                        <p:par>
                          <p:cTn id="34" fill="hold">
                            <p:stCondLst>
                              <p:cond delay="2500"/>
                            </p:stCondLst>
                            <p:childTnLst>
                              <p:par>
                                <p:cTn id="35" presetID="29"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ppt_x</p:attrName>
                                        </p:attrNameLst>
                                      </p:cBhvr>
                                      <p:tavLst>
                                        <p:tav tm="0">
                                          <p:val>
                                            <p:strVal val="#ppt_x-.2"/>
                                          </p:val>
                                        </p:tav>
                                        <p:tav tm="100000">
                                          <p:val>
                                            <p:strVal val="#ppt_x"/>
                                          </p:val>
                                        </p:tav>
                                      </p:tavLst>
                                    </p:anim>
                                    <p:anim calcmode="lin" valueType="num">
                                      <p:cBhvr>
                                        <p:cTn id="38"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4" grpId="0"/>
      <p:bldP spid="116"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flipH="1" flipV="1">
            <a:off x="4076700" y="2497458"/>
            <a:ext cx="781050" cy="19050"/>
          </a:xfrm>
          <a:prstGeom prst="line">
            <a:avLst/>
          </a:prstGeom>
          <a:ln>
            <a:solidFill>
              <a:srgbClr val="0098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743700" y="3297558"/>
            <a:ext cx="781050" cy="1905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4076700" y="4059558"/>
            <a:ext cx="781050" cy="0"/>
          </a:xfrm>
          <a:prstGeom prst="line">
            <a:avLst/>
          </a:prstGeom>
          <a:ln>
            <a:solidFill>
              <a:srgbClr val="0098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6743700" y="4850133"/>
            <a:ext cx="781050" cy="1905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5619750" y="4278633"/>
            <a:ext cx="1143000" cy="1143000"/>
            <a:chOff x="5619750" y="4581525"/>
            <a:chExt cx="1143000" cy="1143000"/>
          </a:xfrm>
          <a:solidFill>
            <a:srgbClr val="262626"/>
          </a:solidFill>
        </p:grpSpPr>
        <p:sp>
          <p:nvSpPr>
            <p:cNvPr id="85" name="菱形 84"/>
            <p:cNvSpPr/>
            <p:nvPr/>
          </p:nvSpPr>
          <p:spPr>
            <a:xfrm>
              <a:off x="5619750" y="4581525"/>
              <a:ext cx="1143000" cy="1143000"/>
            </a:xfrm>
            <a:prstGeom prst="diamond">
              <a:avLst/>
            </a:prstGeom>
            <a:noFill/>
            <a:ln w="57150">
              <a:solidFill>
                <a:srgbClr val="0066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86" name="组合 85"/>
            <p:cNvGrpSpPr/>
            <p:nvPr/>
          </p:nvGrpSpPr>
          <p:grpSpPr>
            <a:xfrm>
              <a:off x="6006099" y="5039632"/>
              <a:ext cx="366126" cy="226786"/>
              <a:chOff x="10655670" y="657377"/>
              <a:chExt cx="526153" cy="325910"/>
            </a:xfrm>
            <a:grpFill/>
          </p:grpSpPr>
          <p:sp>
            <p:nvSpPr>
              <p:cNvPr id="87" name="Freeform 89"/>
              <p:cNvSpPr>
                <a:spLocks noEditPoints="1"/>
              </p:cNvSpPr>
              <p:nvPr/>
            </p:nvSpPr>
            <p:spPr bwMode="auto">
              <a:xfrm>
                <a:off x="10697100" y="657377"/>
                <a:ext cx="444675" cy="280339"/>
              </a:xfrm>
              <a:custGeom>
                <a:avLst/>
                <a:gdLst>
                  <a:gd name="T0" fmla="*/ 4 w 162"/>
                  <a:gd name="T1" fmla="*/ 102 h 102"/>
                  <a:gd name="T2" fmla="*/ 158 w 162"/>
                  <a:gd name="T3" fmla="*/ 102 h 102"/>
                  <a:gd name="T4" fmla="*/ 162 w 162"/>
                  <a:gd name="T5" fmla="*/ 98 h 102"/>
                  <a:gd name="T6" fmla="*/ 162 w 162"/>
                  <a:gd name="T7" fmla="*/ 4 h 102"/>
                  <a:gd name="T8" fmla="*/ 158 w 162"/>
                  <a:gd name="T9" fmla="*/ 0 h 102"/>
                  <a:gd name="T10" fmla="*/ 4 w 162"/>
                  <a:gd name="T11" fmla="*/ 0 h 102"/>
                  <a:gd name="T12" fmla="*/ 0 w 162"/>
                  <a:gd name="T13" fmla="*/ 4 h 102"/>
                  <a:gd name="T14" fmla="*/ 0 w 162"/>
                  <a:gd name="T15" fmla="*/ 98 h 102"/>
                  <a:gd name="T16" fmla="*/ 4 w 162"/>
                  <a:gd name="T17" fmla="*/ 102 h 102"/>
                  <a:gd name="T18" fmla="*/ 81 w 162"/>
                  <a:gd name="T19" fmla="*/ 3 h 102"/>
                  <a:gd name="T20" fmla="*/ 83 w 162"/>
                  <a:gd name="T21" fmla="*/ 5 h 102"/>
                  <a:gd name="T22" fmla="*/ 81 w 162"/>
                  <a:gd name="T23" fmla="*/ 8 h 102"/>
                  <a:gd name="T24" fmla="*/ 78 w 162"/>
                  <a:gd name="T25" fmla="*/ 5 h 102"/>
                  <a:gd name="T26" fmla="*/ 81 w 162"/>
                  <a:gd name="T27" fmla="*/ 3 h 102"/>
                  <a:gd name="T28" fmla="*/ 10 w 162"/>
                  <a:gd name="T29" fmla="*/ 10 h 102"/>
                  <a:gd name="T30" fmla="*/ 152 w 162"/>
                  <a:gd name="T31" fmla="*/ 10 h 102"/>
                  <a:gd name="T32" fmla="*/ 152 w 162"/>
                  <a:gd name="T33" fmla="*/ 92 h 102"/>
                  <a:gd name="T34" fmla="*/ 10 w 162"/>
                  <a:gd name="T35" fmla="*/ 92 h 102"/>
                  <a:gd name="T36" fmla="*/ 10 w 162"/>
                  <a:gd name="T37"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102">
                    <a:moveTo>
                      <a:pt x="4" y="102"/>
                    </a:moveTo>
                    <a:cubicBezTo>
                      <a:pt x="158" y="102"/>
                      <a:pt x="158" y="102"/>
                      <a:pt x="158" y="102"/>
                    </a:cubicBezTo>
                    <a:cubicBezTo>
                      <a:pt x="160" y="102"/>
                      <a:pt x="162" y="100"/>
                      <a:pt x="162" y="98"/>
                    </a:cubicBezTo>
                    <a:cubicBezTo>
                      <a:pt x="162" y="4"/>
                      <a:pt x="162" y="4"/>
                      <a:pt x="162" y="4"/>
                    </a:cubicBezTo>
                    <a:cubicBezTo>
                      <a:pt x="162" y="2"/>
                      <a:pt x="160" y="0"/>
                      <a:pt x="158" y="0"/>
                    </a:cubicBezTo>
                    <a:cubicBezTo>
                      <a:pt x="4" y="0"/>
                      <a:pt x="4" y="0"/>
                      <a:pt x="4" y="0"/>
                    </a:cubicBezTo>
                    <a:cubicBezTo>
                      <a:pt x="2" y="0"/>
                      <a:pt x="0" y="2"/>
                      <a:pt x="0" y="4"/>
                    </a:cubicBezTo>
                    <a:cubicBezTo>
                      <a:pt x="0" y="98"/>
                      <a:pt x="0" y="98"/>
                      <a:pt x="0" y="98"/>
                    </a:cubicBezTo>
                    <a:cubicBezTo>
                      <a:pt x="0" y="100"/>
                      <a:pt x="2" y="102"/>
                      <a:pt x="4" y="102"/>
                    </a:cubicBezTo>
                    <a:close/>
                    <a:moveTo>
                      <a:pt x="81" y="3"/>
                    </a:moveTo>
                    <a:cubicBezTo>
                      <a:pt x="82" y="3"/>
                      <a:pt x="83" y="4"/>
                      <a:pt x="83" y="5"/>
                    </a:cubicBezTo>
                    <a:cubicBezTo>
                      <a:pt x="83" y="7"/>
                      <a:pt x="82" y="8"/>
                      <a:pt x="81" y="8"/>
                    </a:cubicBezTo>
                    <a:cubicBezTo>
                      <a:pt x="79" y="8"/>
                      <a:pt x="78" y="7"/>
                      <a:pt x="78" y="5"/>
                    </a:cubicBezTo>
                    <a:cubicBezTo>
                      <a:pt x="78" y="4"/>
                      <a:pt x="79" y="3"/>
                      <a:pt x="81" y="3"/>
                    </a:cubicBezTo>
                    <a:close/>
                    <a:moveTo>
                      <a:pt x="10" y="10"/>
                    </a:moveTo>
                    <a:cubicBezTo>
                      <a:pt x="152" y="10"/>
                      <a:pt x="152" y="10"/>
                      <a:pt x="152" y="10"/>
                    </a:cubicBezTo>
                    <a:cubicBezTo>
                      <a:pt x="152" y="92"/>
                      <a:pt x="152" y="92"/>
                      <a:pt x="152" y="92"/>
                    </a:cubicBezTo>
                    <a:cubicBezTo>
                      <a:pt x="10" y="92"/>
                      <a:pt x="10" y="92"/>
                      <a:pt x="10" y="92"/>
                    </a:cubicBezTo>
                    <a:lnTo>
                      <a:pt x="10" y="10"/>
                    </a:ln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88" name="Freeform 90"/>
              <p:cNvSpPr/>
              <p:nvPr/>
            </p:nvSpPr>
            <p:spPr bwMode="auto">
              <a:xfrm>
                <a:off x="10655670" y="947382"/>
                <a:ext cx="526153" cy="35905"/>
              </a:xfrm>
              <a:custGeom>
                <a:avLst/>
                <a:gdLst>
                  <a:gd name="T0" fmla="*/ 192 w 192"/>
                  <a:gd name="T1" fmla="*/ 0 h 13"/>
                  <a:gd name="T2" fmla="*/ 125 w 192"/>
                  <a:gd name="T3" fmla="*/ 0 h 13"/>
                  <a:gd name="T4" fmla="*/ 123 w 192"/>
                  <a:gd name="T5" fmla="*/ 3 h 13"/>
                  <a:gd name="T6" fmla="*/ 69 w 192"/>
                  <a:gd name="T7" fmla="*/ 3 h 13"/>
                  <a:gd name="T8" fmla="*/ 66 w 192"/>
                  <a:gd name="T9" fmla="*/ 0 h 13"/>
                  <a:gd name="T10" fmla="*/ 0 w 192"/>
                  <a:gd name="T11" fmla="*/ 0 h 13"/>
                  <a:gd name="T12" fmla="*/ 0 w 192"/>
                  <a:gd name="T13" fmla="*/ 1 h 13"/>
                  <a:gd name="T14" fmla="*/ 0 w 192"/>
                  <a:gd name="T15" fmla="*/ 4 h 13"/>
                  <a:gd name="T16" fmla="*/ 9 w 192"/>
                  <a:gd name="T17" fmla="*/ 13 h 13"/>
                  <a:gd name="T18" fmla="*/ 183 w 192"/>
                  <a:gd name="T19" fmla="*/ 13 h 13"/>
                  <a:gd name="T20" fmla="*/ 192 w 192"/>
                  <a:gd name="T21" fmla="*/ 4 h 13"/>
                  <a:gd name="T22" fmla="*/ 192 w 192"/>
                  <a:gd name="T23" fmla="*/ 1 h 13"/>
                  <a:gd name="T24" fmla="*/ 192 w 19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
                    <a:moveTo>
                      <a:pt x="192" y="0"/>
                    </a:moveTo>
                    <a:cubicBezTo>
                      <a:pt x="125" y="0"/>
                      <a:pt x="125" y="0"/>
                      <a:pt x="125" y="0"/>
                    </a:cubicBezTo>
                    <a:cubicBezTo>
                      <a:pt x="125" y="2"/>
                      <a:pt x="124" y="3"/>
                      <a:pt x="123" y="3"/>
                    </a:cubicBezTo>
                    <a:cubicBezTo>
                      <a:pt x="69" y="3"/>
                      <a:pt x="69" y="3"/>
                      <a:pt x="69" y="3"/>
                    </a:cubicBezTo>
                    <a:cubicBezTo>
                      <a:pt x="68" y="3"/>
                      <a:pt x="66" y="2"/>
                      <a:pt x="66" y="0"/>
                    </a:cubicBezTo>
                    <a:cubicBezTo>
                      <a:pt x="0" y="0"/>
                      <a:pt x="0" y="0"/>
                      <a:pt x="0" y="0"/>
                    </a:cubicBezTo>
                    <a:cubicBezTo>
                      <a:pt x="0" y="1"/>
                      <a:pt x="0" y="1"/>
                      <a:pt x="0" y="1"/>
                    </a:cubicBezTo>
                    <a:cubicBezTo>
                      <a:pt x="0" y="4"/>
                      <a:pt x="0" y="4"/>
                      <a:pt x="0" y="4"/>
                    </a:cubicBezTo>
                    <a:cubicBezTo>
                      <a:pt x="0" y="9"/>
                      <a:pt x="4" y="13"/>
                      <a:pt x="9" y="13"/>
                    </a:cubicBezTo>
                    <a:cubicBezTo>
                      <a:pt x="183" y="13"/>
                      <a:pt x="183" y="13"/>
                      <a:pt x="183" y="13"/>
                    </a:cubicBezTo>
                    <a:cubicBezTo>
                      <a:pt x="188" y="13"/>
                      <a:pt x="192" y="9"/>
                      <a:pt x="192" y="4"/>
                    </a:cubicBezTo>
                    <a:cubicBezTo>
                      <a:pt x="192" y="1"/>
                      <a:pt x="192" y="1"/>
                      <a:pt x="192" y="1"/>
                    </a:cubicBezTo>
                    <a:cubicBezTo>
                      <a:pt x="192" y="1"/>
                      <a:pt x="192" y="1"/>
                      <a:pt x="192" y="0"/>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89" name="Freeform 91"/>
              <p:cNvSpPr>
                <a:spLocks noEditPoints="1"/>
              </p:cNvSpPr>
              <p:nvPr/>
            </p:nvSpPr>
            <p:spPr bwMode="auto">
              <a:xfrm>
                <a:off x="10741291" y="701568"/>
                <a:ext cx="356292" cy="191956"/>
              </a:xfrm>
              <a:custGeom>
                <a:avLst/>
                <a:gdLst>
                  <a:gd name="T0" fmla="*/ 0 w 130"/>
                  <a:gd name="T1" fmla="*/ 70 h 70"/>
                  <a:gd name="T2" fmla="*/ 130 w 130"/>
                  <a:gd name="T3" fmla="*/ 0 h 70"/>
                  <a:gd name="T4" fmla="*/ 40 w 130"/>
                  <a:gd name="T5" fmla="*/ 47 h 70"/>
                  <a:gd name="T6" fmla="*/ 34 w 130"/>
                  <a:gd name="T7" fmla="*/ 36 h 70"/>
                  <a:gd name="T8" fmla="*/ 31 w 130"/>
                  <a:gd name="T9" fmla="*/ 31 h 70"/>
                  <a:gd name="T10" fmla="*/ 27 w 130"/>
                  <a:gd name="T11" fmla="*/ 34 h 70"/>
                  <a:gd name="T12" fmla="*/ 22 w 130"/>
                  <a:gd name="T13" fmla="*/ 47 h 70"/>
                  <a:gd name="T14" fmla="*/ 27 w 130"/>
                  <a:gd name="T15" fmla="*/ 19 h 70"/>
                  <a:gd name="T16" fmla="*/ 28 w 130"/>
                  <a:gd name="T17" fmla="*/ 29 h 70"/>
                  <a:gd name="T18" fmla="*/ 33 w 130"/>
                  <a:gd name="T19" fmla="*/ 26 h 70"/>
                  <a:gd name="T20" fmla="*/ 38 w 130"/>
                  <a:gd name="T21" fmla="*/ 28 h 70"/>
                  <a:gd name="T22" fmla="*/ 40 w 130"/>
                  <a:gd name="T23" fmla="*/ 35 h 70"/>
                  <a:gd name="T24" fmla="*/ 56 w 130"/>
                  <a:gd name="T25" fmla="*/ 47 h 70"/>
                  <a:gd name="T26" fmla="*/ 49 w 130"/>
                  <a:gd name="T27" fmla="*/ 46 h 70"/>
                  <a:gd name="T28" fmla="*/ 48 w 130"/>
                  <a:gd name="T29" fmla="*/ 31 h 70"/>
                  <a:gd name="T30" fmla="*/ 45 w 130"/>
                  <a:gd name="T31" fmla="*/ 27 h 70"/>
                  <a:gd name="T32" fmla="*/ 48 w 130"/>
                  <a:gd name="T33" fmla="*/ 23 h 70"/>
                  <a:gd name="T34" fmla="*/ 53 w 130"/>
                  <a:gd name="T35" fmla="*/ 27 h 70"/>
                  <a:gd name="T36" fmla="*/ 58 w 130"/>
                  <a:gd name="T37" fmla="*/ 31 h 70"/>
                  <a:gd name="T38" fmla="*/ 53 w 130"/>
                  <a:gd name="T39" fmla="*/ 39 h 70"/>
                  <a:gd name="T40" fmla="*/ 55 w 130"/>
                  <a:gd name="T41" fmla="*/ 43 h 70"/>
                  <a:gd name="T42" fmla="*/ 58 w 130"/>
                  <a:gd name="T43" fmla="*/ 42 h 70"/>
                  <a:gd name="T44" fmla="*/ 56 w 130"/>
                  <a:gd name="T45" fmla="*/ 47 h 70"/>
                  <a:gd name="T46" fmla="*/ 87 w 130"/>
                  <a:gd name="T47" fmla="*/ 47 h 70"/>
                  <a:gd name="T48" fmla="*/ 86 w 130"/>
                  <a:gd name="T49" fmla="*/ 32 h 70"/>
                  <a:gd name="T50" fmla="*/ 82 w 130"/>
                  <a:gd name="T51" fmla="*/ 32 h 70"/>
                  <a:gd name="T52" fmla="*/ 81 w 130"/>
                  <a:gd name="T53" fmla="*/ 47 h 70"/>
                  <a:gd name="T54" fmla="*/ 75 w 130"/>
                  <a:gd name="T55" fmla="*/ 36 h 70"/>
                  <a:gd name="T56" fmla="*/ 73 w 130"/>
                  <a:gd name="T57" fmla="*/ 31 h 70"/>
                  <a:gd name="T58" fmla="*/ 69 w 130"/>
                  <a:gd name="T59" fmla="*/ 34 h 70"/>
                  <a:gd name="T60" fmla="*/ 64 w 130"/>
                  <a:gd name="T61" fmla="*/ 47 h 70"/>
                  <a:gd name="T62" fmla="*/ 68 w 130"/>
                  <a:gd name="T63" fmla="*/ 27 h 70"/>
                  <a:gd name="T64" fmla="*/ 69 w 130"/>
                  <a:gd name="T65" fmla="*/ 30 h 70"/>
                  <a:gd name="T66" fmla="*/ 75 w 130"/>
                  <a:gd name="T67" fmla="*/ 26 h 70"/>
                  <a:gd name="T68" fmla="*/ 80 w 130"/>
                  <a:gd name="T69" fmla="*/ 30 h 70"/>
                  <a:gd name="T70" fmla="*/ 86 w 130"/>
                  <a:gd name="T71" fmla="*/ 26 h 70"/>
                  <a:gd name="T72" fmla="*/ 90 w 130"/>
                  <a:gd name="T73" fmla="*/ 28 h 70"/>
                  <a:gd name="T74" fmla="*/ 92 w 130"/>
                  <a:gd name="T75" fmla="*/ 35 h 70"/>
                  <a:gd name="T76" fmla="*/ 107 w 130"/>
                  <a:gd name="T77" fmla="*/ 47 h 70"/>
                  <a:gd name="T78" fmla="*/ 101 w 130"/>
                  <a:gd name="T79" fmla="*/ 46 h 70"/>
                  <a:gd name="T80" fmla="*/ 99 w 130"/>
                  <a:gd name="T81" fmla="*/ 19 h 70"/>
                  <a:gd name="T82" fmla="*/ 105 w 130"/>
                  <a:gd name="T83" fmla="*/ 40 h 70"/>
                  <a:gd name="T84" fmla="*/ 106 w 130"/>
                  <a:gd name="T85" fmla="*/ 43 h 70"/>
                  <a:gd name="T86" fmla="*/ 108 w 130"/>
                  <a:gd name="T87" fmla="*/ 42 h 70"/>
                  <a:gd name="T88" fmla="*/ 107 w 130"/>
                  <a:gd name="T89" fmla="*/ 4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0">
                    <a:moveTo>
                      <a:pt x="0" y="0"/>
                    </a:moveTo>
                    <a:cubicBezTo>
                      <a:pt x="0" y="70"/>
                      <a:pt x="0" y="70"/>
                      <a:pt x="0" y="70"/>
                    </a:cubicBezTo>
                    <a:cubicBezTo>
                      <a:pt x="130" y="70"/>
                      <a:pt x="130" y="70"/>
                      <a:pt x="130" y="70"/>
                    </a:cubicBezTo>
                    <a:cubicBezTo>
                      <a:pt x="130" y="0"/>
                      <a:pt x="130" y="0"/>
                      <a:pt x="130" y="0"/>
                    </a:cubicBezTo>
                    <a:lnTo>
                      <a:pt x="0" y="0"/>
                    </a:lnTo>
                    <a:close/>
                    <a:moveTo>
                      <a:pt x="40" y="47"/>
                    </a:moveTo>
                    <a:cubicBezTo>
                      <a:pt x="34" y="47"/>
                      <a:pt x="34" y="47"/>
                      <a:pt x="34" y="47"/>
                    </a:cubicBezTo>
                    <a:cubicBezTo>
                      <a:pt x="34" y="36"/>
                      <a:pt x="34" y="36"/>
                      <a:pt x="34" y="36"/>
                    </a:cubicBezTo>
                    <a:cubicBezTo>
                      <a:pt x="34" y="34"/>
                      <a:pt x="34" y="33"/>
                      <a:pt x="34" y="32"/>
                    </a:cubicBezTo>
                    <a:cubicBezTo>
                      <a:pt x="33" y="31"/>
                      <a:pt x="32" y="31"/>
                      <a:pt x="31" y="31"/>
                    </a:cubicBezTo>
                    <a:cubicBezTo>
                      <a:pt x="30" y="31"/>
                      <a:pt x="30" y="31"/>
                      <a:pt x="29" y="32"/>
                    </a:cubicBezTo>
                    <a:cubicBezTo>
                      <a:pt x="28" y="32"/>
                      <a:pt x="28" y="33"/>
                      <a:pt x="27" y="34"/>
                    </a:cubicBezTo>
                    <a:cubicBezTo>
                      <a:pt x="27" y="47"/>
                      <a:pt x="27" y="47"/>
                      <a:pt x="27" y="47"/>
                    </a:cubicBezTo>
                    <a:cubicBezTo>
                      <a:pt x="22" y="47"/>
                      <a:pt x="22" y="47"/>
                      <a:pt x="22" y="47"/>
                    </a:cubicBezTo>
                    <a:cubicBezTo>
                      <a:pt x="22" y="19"/>
                      <a:pt x="22" y="19"/>
                      <a:pt x="22" y="19"/>
                    </a:cubicBezTo>
                    <a:cubicBezTo>
                      <a:pt x="27" y="19"/>
                      <a:pt x="27" y="19"/>
                      <a:pt x="27" y="19"/>
                    </a:cubicBezTo>
                    <a:cubicBezTo>
                      <a:pt x="27" y="29"/>
                      <a:pt x="27" y="29"/>
                      <a:pt x="27" y="29"/>
                    </a:cubicBezTo>
                    <a:cubicBezTo>
                      <a:pt x="28" y="29"/>
                      <a:pt x="28" y="29"/>
                      <a:pt x="28" y="29"/>
                    </a:cubicBezTo>
                    <a:cubicBezTo>
                      <a:pt x="28" y="28"/>
                      <a:pt x="29" y="28"/>
                      <a:pt x="30" y="27"/>
                    </a:cubicBezTo>
                    <a:cubicBezTo>
                      <a:pt x="31" y="27"/>
                      <a:pt x="32" y="26"/>
                      <a:pt x="33" y="26"/>
                    </a:cubicBezTo>
                    <a:cubicBezTo>
                      <a:pt x="35" y="26"/>
                      <a:pt x="35" y="27"/>
                      <a:pt x="36" y="27"/>
                    </a:cubicBezTo>
                    <a:cubicBezTo>
                      <a:pt x="37" y="27"/>
                      <a:pt x="38" y="27"/>
                      <a:pt x="38" y="28"/>
                    </a:cubicBezTo>
                    <a:cubicBezTo>
                      <a:pt x="39" y="29"/>
                      <a:pt x="39" y="30"/>
                      <a:pt x="39" y="31"/>
                    </a:cubicBezTo>
                    <a:cubicBezTo>
                      <a:pt x="40" y="32"/>
                      <a:pt x="40" y="33"/>
                      <a:pt x="40" y="35"/>
                    </a:cubicBezTo>
                    <a:lnTo>
                      <a:pt x="40" y="47"/>
                    </a:lnTo>
                    <a:close/>
                    <a:moveTo>
                      <a:pt x="56" y="47"/>
                    </a:moveTo>
                    <a:cubicBezTo>
                      <a:pt x="55" y="47"/>
                      <a:pt x="54" y="48"/>
                      <a:pt x="53" y="48"/>
                    </a:cubicBezTo>
                    <a:cubicBezTo>
                      <a:pt x="51" y="48"/>
                      <a:pt x="50" y="47"/>
                      <a:pt x="49" y="46"/>
                    </a:cubicBezTo>
                    <a:cubicBezTo>
                      <a:pt x="48" y="45"/>
                      <a:pt x="48" y="44"/>
                      <a:pt x="48" y="41"/>
                    </a:cubicBezTo>
                    <a:cubicBezTo>
                      <a:pt x="48" y="31"/>
                      <a:pt x="48" y="31"/>
                      <a:pt x="48" y="31"/>
                    </a:cubicBezTo>
                    <a:cubicBezTo>
                      <a:pt x="45" y="31"/>
                      <a:pt x="45" y="31"/>
                      <a:pt x="45" y="31"/>
                    </a:cubicBezTo>
                    <a:cubicBezTo>
                      <a:pt x="45" y="27"/>
                      <a:pt x="45" y="27"/>
                      <a:pt x="45" y="27"/>
                    </a:cubicBezTo>
                    <a:cubicBezTo>
                      <a:pt x="48" y="27"/>
                      <a:pt x="48" y="27"/>
                      <a:pt x="48" y="27"/>
                    </a:cubicBezTo>
                    <a:cubicBezTo>
                      <a:pt x="48" y="23"/>
                      <a:pt x="48" y="23"/>
                      <a:pt x="48" y="23"/>
                    </a:cubicBezTo>
                    <a:cubicBezTo>
                      <a:pt x="53" y="22"/>
                      <a:pt x="53" y="22"/>
                      <a:pt x="53" y="22"/>
                    </a:cubicBezTo>
                    <a:cubicBezTo>
                      <a:pt x="53" y="27"/>
                      <a:pt x="53" y="27"/>
                      <a:pt x="53" y="27"/>
                    </a:cubicBezTo>
                    <a:cubicBezTo>
                      <a:pt x="58" y="27"/>
                      <a:pt x="58" y="27"/>
                      <a:pt x="58" y="27"/>
                    </a:cubicBezTo>
                    <a:cubicBezTo>
                      <a:pt x="58" y="31"/>
                      <a:pt x="58" y="31"/>
                      <a:pt x="58" y="31"/>
                    </a:cubicBezTo>
                    <a:cubicBezTo>
                      <a:pt x="53" y="31"/>
                      <a:pt x="53" y="31"/>
                      <a:pt x="53" y="31"/>
                    </a:cubicBezTo>
                    <a:cubicBezTo>
                      <a:pt x="53" y="39"/>
                      <a:pt x="53" y="39"/>
                      <a:pt x="53" y="39"/>
                    </a:cubicBezTo>
                    <a:cubicBezTo>
                      <a:pt x="53" y="40"/>
                      <a:pt x="53" y="41"/>
                      <a:pt x="53" y="42"/>
                    </a:cubicBezTo>
                    <a:cubicBezTo>
                      <a:pt x="54" y="43"/>
                      <a:pt x="54" y="43"/>
                      <a:pt x="55" y="43"/>
                    </a:cubicBezTo>
                    <a:cubicBezTo>
                      <a:pt x="55" y="43"/>
                      <a:pt x="56" y="43"/>
                      <a:pt x="56" y="43"/>
                    </a:cubicBezTo>
                    <a:cubicBezTo>
                      <a:pt x="57" y="43"/>
                      <a:pt x="57" y="42"/>
                      <a:pt x="58" y="42"/>
                    </a:cubicBezTo>
                    <a:cubicBezTo>
                      <a:pt x="58" y="46"/>
                      <a:pt x="58" y="46"/>
                      <a:pt x="58" y="46"/>
                    </a:cubicBezTo>
                    <a:cubicBezTo>
                      <a:pt x="58" y="47"/>
                      <a:pt x="57" y="47"/>
                      <a:pt x="56" y="47"/>
                    </a:cubicBezTo>
                    <a:close/>
                    <a:moveTo>
                      <a:pt x="92" y="47"/>
                    </a:moveTo>
                    <a:cubicBezTo>
                      <a:pt x="87" y="47"/>
                      <a:pt x="87" y="47"/>
                      <a:pt x="87" y="47"/>
                    </a:cubicBezTo>
                    <a:cubicBezTo>
                      <a:pt x="87" y="36"/>
                      <a:pt x="87" y="36"/>
                      <a:pt x="87" y="36"/>
                    </a:cubicBezTo>
                    <a:cubicBezTo>
                      <a:pt x="87" y="34"/>
                      <a:pt x="87" y="33"/>
                      <a:pt x="86" y="32"/>
                    </a:cubicBezTo>
                    <a:cubicBezTo>
                      <a:pt x="86" y="31"/>
                      <a:pt x="85" y="31"/>
                      <a:pt x="84" y="31"/>
                    </a:cubicBezTo>
                    <a:cubicBezTo>
                      <a:pt x="83" y="31"/>
                      <a:pt x="82" y="31"/>
                      <a:pt x="82" y="32"/>
                    </a:cubicBezTo>
                    <a:cubicBezTo>
                      <a:pt x="81" y="32"/>
                      <a:pt x="81" y="33"/>
                      <a:pt x="81" y="34"/>
                    </a:cubicBezTo>
                    <a:cubicBezTo>
                      <a:pt x="81" y="47"/>
                      <a:pt x="81" y="47"/>
                      <a:pt x="81" y="47"/>
                    </a:cubicBezTo>
                    <a:cubicBezTo>
                      <a:pt x="75" y="47"/>
                      <a:pt x="75" y="47"/>
                      <a:pt x="75" y="47"/>
                    </a:cubicBezTo>
                    <a:cubicBezTo>
                      <a:pt x="75" y="36"/>
                      <a:pt x="75" y="36"/>
                      <a:pt x="75" y="36"/>
                    </a:cubicBezTo>
                    <a:cubicBezTo>
                      <a:pt x="75" y="34"/>
                      <a:pt x="75" y="33"/>
                      <a:pt x="75" y="32"/>
                    </a:cubicBezTo>
                    <a:cubicBezTo>
                      <a:pt x="74" y="31"/>
                      <a:pt x="74" y="31"/>
                      <a:pt x="73" y="31"/>
                    </a:cubicBezTo>
                    <a:cubicBezTo>
                      <a:pt x="72" y="31"/>
                      <a:pt x="71" y="31"/>
                      <a:pt x="70" y="32"/>
                    </a:cubicBezTo>
                    <a:cubicBezTo>
                      <a:pt x="70" y="32"/>
                      <a:pt x="69" y="33"/>
                      <a:pt x="69" y="34"/>
                    </a:cubicBezTo>
                    <a:cubicBezTo>
                      <a:pt x="69" y="47"/>
                      <a:pt x="69" y="47"/>
                      <a:pt x="69" y="47"/>
                    </a:cubicBezTo>
                    <a:cubicBezTo>
                      <a:pt x="64" y="47"/>
                      <a:pt x="64" y="47"/>
                      <a:pt x="64" y="47"/>
                    </a:cubicBezTo>
                    <a:cubicBezTo>
                      <a:pt x="64" y="27"/>
                      <a:pt x="64" y="27"/>
                      <a:pt x="64" y="27"/>
                    </a:cubicBezTo>
                    <a:cubicBezTo>
                      <a:pt x="68" y="27"/>
                      <a:pt x="68" y="27"/>
                      <a:pt x="68" y="27"/>
                    </a:cubicBezTo>
                    <a:cubicBezTo>
                      <a:pt x="69" y="30"/>
                      <a:pt x="69" y="30"/>
                      <a:pt x="69" y="30"/>
                    </a:cubicBezTo>
                    <a:cubicBezTo>
                      <a:pt x="69" y="30"/>
                      <a:pt x="69" y="30"/>
                      <a:pt x="69" y="30"/>
                    </a:cubicBezTo>
                    <a:cubicBezTo>
                      <a:pt x="69" y="29"/>
                      <a:pt x="70" y="28"/>
                      <a:pt x="71" y="27"/>
                    </a:cubicBezTo>
                    <a:cubicBezTo>
                      <a:pt x="72" y="27"/>
                      <a:pt x="73" y="26"/>
                      <a:pt x="75" y="26"/>
                    </a:cubicBezTo>
                    <a:cubicBezTo>
                      <a:pt x="76" y="26"/>
                      <a:pt x="77" y="27"/>
                      <a:pt x="78" y="27"/>
                    </a:cubicBezTo>
                    <a:cubicBezTo>
                      <a:pt x="79" y="28"/>
                      <a:pt x="79" y="29"/>
                      <a:pt x="80" y="30"/>
                    </a:cubicBezTo>
                    <a:cubicBezTo>
                      <a:pt x="80" y="29"/>
                      <a:pt x="81" y="28"/>
                      <a:pt x="82" y="27"/>
                    </a:cubicBezTo>
                    <a:cubicBezTo>
                      <a:pt x="83" y="27"/>
                      <a:pt x="84" y="26"/>
                      <a:pt x="86" y="26"/>
                    </a:cubicBezTo>
                    <a:cubicBezTo>
                      <a:pt x="87" y="26"/>
                      <a:pt x="88" y="27"/>
                      <a:pt x="89" y="27"/>
                    </a:cubicBezTo>
                    <a:cubicBezTo>
                      <a:pt x="89" y="27"/>
                      <a:pt x="90" y="28"/>
                      <a:pt x="90" y="28"/>
                    </a:cubicBezTo>
                    <a:cubicBezTo>
                      <a:pt x="91" y="29"/>
                      <a:pt x="91" y="30"/>
                      <a:pt x="92" y="31"/>
                    </a:cubicBezTo>
                    <a:cubicBezTo>
                      <a:pt x="92" y="32"/>
                      <a:pt x="92" y="33"/>
                      <a:pt x="92" y="35"/>
                    </a:cubicBezTo>
                    <a:lnTo>
                      <a:pt x="92" y="47"/>
                    </a:lnTo>
                    <a:close/>
                    <a:moveTo>
                      <a:pt x="107" y="47"/>
                    </a:moveTo>
                    <a:cubicBezTo>
                      <a:pt x="106" y="47"/>
                      <a:pt x="105" y="48"/>
                      <a:pt x="104" y="48"/>
                    </a:cubicBezTo>
                    <a:cubicBezTo>
                      <a:pt x="102" y="48"/>
                      <a:pt x="101" y="47"/>
                      <a:pt x="101" y="46"/>
                    </a:cubicBezTo>
                    <a:cubicBezTo>
                      <a:pt x="100" y="46"/>
                      <a:pt x="99" y="45"/>
                      <a:pt x="99" y="43"/>
                    </a:cubicBezTo>
                    <a:cubicBezTo>
                      <a:pt x="99" y="19"/>
                      <a:pt x="99" y="19"/>
                      <a:pt x="99" y="19"/>
                    </a:cubicBezTo>
                    <a:cubicBezTo>
                      <a:pt x="105" y="19"/>
                      <a:pt x="105" y="19"/>
                      <a:pt x="105" y="19"/>
                    </a:cubicBezTo>
                    <a:cubicBezTo>
                      <a:pt x="105" y="40"/>
                      <a:pt x="105" y="40"/>
                      <a:pt x="105" y="40"/>
                    </a:cubicBezTo>
                    <a:cubicBezTo>
                      <a:pt x="105" y="41"/>
                      <a:pt x="105" y="42"/>
                      <a:pt x="105" y="42"/>
                    </a:cubicBezTo>
                    <a:cubicBezTo>
                      <a:pt x="105" y="43"/>
                      <a:pt x="106" y="43"/>
                      <a:pt x="106" y="43"/>
                    </a:cubicBezTo>
                    <a:cubicBezTo>
                      <a:pt x="106" y="43"/>
                      <a:pt x="107" y="43"/>
                      <a:pt x="107" y="43"/>
                    </a:cubicBezTo>
                    <a:cubicBezTo>
                      <a:pt x="107" y="43"/>
                      <a:pt x="108" y="43"/>
                      <a:pt x="108" y="42"/>
                    </a:cubicBezTo>
                    <a:cubicBezTo>
                      <a:pt x="109" y="47"/>
                      <a:pt x="109" y="47"/>
                      <a:pt x="109" y="47"/>
                    </a:cubicBezTo>
                    <a:cubicBezTo>
                      <a:pt x="108" y="47"/>
                      <a:pt x="108" y="47"/>
                      <a:pt x="107" y="47"/>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90" name="组合 89"/>
          <p:cNvGrpSpPr/>
          <p:nvPr/>
        </p:nvGrpSpPr>
        <p:grpSpPr>
          <a:xfrm>
            <a:off x="4857750" y="3488058"/>
            <a:ext cx="1143000" cy="1143000"/>
            <a:chOff x="4857750" y="3790950"/>
            <a:chExt cx="1143000" cy="1143000"/>
          </a:xfrm>
          <a:solidFill>
            <a:srgbClr val="262626"/>
          </a:solidFill>
        </p:grpSpPr>
        <p:sp>
          <p:nvSpPr>
            <p:cNvPr id="91" name="菱形 90"/>
            <p:cNvSpPr/>
            <p:nvPr/>
          </p:nvSpPr>
          <p:spPr>
            <a:xfrm>
              <a:off x="4857750" y="3790950"/>
              <a:ext cx="1143000" cy="1143000"/>
            </a:xfrm>
            <a:prstGeom prst="diamond">
              <a:avLst/>
            </a:prstGeom>
            <a:noFill/>
            <a:ln w="57150">
              <a:solidFill>
                <a:srgbClr val="009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92" name="组合 91"/>
            <p:cNvGrpSpPr/>
            <p:nvPr/>
          </p:nvGrpSpPr>
          <p:grpSpPr>
            <a:xfrm>
              <a:off x="5236098" y="4181475"/>
              <a:ext cx="322884" cy="323844"/>
              <a:chOff x="4896992" y="1889209"/>
              <a:chExt cx="464009" cy="465389"/>
            </a:xfrm>
            <a:grpFill/>
          </p:grpSpPr>
          <p:sp>
            <p:nvSpPr>
              <p:cNvPr id="93" name="Freeform 99"/>
              <p:cNvSpPr/>
              <p:nvPr/>
            </p:nvSpPr>
            <p:spPr bwMode="auto">
              <a:xfrm>
                <a:off x="5207712" y="2003830"/>
                <a:ext cx="136717" cy="107716"/>
              </a:xfrm>
              <a:custGeom>
                <a:avLst/>
                <a:gdLst>
                  <a:gd name="T0" fmla="*/ 0 w 50"/>
                  <a:gd name="T1" fmla="*/ 39 h 39"/>
                  <a:gd name="T2" fmla="*/ 16 w 50"/>
                  <a:gd name="T3" fmla="*/ 39 h 39"/>
                  <a:gd name="T4" fmla="*/ 50 w 50"/>
                  <a:gd name="T5" fmla="*/ 10 h 39"/>
                  <a:gd name="T6" fmla="*/ 45 w 50"/>
                  <a:gd name="T7" fmla="*/ 0 h 39"/>
                  <a:gd name="T8" fmla="*/ 0 w 50"/>
                  <a:gd name="T9" fmla="*/ 38 h 39"/>
                  <a:gd name="T10" fmla="*/ 0 w 50"/>
                  <a:gd name="T11" fmla="*/ 39 h 39"/>
                </a:gdLst>
                <a:ahLst/>
                <a:cxnLst>
                  <a:cxn ang="0">
                    <a:pos x="T0" y="T1"/>
                  </a:cxn>
                  <a:cxn ang="0">
                    <a:pos x="T2" y="T3"/>
                  </a:cxn>
                  <a:cxn ang="0">
                    <a:pos x="T4" y="T5"/>
                  </a:cxn>
                  <a:cxn ang="0">
                    <a:pos x="T6" y="T7"/>
                  </a:cxn>
                  <a:cxn ang="0">
                    <a:pos x="T8" y="T9"/>
                  </a:cxn>
                  <a:cxn ang="0">
                    <a:pos x="T10" y="T11"/>
                  </a:cxn>
                </a:cxnLst>
                <a:rect l="0" t="0" r="r" b="b"/>
                <a:pathLst>
                  <a:path w="50" h="39">
                    <a:moveTo>
                      <a:pt x="0" y="39"/>
                    </a:moveTo>
                    <a:cubicBezTo>
                      <a:pt x="16" y="39"/>
                      <a:pt x="16" y="39"/>
                      <a:pt x="16" y="39"/>
                    </a:cubicBezTo>
                    <a:cubicBezTo>
                      <a:pt x="50" y="10"/>
                      <a:pt x="50" y="10"/>
                      <a:pt x="50" y="10"/>
                    </a:cubicBezTo>
                    <a:cubicBezTo>
                      <a:pt x="48" y="7"/>
                      <a:pt x="46" y="3"/>
                      <a:pt x="45" y="0"/>
                    </a:cubicBezTo>
                    <a:cubicBezTo>
                      <a:pt x="0" y="38"/>
                      <a:pt x="0" y="38"/>
                      <a:pt x="0" y="38"/>
                    </a:cubicBezTo>
                    <a:lnTo>
                      <a:pt x="0" y="39"/>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4" name="Freeform 100"/>
              <p:cNvSpPr/>
              <p:nvPr/>
            </p:nvSpPr>
            <p:spPr bwMode="auto">
              <a:xfrm>
                <a:off x="5141425" y="1889209"/>
                <a:ext cx="35905" cy="38667"/>
              </a:xfrm>
              <a:custGeom>
                <a:avLst/>
                <a:gdLst>
                  <a:gd name="T0" fmla="*/ 0 w 13"/>
                  <a:gd name="T1" fmla="*/ 0 h 14"/>
                  <a:gd name="T2" fmla="*/ 0 w 13"/>
                  <a:gd name="T3" fmla="*/ 14 h 14"/>
                  <a:gd name="T4" fmla="*/ 13 w 13"/>
                  <a:gd name="T5" fmla="*/ 2 h 14"/>
                  <a:gd name="T6" fmla="*/ 0 w 13"/>
                  <a:gd name="T7" fmla="*/ 0 h 14"/>
                </a:gdLst>
                <a:ahLst/>
                <a:cxnLst>
                  <a:cxn ang="0">
                    <a:pos x="T0" y="T1"/>
                  </a:cxn>
                  <a:cxn ang="0">
                    <a:pos x="T2" y="T3"/>
                  </a:cxn>
                  <a:cxn ang="0">
                    <a:pos x="T4" y="T5"/>
                  </a:cxn>
                  <a:cxn ang="0">
                    <a:pos x="T6" y="T7"/>
                  </a:cxn>
                </a:cxnLst>
                <a:rect l="0" t="0" r="r" b="b"/>
                <a:pathLst>
                  <a:path w="13" h="14">
                    <a:moveTo>
                      <a:pt x="0" y="0"/>
                    </a:moveTo>
                    <a:cubicBezTo>
                      <a:pt x="0" y="14"/>
                      <a:pt x="0" y="14"/>
                      <a:pt x="0" y="14"/>
                    </a:cubicBezTo>
                    <a:cubicBezTo>
                      <a:pt x="13" y="2"/>
                      <a:pt x="13" y="2"/>
                      <a:pt x="13" y="2"/>
                    </a:cubicBezTo>
                    <a:cubicBezTo>
                      <a:pt x="9" y="1"/>
                      <a:pt x="4" y="1"/>
                      <a:pt x="0" y="0"/>
                    </a:cubicBez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5" name="Freeform 101"/>
              <p:cNvSpPr/>
              <p:nvPr/>
            </p:nvSpPr>
            <p:spPr bwMode="auto">
              <a:xfrm>
                <a:off x="5286428" y="2056307"/>
                <a:ext cx="71811" cy="55239"/>
              </a:xfrm>
              <a:custGeom>
                <a:avLst/>
                <a:gdLst>
                  <a:gd name="T0" fmla="*/ 17 w 26"/>
                  <a:gd name="T1" fmla="*/ 20 h 20"/>
                  <a:gd name="T2" fmla="*/ 26 w 26"/>
                  <a:gd name="T3" fmla="*/ 12 h 20"/>
                  <a:gd name="T4" fmla="*/ 24 w 26"/>
                  <a:gd name="T5" fmla="*/ 0 h 20"/>
                  <a:gd name="T6" fmla="*/ 0 w 26"/>
                  <a:gd name="T7" fmla="*/ 20 h 20"/>
                  <a:gd name="T8" fmla="*/ 17 w 26"/>
                  <a:gd name="T9" fmla="*/ 20 h 20"/>
                </a:gdLst>
                <a:ahLst/>
                <a:cxnLst>
                  <a:cxn ang="0">
                    <a:pos x="T0" y="T1"/>
                  </a:cxn>
                  <a:cxn ang="0">
                    <a:pos x="T2" y="T3"/>
                  </a:cxn>
                  <a:cxn ang="0">
                    <a:pos x="T4" y="T5"/>
                  </a:cxn>
                  <a:cxn ang="0">
                    <a:pos x="T6" y="T7"/>
                  </a:cxn>
                  <a:cxn ang="0">
                    <a:pos x="T8" y="T9"/>
                  </a:cxn>
                </a:cxnLst>
                <a:rect l="0" t="0" r="r" b="b"/>
                <a:pathLst>
                  <a:path w="26" h="20">
                    <a:moveTo>
                      <a:pt x="17" y="20"/>
                    </a:moveTo>
                    <a:cubicBezTo>
                      <a:pt x="26" y="12"/>
                      <a:pt x="26" y="12"/>
                      <a:pt x="26" y="12"/>
                    </a:cubicBezTo>
                    <a:cubicBezTo>
                      <a:pt x="26" y="8"/>
                      <a:pt x="25" y="4"/>
                      <a:pt x="24" y="0"/>
                    </a:cubicBezTo>
                    <a:cubicBezTo>
                      <a:pt x="0" y="20"/>
                      <a:pt x="0" y="20"/>
                      <a:pt x="0" y="20"/>
                    </a:cubicBezTo>
                    <a:lnTo>
                      <a:pt x="17" y="20"/>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6" name="Freeform 102"/>
              <p:cNvSpPr/>
              <p:nvPr/>
            </p:nvSpPr>
            <p:spPr bwMode="auto">
              <a:xfrm>
                <a:off x="5141425" y="1927876"/>
                <a:ext cx="139479" cy="139479"/>
              </a:xfrm>
              <a:custGeom>
                <a:avLst/>
                <a:gdLst>
                  <a:gd name="T0" fmla="*/ 42 w 51"/>
                  <a:gd name="T1" fmla="*/ 0 h 51"/>
                  <a:gd name="T2" fmla="*/ 0 w 51"/>
                  <a:gd name="T3" fmla="*/ 37 h 51"/>
                  <a:gd name="T4" fmla="*/ 0 w 51"/>
                  <a:gd name="T5" fmla="*/ 51 h 51"/>
                  <a:gd name="T6" fmla="*/ 51 w 51"/>
                  <a:gd name="T7" fmla="*/ 7 h 51"/>
                  <a:gd name="T8" fmla="*/ 42 w 51"/>
                  <a:gd name="T9" fmla="*/ 0 h 51"/>
                </a:gdLst>
                <a:ahLst/>
                <a:cxnLst>
                  <a:cxn ang="0">
                    <a:pos x="T0" y="T1"/>
                  </a:cxn>
                  <a:cxn ang="0">
                    <a:pos x="T2" y="T3"/>
                  </a:cxn>
                  <a:cxn ang="0">
                    <a:pos x="T4" y="T5"/>
                  </a:cxn>
                  <a:cxn ang="0">
                    <a:pos x="T6" y="T7"/>
                  </a:cxn>
                  <a:cxn ang="0">
                    <a:pos x="T8" y="T9"/>
                  </a:cxn>
                </a:cxnLst>
                <a:rect l="0" t="0" r="r" b="b"/>
                <a:pathLst>
                  <a:path w="51" h="51">
                    <a:moveTo>
                      <a:pt x="42" y="0"/>
                    </a:moveTo>
                    <a:cubicBezTo>
                      <a:pt x="0" y="37"/>
                      <a:pt x="0" y="37"/>
                      <a:pt x="0" y="37"/>
                    </a:cubicBezTo>
                    <a:cubicBezTo>
                      <a:pt x="0" y="51"/>
                      <a:pt x="0" y="51"/>
                      <a:pt x="0" y="51"/>
                    </a:cubicBezTo>
                    <a:cubicBezTo>
                      <a:pt x="51" y="7"/>
                      <a:pt x="51" y="7"/>
                      <a:pt x="51" y="7"/>
                    </a:cubicBezTo>
                    <a:cubicBezTo>
                      <a:pt x="48" y="4"/>
                      <a:pt x="45" y="2"/>
                      <a:pt x="42" y="0"/>
                    </a:cubicBez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7" name="Freeform 103"/>
              <p:cNvSpPr/>
              <p:nvPr/>
            </p:nvSpPr>
            <p:spPr bwMode="auto">
              <a:xfrm>
                <a:off x="5141425" y="1903019"/>
                <a:ext cx="92526" cy="92526"/>
              </a:xfrm>
              <a:custGeom>
                <a:avLst/>
                <a:gdLst>
                  <a:gd name="T0" fmla="*/ 23 w 34"/>
                  <a:gd name="T1" fmla="*/ 0 h 34"/>
                  <a:gd name="T2" fmla="*/ 0 w 34"/>
                  <a:gd name="T3" fmla="*/ 20 h 34"/>
                  <a:gd name="T4" fmla="*/ 0 w 34"/>
                  <a:gd name="T5" fmla="*/ 34 h 34"/>
                  <a:gd name="T6" fmla="*/ 34 w 34"/>
                  <a:gd name="T7" fmla="*/ 5 h 34"/>
                  <a:gd name="T8" fmla="*/ 23 w 34"/>
                  <a:gd name="T9" fmla="*/ 0 h 34"/>
                </a:gdLst>
                <a:ahLst/>
                <a:cxnLst>
                  <a:cxn ang="0">
                    <a:pos x="T0" y="T1"/>
                  </a:cxn>
                  <a:cxn ang="0">
                    <a:pos x="T2" y="T3"/>
                  </a:cxn>
                  <a:cxn ang="0">
                    <a:pos x="T4" y="T5"/>
                  </a:cxn>
                  <a:cxn ang="0">
                    <a:pos x="T6" y="T7"/>
                  </a:cxn>
                  <a:cxn ang="0">
                    <a:pos x="T8" y="T9"/>
                  </a:cxn>
                </a:cxnLst>
                <a:rect l="0" t="0" r="r" b="b"/>
                <a:pathLst>
                  <a:path w="34" h="34">
                    <a:moveTo>
                      <a:pt x="23" y="0"/>
                    </a:moveTo>
                    <a:cubicBezTo>
                      <a:pt x="0" y="20"/>
                      <a:pt x="0" y="20"/>
                      <a:pt x="0" y="20"/>
                    </a:cubicBezTo>
                    <a:cubicBezTo>
                      <a:pt x="0" y="34"/>
                      <a:pt x="0" y="34"/>
                      <a:pt x="0" y="34"/>
                    </a:cubicBezTo>
                    <a:cubicBezTo>
                      <a:pt x="34" y="5"/>
                      <a:pt x="34" y="5"/>
                      <a:pt x="34" y="5"/>
                    </a:cubicBezTo>
                    <a:cubicBezTo>
                      <a:pt x="31" y="3"/>
                      <a:pt x="27" y="1"/>
                      <a:pt x="23" y="0"/>
                    </a:cubicBez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8" name="Freeform 104"/>
              <p:cNvSpPr/>
              <p:nvPr/>
            </p:nvSpPr>
            <p:spPr bwMode="auto">
              <a:xfrm>
                <a:off x="5141425" y="1962401"/>
                <a:ext cx="175384" cy="149146"/>
              </a:xfrm>
              <a:custGeom>
                <a:avLst/>
                <a:gdLst>
                  <a:gd name="T0" fmla="*/ 64 w 64"/>
                  <a:gd name="T1" fmla="*/ 8 h 54"/>
                  <a:gd name="T2" fmla="*/ 57 w 64"/>
                  <a:gd name="T3" fmla="*/ 0 h 54"/>
                  <a:gd name="T4" fmla="*/ 0 w 64"/>
                  <a:gd name="T5" fmla="*/ 49 h 54"/>
                  <a:gd name="T6" fmla="*/ 0 w 64"/>
                  <a:gd name="T7" fmla="*/ 54 h 54"/>
                  <a:gd name="T8" fmla="*/ 11 w 64"/>
                  <a:gd name="T9" fmla="*/ 54 h 54"/>
                  <a:gd name="T10" fmla="*/ 64 w 64"/>
                  <a:gd name="T11" fmla="*/ 8 h 54"/>
                </a:gdLst>
                <a:ahLst/>
                <a:cxnLst>
                  <a:cxn ang="0">
                    <a:pos x="T0" y="T1"/>
                  </a:cxn>
                  <a:cxn ang="0">
                    <a:pos x="T2" y="T3"/>
                  </a:cxn>
                  <a:cxn ang="0">
                    <a:pos x="T4" y="T5"/>
                  </a:cxn>
                  <a:cxn ang="0">
                    <a:pos x="T6" y="T7"/>
                  </a:cxn>
                  <a:cxn ang="0">
                    <a:pos x="T8" y="T9"/>
                  </a:cxn>
                  <a:cxn ang="0">
                    <a:pos x="T10" y="T11"/>
                  </a:cxn>
                </a:cxnLst>
                <a:rect l="0" t="0" r="r" b="b"/>
                <a:pathLst>
                  <a:path w="64" h="54">
                    <a:moveTo>
                      <a:pt x="64" y="8"/>
                    </a:moveTo>
                    <a:cubicBezTo>
                      <a:pt x="62" y="5"/>
                      <a:pt x="59" y="2"/>
                      <a:pt x="57" y="0"/>
                    </a:cubicBezTo>
                    <a:cubicBezTo>
                      <a:pt x="0" y="49"/>
                      <a:pt x="0" y="49"/>
                      <a:pt x="0" y="49"/>
                    </a:cubicBezTo>
                    <a:cubicBezTo>
                      <a:pt x="0" y="54"/>
                      <a:pt x="0" y="54"/>
                      <a:pt x="0" y="54"/>
                    </a:cubicBezTo>
                    <a:cubicBezTo>
                      <a:pt x="11" y="54"/>
                      <a:pt x="11" y="54"/>
                      <a:pt x="11" y="54"/>
                    </a:cubicBezTo>
                    <a:lnTo>
                      <a:pt x="64" y="8"/>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99" name="Freeform 105"/>
              <p:cNvSpPr/>
              <p:nvPr/>
            </p:nvSpPr>
            <p:spPr bwMode="auto">
              <a:xfrm>
                <a:off x="4896992" y="1889209"/>
                <a:ext cx="222337" cy="375626"/>
              </a:xfrm>
              <a:custGeom>
                <a:avLst/>
                <a:gdLst>
                  <a:gd name="T0" fmla="*/ 81 w 81"/>
                  <a:gd name="T1" fmla="*/ 83 h 137"/>
                  <a:gd name="T2" fmla="*/ 81 w 81"/>
                  <a:gd name="T3" fmla="*/ 0 h 137"/>
                  <a:gd name="T4" fmla="*/ 0 w 81"/>
                  <a:gd name="T5" fmla="*/ 85 h 137"/>
                  <a:gd name="T6" fmla="*/ 18 w 81"/>
                  <a:gd name="T7" fmla="*/ 137 h 137"/>
                  <a:gd name="T8" fmla="*/ 81 w 81"/>
                  <a:gd name="T9" fmla="*/ 83 h 137"/>
                </a:gdLst>
                <a:ahLst/>
                <a:cxnLst>
                  <a:cxn ang="0">
                    <a:pos x="T0" y="T1"/>
                  </a:cxn>
                  <a:cxn ang="0">
                    <a:pos x="T2" y="T3"/>
                  </a:cxn>
                  <a:cxn ang="0">
                    <a:pos x="T4" y="T5"/>
                  </a:cxn>
                  <a:cxn ang="0">
                    <a:pos x="T6" y="T7"/>
                  </a:cxn>
                  <a:cxn ang="0">
                    <a:pos x="T8" y="T9"/>
                  </a:cxn>
                </a:cxnLst>
                <a:rect l="0" t="0" r="r" b="b"/>
                <a:pathLst>
                  <a:path w="81" h="137">
                    <a:moveTo>
                      <a:pt x="81" y="83"/>
                    </a:moveTo>
                    <a:cubicBezTo>
                      <a:pt x="81" y="0"/>
                      <a:pt x="81" y="0"/>
                      <a:pt x="81" y="0"/>
                    </a:cubicBezTo>
                    <a:cubicBezTo>
                      <a:pt x="36" y="3"/>
                      <a:pt x="0" y="39"/>
                      <a:pt x="0" y="85"/>
                    </a:cubicBezTo>
                    <a:cubicBezTo>
                      <a:pt x="0" y="105"/>
                      <a:pt x="7" y="123"/>
                      <a:pt x="18" y="137"/>
                    </a:cubicBezTo>
                    <a:lnTo>
                      <a:pt x="81" y="83"/>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0" name="Freeform 106"/>
              <p:cNvSpPr/>
              <p:nvPr/>
            </p:nvSpPr>
            <p:spPr bwMode="auto">
              <a:xfrm>
                <a:off x="4960517" y="2133642"/>
                <a:ext cx="400484" cy="220956"/>
              </a:xfrm>
              <a:custGeom>
                <a:avLst/>
                <a:gdLst>
                  <a:gd name="T0" fmla="*/ 63 w 146"/>
                  <a:gd name="T1" fmla="*/ 0 h 81"/>
                  <a:gd name="T2" fmla="*/ 0 w 146"/>
                  <a:gd name="T3" fmla="*/ 54 h 81"/>
                  <a:gd name="T4" fmla="*/ 62 w 146"/>
                  <a:gd name="T5" fmla="*/ 81 h 81"/>
                  <a:gd name="T6" fmla="*/ 146 w 146"/>
                  <a:gd name="T7" fmla="*/ 0 h 81"/>
                  <a:gd name="T8" fmla="*/ 63 w 146"/>
                  <a:gd name="T9" fmla="*/ 0 h 81"/>
                </a:gdLst>
                <a:ahLst/>
                <a:cxnLst>
                  <a:cxn ang="0">
                    <a:pos x="T0" y="T1"/>
                  </a:cxn>
                  <a:cxn ang="0">
                    <a:pos x="T2" y="T3"/>
                  </a:cxn>
                  <a:cxn ang="0">
                    <a:pos x="T4" y="T5"/>
                  </a:cxn>
                  <a:cxn ang="0">
                    <a:pos x="T6" y="T7"/>
                  </a:cxn>
                  <a:cxn ang="0">
                    <a:pos x="T8" y="T9"/>
                  </a:cxn>
                </a:cxnLst>
                <a:rect l="0" t="0" r="r" b="b"/>
                <a:pathLst>
                  <a:path w="146" h="81">
                    <a:moveTo>
                      <a:pt x="63" y="0"/>
                    </a:moveTo>
                    <a:cubicBezTo>
                      <a:pt x="0" y="54"/>
                      <a:pt x="0" y="54"/>
                      <a:pt x="0" y="54"/>
                    </a:cubicBezTo>
                    <a:cubicBezTo>
                      <a:pt x="16" y="70"/>
                      <a:pt x="37" y="81"/>
                      <a:pt x="62" y="81"/>
                    </a:cubicBezTo>
                    <a:cubicBezTo>
                      <a:pt x="107" y="81"/>
                      <a:pt x="144" y="45"/>
                      <a:pt x="146" y="0"/>
                    </a:cubicBezTo>
                    <a:lnTo>
                      <a:pt x="63" y="0"/>
                    </a:lnTo>
                    <a:close/>
                  </a:path>
                </a:pathLst>
              </a:custGeom>
              <a:solidFill>
                <a:srgbClr val="00989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101" name="组合 100"/>
          <p:cNvGrpSpPr/>
          <p:nvPr/>
        </p:nvGrpSpPr>
        <p:grpSpPr>
          <a:xfrm>
            <a:off x="4857750" y="1945008"/>
            <a:ext cx="1143000" cy="1143000"/>
            <a:chOff x="4857750" y="2247900"/>
            <a:chExt cx="1143000" cy="1143000"/>
          </a:xfrm>
          <a:solidFill>
            <a:srgbClr val="009899"/>
          </a:solidFill>
        </p:grpSpPr>
        <p:sp>
          <p:nvSpPr>
            <p:cNvPr id="102" name="菱形 101"/>
            <p:cNvSpPr/>
            <p:nvPr/>
          </p:nvSpPr>
          <p:spPr>
            <a:xfrm>
              <a:off x="4857750" y="2247900"/>
              <a:ext cx="1143000" cy="1143000"/>
            </a:xfrm>
            <a:prstGeom prst="diamond">
              <a:avLst/>
            </a:prstGeom>
            <a:noFill/>
            <a:ln w="57150">
              <a:solidFill>
                <a:srgbClr val="009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103" name="组合 102"/>
            <p:cNvGrpSpPr/>
            <p:nvPr/>
          </p:nvGrpSpPr>
          <p:grpSpPr>
            <a:xfrm>
              <a:off x="5231295" y="2618729"/>
              <a:ext cx="394954" cy="363242"/>
              <a:chOff x="10628051" y="3169376"/>
              <a:chExt cx="567582" cy="522010"/>
            </a:xfrm>
            <a:grpFill/>
          </p:grpSpPr>
          <p:sp>
            <p:nvSpPr>
              <p:cNvPr id="104" name="Freeform 165"/>
              <p:cNvSpPr>
                <a:spLocks noEditPoints="1"/>
              </p:cNvSpPr>
              <p:nvPr/>
            </p:nvSpPr>
            <p:spPr bwMode="auto">
              <a:xfrm>
                <a:off x="10628051" y="3504953"/>
                <a:ext cx="189194" cy="64906"/>
              </a:xfrm>
              <a:custGeom>
                <a:avLst/>
                <a:gdLst>
                  <a:gd name="T0" fmla="*/ 66 w 69"/>
                  <a:gd name="T1" fmla="*/ 10 h 24"/>
                  <a:gd name="T2" fmla="*/ 35 w 69"/>
                  <a:gd name="T3" fmla="*/ 0 h 24"/>
                  <a:gd name="T4" fmla="*/ 3 w 69"/>
                  <a:gd name="T5" fmla="*/ 10 h 24"/>
                  <a:gd name="T6" fmla="*/ 34 w 69"/>
                  <a:gd name="T7" fmla="*/ 24 h 24"/>
                  <a:gd name="T8" fmla="*/ 66 w 69"/>
                  <a:gd name="T9" fmla="*/ 10 h 24"/>
                  <a:gd name="T10" fmla="*/ 35 w 69"/>
                  <a:gd name="T11" fmla="*/ 19 h 24"/>
                  <a:gd name="T12" fmla="*/ 11 w 69"/>
                  <a:gd name="T13" fmla="*/ 9 h 24"/>
                  <a:gd name="T14" fmla="*/ 35 w 69"/>
                  <a:gd name="T15" fmla="*/ 2 h 24"/>
                  <a:gd name="T16" fmla="*/ 58 w 69"/>
                  <a:gd name="T17" fmla="*/ 9 h 24"/>
                  <a:gd name="T18" fmla="*/ 35 w 69"/>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4">
                    <a:moveTo>
                      <a:pt x="66" y="10"/>
                    </a:moveTo>
                    <a:cubicBezTo>
                      <a:pt x="63" y="3"/>
                      <a:pt x="49" y="0"/>
                      <a:pt x="35" y="0"/>
                    </a:cubicBezTo>
                    <a:cubicBezTo>
                      <a:pt x="21" y="0"/>
                      <a:pt x="6" y="4"/>
                      <a:pt x="3" y="10"/>
                    </a:cubicBezTo>
                    <a:cubicBezTo>
                      <a:pt x="0" y="16"/>
                      <a:pt x="14" y="24"/>
                      <a:pt x="34" y="24"/>
                    </a:cubicBezTo>
                    <a:cubicBezTo>
                      <a:pt x="55" y="24"/>
                      <a:pt x="69" y="16"/>
                      <a:pt x="66" y="10"/>
                    </a:cubicBezTo>
                    <a:close/>
                    <a:moveTo>
                      <a:pt x="35" y="19"/>
                    </a:moveTo>
                    <a:cubicBezTo>
                      <a:pt x="20" y="19"/>
                      <a:pt x="9" y="13"/>
                      <a:pt x="11" y="9"/>
                    </a:cubicBezTo>
                    <a:cubicBezTo>
                      <a:pt x="13" y="5"/>
                      <a:pt x="24" y="2"/>
                      <a:pt x="35" y="2"/>
                    </a:cubicBezTo>
                    <a:cubicBezTo>
                      <a:pt x="46" y="2"/>
                      <a:pt x="57" y="5"/>
                      <a:pt x="58" y="9"/>
                    </a:cubicBezTo>
                    <a:cubicBezTo>
                      <a:pt x="60" y="13"/>
                      <a:pt x="50" y="19"/>
                      <a:pt x="35" y="19"/>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5" name="Freeform 166"/>
              <p:cNvSpPr/>
              <p:nvPr/>
            </p:nvSpPr>
            <p:spPr bwMode="auto">
              <a:xfrm>
                <a:off x="10760625" y="3556049"/>
                <a:ext cx="48334" cy="27620"/>
              </a:xfrm>
              <a:custGeom>
                <a:avLst/>
                <a:gdLst>
                  <a:gd name="T0" fmla="*/ 10 w 35"/>
                  <a:gd name="T1" fmla="*/ 0 h 20"/>
                  <a:gd name="T2" fmla="*/ 35 w 35"/>
                  <a:gd name="T3" fmla="*/ 8 h 20"/>
                  <a:gd name="T4" fmla="*/ 20 w 35"/>
                  <a:gd name="T5" fmla="*/ 20 h 20"/>
                  <a:gd name="T6" fmla="*/ 0 w 35"/>
                  <a:gd name="T7" fmla="*/ 4 h 20"/>
                  <a:gd name="T8" fmla="*/ 10 w 35"/>
                  <a:gd name="T9" fmla="*/ 0 h 20"/>
                </a:gdLst>
                <a:ahLst/>
                <a:cxnLst>
                  <a:cxn ang="0">
                    <a:pos x="T0" y="T1"/>
                  </a:cxn>
                  <a:cxn ang="0">
                    <a:pos x="T2" y="T3"/>
                  </a:cxn>
                  <a:cxn ang="0">
                    <a:pos x="T4" y="T5"/>
                  </a:cxn>
                  <a:cxn ang="0">
                    <a:pos x="T6" y="T7"/>
                  </a:cxn>
                  <a:cxn ang="0">
                    <a:pos x="T8" y="T9"/>
                  </a:cxn>
                </a:cxnLst>
                <a:rect l="0" t="0" r="r" b="b"/>
                <a:pathLst>
                  <a:path w="35" h="20">
                    <a:moveTo>
                      <a:pt x="10" y="0"/>
                    </a:moveTo>
                    <a:lnTo>
                      <a:pt x="35" y="8"/>
                    </a:lnTo>
                    <a:lnTo>
                      <a:pt x="20" y="20"/>
                    </a:lnTo>
                    <a:lnTo>
                      <a:pt x="0" y="4"/>
                    </a:lnTo>
                    <a:lnTo>
                      <a:pt x="10"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6" name="Freeform 167"/>
              <p:cNvSpPr>
                <a:spLocks noEditPoints="1"/>
              </p:cNvSpPr>
              <p:nvPr/>
            </p:nvSpPr>
            <p:spPr bwMode="auto">
              <a:xfrm>
                <a:off x="11003677" y="3504953"/>
                <a:ext cx="191956" cy="64906"/>
              </a:xfrm>
              <a:custGeom>
                <a:avLst/>
                <a:gdLst>
                  <a:gd name="T0" fmla="*/ 66 w 70"/>
                  <a:gd name="T1" fmla="*/ 10 h 24"/>
                  <a:gd name="T2" fmla="*/ 35 w 70"/>
                  <a:gd name="T3" fmla="*/ 0 h 24"/>
                  <a:gd name="T4" fmla="*/ 3 w 70"/>
                  <a:gd name="T5" fmla="*/ 10 h 24"/>
                  <a:gd name="T6" fmla="*/ 35 w 70"/>
                  <a:gd name="T7" fmla="*/ 24 h 24"/>
                  <a:gd name="T8" fmla="*/ 66 w 70"/>
                  <a:gd name="T9" fmla="*/ 10 h 24"/>
                  <a:gd name="T10" fmla="*/ 35 w 70"/>
                  <a:gd name="T11" fmla="*/ 19 h 24"/>
                  <a:gd name="T12" fmla="*/ 11 w 70"/>
                  <a:gd name="T13" fmla="*/ 9 h 24"/>
                  <a:gd name="T14" fmla="*/ 35 w 70"/>
                  <a:gd name="T15" fmla="*/ 2 h 24"/>
                  <a:gd name="T16" fmla="*/ 58 w 70"/>
                  <a:gd name="T17" fmla="*/ 9 h 24"/>
                  <a:gd name="T18" fmla="*/ 35 w 70"/>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4">
                    <a:moveTo>
                      <a:pt x="66" y="10"/>
                    </a:moveTo>
                    <a:cubicBezTo>
                      <a:pt x="63" y="4"/>
                      <a:pt x="49" y="0"/>
                      <a:pt x="35" y="0"/>
                    </a:cubicBezTo>
                    <a:cubicBezTo>
                      <a:pt x="21" y="0"/>
                      <a:pt x="7" y="3"/>
                      <a:pt x="3" y="10"/>
                    </a:cubicBezTo>
                    <a:cubicBezTo>
                      <a:pt x="0" y="16"/>
                      <a:pt x="14" y="24"/>
                      <a:pt x="35" y="24"/>
                    </a:cubicBezTo>
                    <a:cubicBezTo>
                      <a:pt x="56" y="24"/>
                      <a:pt x="70" y="16"/>
                      <a:pt x="66" y="10"/>
                    </a:cubicBezTo>
                    <a:close/>
                    <a:moveTo>
                      <a:pt x="35" y="19"/>
                    </a:moveTo>
                    <a:cubicBezTo>
                      <a:pt x="20" y="19"/>
                      <a:pt x="9" y="13"/>
                      <a:pt x="11" y="9"/>
                    </a:cubicBezTo>
                    <a:cubicBezTo>
                      <a:pt x="13" y="5"/>
                      <a:pt x="23" y="2"/>
                      <a:pt x="35" y="2"/>
                    </a:cubicBezTo>
                    <a:cubicBezTo>
                      <a:pt x="46" y="2"/>
                      <a:pt x="56" y="5"/>
                      <a:pt x="58" y="9"/>
                    </a:cubicBezTo>
                    <a:cubicBezTo>
                      <a:pt x="60" y="13"/>
                      <a:pt x="50" y="19"/>
                      <a:pt x="35" y="19"/>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7" name="Freeform 168"/>
              <p:cNvSpPr/>
              <p:nvPr/>
            </p:nvSpPr>
            <p:spPr bwMode="auto">
              <a:xfrm>
                <a:off x="11014724" y="3556049"/>
                <a:ext cx="46953" cy="27620"/>
              </a:xfrm>
              <a:custGeom>
                <a:avLst/>
                <a:gdLst>
                  <a:gd name="T0" fmla="*/ 24 w 34"/>
                  <a:gd name="T1" fmla="*/ 0 h 20"/>
                  <a:gd name="T2" fmla="*/ 0 w 34"/>
                  <a:gd name="T3" fmla="*/ 8 h 20"/>
                  <a:gd name="T4" fmla="*/ 14 w 34"/>
                  <a:gd name="T5" fmla="*/ 20 h 20"/>
                  <a:gd name="T6" fmla="*/ 34 w 34"/>
                  <a:gd name="T7" fmla="*/ 4 h 20"/>
                  <a:gd name="T8" fmla="*/ 24 w 34"/>
                  <a:gd name="T9" fmla="*/ 0 h 20"/>
                </a:gdLst>
                <a:ahLst/>
                <a:cxnLst>
                  <a:cxn ang="0">
                    <a:pos x="T0" y="T1"/>
                  </a:cxn>
                  <a:cxn ang="0">
                    <a:pos x="T2" y="T3"/>
                  </a:cxn>
                  <a:cxn ang="0">
                    <a:pos x="T4" y="T5"/>
                  </a:cxn>
                  <a:cxn ang="0">
                    <a:pos x="T6" y="T7"/>
                  </a:cxn>
                  <a:cxn ang="0">
                    <a:pos x="T8" y="T9"/>
                  </a:cxn>
                </a:cxnLst>
                <a:rect l="0" t="0" r="r" b="b"/>
                <a:pathLst>
                  <a:path w="34" h="20">
                    <a:moveTo>
                      <a:pt x="24" y="0"/>
                    </a:moveTo>
                    <a:lnTo>
                      <a:pt x="0" y="8"/>
                    </a:lnTo>
                    <a:lnTo>
                      <a:pt x="14" y="20"/>
                    </a:lnTo>
                    <a:lnTo>
                      <a:pt x="34" y="4"/>
                    </a:lnTo>
                    <a:lnTo>
                      <a:pt x="24"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8" name="Freeform 169"/>
              <p:cNvSpPr>
                <a:spLocks noEditPoints="1"/>
              </p:cNvSpPr>
              <p:nvPr/>
            </p:nvSpPr>
            <p:spPr bwMode="auto">
              <a:xfrm>
                <a:off x="10724719" y="3550526"/>
                <a:ext cx="372864" cy="140860"/>
              </a:xfrm>
              <a:custGeom>
                <a:avLst/>
                <a:gdLst>
                  <a:gd name="T0" fmla="*/ 129 w 136"/>
                  <a:gd name="T1" fmla="*/ 21 h 51"/>
                  <a:gd name="T2" fmla="*/ 69 w 136"/>
                  <a:gd name="T3" fmla="*/ 0 h 51"/>
                  <a:gd name="T4" fmla="*/ 7 w 136"/>
                  <a:gd name="T5" fmla="*/ 21 h 51"/>
                  <a:gd name="T6" fmla="*/ 68 w 136"/>
                  <a:gd name="T7" fmla="*/ 51 h 51"/>
                  <a:gd name="T8" fmla="*/ 129 w 136"/>
                  <a:gd name="T9" fmla="*/ 21 h 51"/>
                  <a:gd name="T10" fmla="*/ 68 w 136"/>
                  <a:gd name="T11" fmla="*/ 39 h 51"/>
                  <a:gd name="T12" fmla="*/ 22 w 136"/>
                  <a:gd name="T13" fmla="*/ 19 h 51"/>
                  <a:gd name="T14" fmla="*/ 69 w 136"/>
                  <a:gd name="T15" fmla="*/ 5 h 51"/>
                  <a:gd name="T16" fmla="*/ 115 w 136"/>
                  <a:gd name="T17" fmla="*/ 19 h 51"/>
                  <a:gd name="T18" fmla="*/ 68 w 136"/>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51">
                    <a:moveTo>
                      <a:pt x="129" y="21"/>
                    </a:moveTo>
                    <a:cubicBezTo>
                      <a:pt x="123" y="8"/>
                      <a:pt x="96" y="0"/>
                      <a:pt x="69" y="0"/>
                    </a:cubicBezTo>
                    <a:cubicBezTo>
                      <a:pt x="41" y="0"/>
                      <a:pt x="13" y="8"/>
                      <a:pt x="7" y="21"/>
                    </a:cubicBezTo>
                    <a:cubicBezTo>
                      <a:pt x="0" y="33"/>
                      <a:pt x="28" y="51"/>
                      <a:pt x="68" y="51"/>
                    </a:cubicBezTo>
                    <a:cubicBezTo>
                      <a:pt x="108" y="51"/>
                      <a:pt x="136" y="33"/>
                      <a:pt x="129" y="21"/>
                    </a:cubicBezTo>
                    <a:close/>
                    <a:moveTo>
                      <a:pt x="68" y="39"/>
                    </a:moveTo>
                    <a:cubicBezTo>
                      <a:pt x="39" y="39"/>
                      <a:pt x="19" y="28"/>
                      <a:pt x="22" y="19"/>
                    </a:cubicBezTo>
                    <a:cubicBezTo>
                      <a:pt x="26" y="10"/>
                      <a:pt x="47" y="5"/>
                      <a:pt x="69" y="5"/>
                    </a:cubicBezTo>
                    <a:cubicBezTo>
                      <a:pt x="91" y="5"/>
                      <a:pt x="111" y="10"/>
                      <a:pt x="115" y="19"/>
                    </a:cubicBezTo>
                    <a:cubicBezTo>
                      <a:pt x="118" y="28"/>
                      <a:pt x="98" y="39"/>
                      <a:pt x="68" y="39"/>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9" name="Freeform 170"/>
              <p:cNvSpPr/>
              <p:nvPr/>
            </p:nvSpPr>
            <p:spPr bwMode="auto">
              <a:xfrm>
                <a:off x="10855912" y="3438666"/>
                <a:ext cx="55239" cy="183670"/>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0" name="Freeform 171"/>
              <p:cNvSpPr/>
              <p:nvPr/>
            </p:nvSpPr>
            <p:spPr bwMode="auto">
              <a:xfrm>
                <a:off x="10913913" y="3438666"/>
                <a:ext cx="55239" cy="183670"/>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1" name="Oval 172"/>
              <p:cNvSpPr>
                <a:spLocks noChangeArrowheads="1"/>
              </p:cNvSpPr>
              <p:nvPr/>
            </p:nvSpPr>
            <p:spPr bwMode="auto">
              <a:xfrm>
                <a:off x="10875246" y="3169376"/>
                <a:ext cx="71811" cy="85621"/>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2" name="Rectangle 173"/>
              <p:cNvSpPr>
                <a:spLocks noChangeArrowheads="1"/>
              </p:cNvSpPr>
              <p:nvPr/>
            </p:nvSpPr>
            <p:spPr bwMode="auto">
              <a:xfrm>
                <a:off x="10911151" y="3377903"/>
                <a:ext cx="1381" cy="1381"/>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3" name="Freeform 174"/>
              <p:cNvSpPr/>
              <p:nvPr/>
            </p:nvSpPr>
            <p:spPr bwMode="auto">
              <a:xfrm>
                <a:off x="10828292" y="3266044"/>
                <a:ext cx="167098" cy="186432"/>
              </a:xfrm>
              <a:custGeom>
                <a:avLst/>
                <a:gdLst>
                  <a:gd name="T0" fmla="*/ 56 w 61"/>
                  <a:gd name="T1" fmla="*/ 8 h 68"/>
                  <a:gd name="T2" fmla="*/ 49 w 61"/>
                  <a:gd name="T3" fmla="*/ 1 h 68"/>
                  <a:gd name="T4" fmla="*/ 41 w 61"/>
                  <a:gd name="T5" fmla="*/ 0 h 68"/>
                  <a:gd name="T6" fmla="*/ 41 w 61"/>
                  <a:gd name="T7" fmla="*/ 0 h 68"/>
                  <a:gd name="T8" fmla="*/ 46 w 61"/>
                  <a:gd name="T9" fmla="*/ 5 h 68"/>
                  <a:gd name="T10" fmla="*/ 40 w 61"/>
                  <a:gd name="T11" fmla="*/ 8 h 68"/>
                  <a:gd name="T12" fmla="*/ 43 w 61"/>
                  <a:gd name="T13" fmla="*/ 13 h 68"/>
                  <a:gd name="T14" fmla="*/ 30 w 61"/>
                  <a:gd name="T15" fmla="*/ 41 h 68"/>
                  <a:gd name="T16" fmla="*/ 30 w 61"/>
                  <a:gd name="T17" fmla="*/ 41 h 68"/>
                  <a:gd name="T18" fmla="*/ 30 w 61"/>
                  <a:gd name="T19" fmla="*/ 41 h 68"/>
                  <a:gd name="T20" fmla="*/ 30 w 61"/>
                  <a:gd name="T21" fmla="*/ 41 h 68"/>
                  <a:gd name="T22" fmla="*/ 30 w 61"/>
                  <a:gd name="T23" fmla="*/ 41 h 68"/>
                  <a:gd name="T24" fmla="*/ 17 w 61"/>
                  <a:gd name="T25" fmla="*/ 13 h 68"/>
                  <a:gd name="T26" fmla="*/ 20 w 61"/>
                  <a:gd name="T27" fmla="*/ 8 h 68"/>
                  <a:gd name="T28" fmla="*/ 14 w 61"/>
                  <a:gd name="T29" fmla="*/ 5 h 68"/>
                  <a:gd name="T30" fmla="*/ 19 w 61"/>
                  <a:gd name="T31" fmla="*/ 0 h 68"/>
                  <a:gd name="T32" fmla="*/ 19 w 61"/>
                  <a:gd name="T33" fmla="*/ 0 h 68"/>
                  <a:gd name="T34" fmla="*/ 12 w 61"/>
                  <a:gd name="T35" fmla="*/ 1 h 68"/>
                  <a:gd name="T36" fmla="*/ 12 w 61"/>
                  <a:gd name="T37" fmla="*/ 1 h 68"/>
                  <a:gd name="T38" fmla="*/ 5 w 61"/>
                  <a:gd name="T39" fmla="*/ 8 h 68"/>
                  <a:gd name="T40" fmla="*/ 0 w 61"/>
                  <a:gd name="T41" fmla="*/ 68 h 68"/>
                  <a:gd name="T42" fmla="*/ 8 w 61"/>
                  <a:gd name="T43" fmla="*/ 68 h 68"/>
                  <a:gd name="T44" fmla="*/ 8 w 61"/>
                  <a:gd name="T45" fmla="*/ 68 h 68"/>
                  <a:gd name="T46" fmla="*/ 9 w 61"/>
                  <a:gd name="T47" fmla="*/ 68 h 68"/>
                  <a:gd name="T48" fmla="*/ 18 w 61"/>
                  <a:gd name="T49" fmla="*/ 68 h 68"/>
                  <a:gd name="T50" fmla="*/ 18 w 61"/>
                  <a:gd name="T51" fmla="*/ 68 h 68"/>
                  <a:gd name="T52" fmla="*/ 43 w 61"/>
                  <a:gd name="T53" fmla="*/ 68 h 68"/>
                  <a:gd name="T54" fmla="*/ 43 w 61"/>
                  <a:gd name="T55" fmla="*/ 68 h 68"/>
                  <a:gd name="T56" fmla="*/ 52 w 61"/>
                  <a:gd name="T57" fmla="*/ 68 h 68"/>
                  <a:gd name="T58" fmla="*/ 52 w 61"/>
                  <a:gd name="T59" fmla="*/ 68 h 68"/>
                  <a:gd name="T60" fmla="*/ 52 w 61"/>
                  <a:gd name="T61" fmla="*/ 68 h 68"/>
                  <a:gd name="T62" fmla="*/ 61 w 61"/>
                  <a:gd name="T63" fmla="*/ 68 h 68"/>
                  <a:gd name="T64" fmla="*/ 56 w 61"/>
                  <a:gd name="T65"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8">
                    <a:moveTo>
                      <a:pt x="56" y="8"/>
                    </a:moveTo>
                    <a:cubicBezTo>
                      <a:pt x="56" y="4"/>
                      <a:pt x="53" y="1"/>
                      <a:pt x="49" y="1"/>
                    </a:cubicBezTo>
                    <a:cubicBezTo>
                      <a:pt x="48" y="1"/>
                      <a:pt x="43" y="0"/>
                      <a:pt x="41" y="0"/>
                    </a:cubicBezTo>
                    <a:cubicBezTo>
                      <a:pt x="41" y="0"/>
                      <a:pt x="41" y="0"/>
                      <a:pt x="41" y="0"/>
                    </a:cubicBezTo>
                    <a:cubicBezTo>
                      <a:pt x="46" y="5"/>
                      <a:pt x="46" y="5"/>
                      <a:pt x="46" y="5"/>
                    </a:cubicBezTo>
                    <a:cubicBezTo>
                      <a:pt x="40" y="8"/>
                      <a:pt x="40" y="8"/>
                      <a:pt x="40" y="8"/>
                    </a:cubicBezTo>
                    <a:cubicBezTo>
                      <a:pt x="43" y="13"/>
                      <a:pt x="43" y="13"/>
                      <a:pt x="43" y="13"/>
                    </a:cubicBezTo>
                    <a:cubicBezTo>
                      <a:pt x="30" y="41"/>
                      <a:pt x="30" y="41"/>
                      <a:pt x="30" y="41"/>
                    </a:cubicBezTo>
                    <a:cubicBezTo>
                      <a:pt x="30" y="41"/>
                      <a:pt x="30" y="41"/>
                      <a:pt x="30" y="41"/>
                    </a:cubicBezTo>
                    <a:cubicBezTo>
                      <a:pt x="30" y="41"/>
                      <a:pt x="30" y="41"/>
                      <a:pt x="30" y="41"/>
                    </a:cubicBezTo>
                    <a:cubicBezTo>
                      <a:pt x="30" y="41"/>
                      <a:pt x="30" y="41"/>
                      <a:pt x="30" y="41"/>
                    </a:cubicBezTo>
                    <a:cubicBezTo>
                      <a:pt x="30" y="41"/>
                      <a:pt x="30" y="41"/>
                      <a:pt x="30" y="41"/>
                    </a:cubicBezTo>
                    <a:cubicBezTo>
                      <a:pt x="17" y="13"/>
                      <a:pt x="17" y="13"/>
                      <a:pt x="17" y="13"/>
                    </a:cubicBezTo>
                    <a:cubicBezTo>
                      <a:pt x="20" y="8"/>
                      <a:pt x="20" y="8"/>
                      <a:pt x="20" y="8"/>
                    </a:cubicBezTo>
                    <a:cubicBezTo>
                      <a:pt x="14" y="5"/>
                      <a:pt x="14" y="5"/>
                      <a:pt x="14" y="5"/>
                    </a:cubicBezTo>
                    <a:cubicBezTo>
                      <a:pt x="19" y="0"/>
                      <a:pt x="19" y="0"/>
                      <a:pt x="19" y="0"/>
                    </a:cubicBezTo>
                    <a:cubicBezTo>
                      <a:pt x="19" y="0"/>
                      <a:pt x="19" y="0"/>
                      <a:pt x="19" y="0"/>
                    </a:cubicBezTo>
                    <a:cubicBezTo>
                      <a:pt x="17" y="0"/>
                      <a:pt x="13" y="0"/>
                      <a:pt x="12" y="1"/>
                    </a:cubicBezTo>
                    <a:cubicBezTo>
                      <a:pt x="12" y="1"/>
                      <a:pt x="12" y="1"/>
                      <a:pt x="12" y="1"/>
                    </a:cubicBezTo>
                    <a:cubicBezTo>
                      <a:pt x="8" y="1"/>
                      <a:pt x="5" y="4"/>
                      <a:pt x="5" y="8"/>
                    </a:cubicBezTo>
                    <a:cubicBezTo>
                      <a:pt x="0" y="68"/>
                      <a:pt x="0" y="68"/>
                      <a:pt x="0" y="68"/>
                    </a:cubicBezTo>
                    <a:cubicBezTo>
                      <a:pt x="3" y="68"/>
                      <a:pt x="5" y="68"/>
                      <a:pt x="8" y="68"/>
                    </a:cubicBezTo>
                    <a:cubicBezTo>
                      <a:pt x="8" y="68"/>
                      <a:pt x="8" y="68"/>
                      <a:pt x="8" y="68"/>
                    </a:cubicBezTo>
                    <a:cubicBezTo>
                      <a:pt x="8" y="68"/>
                      <a:pt x="9" y="68"/>
                      <a:pt x="9" y="68"/>
                    </a:cubicBezTo>
                    <a:cubicBezTo>
                      <a:pt x="12" y="68"/>
                      <a:pt x="15" y="68"/>
                      <a:pt x="18" y="68"/>
                    </a:cubicBezTo>
                    <a:cubicBezTo>
                      <a:pt x="18" y="68"/>
                      <a:pt x="18" y="68"/>
                      <a:pt x="18" y="68"/>
                    </a:cubicBezTo>
                    <a:cubicBezTo>
                      <a:pt x="26" y="68"/>
                      <a:pt x="35" y="68"/>
                      <a:pt x="43" y="68"/>
                    </a:cubicBezTo>
                    <a:cubicBezTo>
                      <a:pt x="43" y="68"/>
                      <a:pt x="43" y="68"/>
                      <a:pt x="43" y="68"/>
                    </a:cubicBezTo>
                    <a:cubicBezTo>
                      <a:pt x="46" y="68"/>
                      <a:pt x="49" y="68"/>
                      <a:pt x="52" y="68"/>
                    </a:cubicBezTo>
                    <a:cubicBezTo>
                      <a:pt x="52" y="68"/>
                      <a:pt x="52" y="68"/>
                      <a:pt x="52" y="68"/>
                    </a:cubicBezTo>
                    <a:cubicBezTo>
                      <a:pt x="52" y="68"/>
                      <a:pt x="52" y="68"/>
                      <a:pt x="52" y="68"/>
                    </a:cubicBezTo>
                    <a:cubicBezTo>
                      <a:pt x="55" y="68"/>
                      <a:pt x="58" y="68"/>
                      <a:pt x="61" y="68"/>
                    </a:cubicBezTo>
                    <a:lnTo>
                      <a:pt x="56" y="8"/>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4" name="Freeform 175"/>
              <p:cNvSpPr/>
              <p:nvPr/>
            </p:nvSpPr>
            <p:spPr bwMode="auto">
              <a:xfrm>
                <a:off x="10900103" y="3263282"/>
                <a:ext cx="22096" cy="27620"/>
              </a:xfrm>
              <a:custGeom>
                <a:avLst/>
                <a:gdLst>
                  <a:gd name="T0" fmla="*/ 14 w 16"/>
                  <a:gd name="T1" fmla="*/ 0 h 20"/>
                  <a:gd name="T2" fmla="*/ 16 w 16"/>
                  <a:gd name="T3" fmla="*/ 12 h 20"/>
                  <a:gd name="T4" fmla="*/ 8 w 16"/>
                  <a:gd name="T5" fmla="*/ 20 h 20"/>
                  <a:gd name="T6" fmla="*/ 0 w 16"/>
                  <a:gd name="T7" fmla="*/ 12 h 20"/>
                  <a:gd name="T8" fmla="*/ 4 w 16"/>
                  <a:gd name="T9" fmla="*/ 0 h 20"/>
                  <a:gd name="T10" fmla="*/ 14 w 16"/>
                  <a:gd name="T11" fmla="*/ 0 h 20"/>
                </a:gdLst>
                <a:ahLst/>
                <a:cxnLst>
                  <a:cxn ang="0">
                    <a:pos x="T0" y="T1"/>
                  </a:cxn>
                  <a:cxn ang="0">
                    <a:pos x="T2" y="T3"/>
                  </a:cxn>
                  <a:cxn ang="0">
                    <a:pos x="T4" y="T5"/>
                  </a:cxn>
                  <a:cxn ang="0">
                    <a:pos x="T6" y="T7"/>
                  </a:cxn>
                  <a:cxn ang="0">
                    <a:pos x="T8" y="T9"/>
                  </a:cxn>
                  <a:cxn ang="0">
                    <a:pos x="T10" y="T11"/>
                  </a:cxn>
                </a:cxnLst>
                <a:rect l="0" t="0" r="r" b="b"/>
                <a:pathLst>
                  <a:path w="16" h="20">
                    <a:moveTo>
                      <a:pt x="14" y="0"/>
                    </a:moveTo>
                    <a:lnTo>
                      <a:pt x="16" y="12"/>
                    </a:lnTo>
                    <a:lnTo>
                      <a:pt x="8" y="20"/>
                    </a:lnTo>
                    <a:lnTo>
                      <a:pt x="0" y="12"/>
                    </a:lnTo>
                    <a:lnTo>
                      <a:pt x="4" y="0"/>
                    </a:lnTo>
                    <a:lnTo>
                      <a:pt x="14"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5" name="Freeform 176"/>
              <p:cNvSpPr/>
              <p:nvPr/>
            </p:nvSpPr>
            <p:spPr bwMode="auto">
              <a:xfrm>
                <a:off x="10897341" y="3282616"/>
                <a:ext cx="27620" cy="106335"/>
              </a:xfrm>
              <a:custGeom>
                <a:avLst/>
                <a:gdLst>
                  <a:gd name="T0" fmla="*/ 16 w 20"/>
                  <a:gd name="T1" fmla="*/ 0 h 77"/>
                  <a:gd name="T2" fmla="*/ 20 w 20"/>
                  <a:gd name="T3" fmla="*/ 69 h 77"/>
                  <a:gd name="T4" fmla="*/ 10 w 20"/>
                  <a:gd name="T5" fmla="*/ 77 h 77"/>
                  <a:gd name="T6" fmla="*/ 0 w 20"/>
                  <a:gd name="T7" fmla="*/ 69 h 77"/>
                  <a:gd name="T8" fmla="*/ 4 w 20"/>
                  <a:gd name="T9" fmla="*/ 0 h 77"/>
                  <a:gd name="T10" fmla="*/ 16 w 20"/>
                  <a:gd name="T11" fmla="*/ 0 h 77"/>
                </a:gdLst>
                <a:ahLst/>
                <a:cxnLst>
                  <a:cxn ang="0">
                    <a:pos x="T0" y="T1"/>
                  </a:cxn>
                  <a:cxn ang="0">
                    <a:pos x="T2" y="T3"/>
                  </a:cxn>
                  <a:cxn ang="0">
                    <a:pos x="T4" y="T5"/>
                  </a:cxn>
                  <a:cxn ang="0">
                    <a:pos x="T6" y="T7"/>
                  </a:cxn>
                  <a:cxn ang="0">
                    <a:pos x="T8" y="T9"/>
                  </a:cxn>
                  <a:cxn ang="0">
                    <a:pos x="T10" y="T11"/>
                  </a:cxn>
                </a:cxnLst>
                <a:rect l="0" t="0" r="r" b="b"/>
                <a:pathLst>
                  <a:path w="20" h="77">
                    <a:moveTo>
                      <a:pt x="16" y="0"/>
                    </a:moveTo>
                    <a:lnTo>
                      <a:pt x="20" y="69"/>
                    </a:lnTo>
                    <a:lnTo>
                      <a:pt x="10" y="77"/>
                    </a:lnTo>
                    <a:lnTo>
                      <a:pt x="0" y="69"/>
                    </a:lnTo>
                    <a:lnTo>
                      <a:pt x="4" y="0"/>
                    </a:lnTo>
                    <a:lnTo>
                      <a:pt x="16"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6" name="Freeform 177"/>
              <p:cNvSpPr/>
              <p:nvPr/>
            </p:nvSpPr>
            <p:spPr bwMode="auto">
              <a:xfrm>
                <a:off x="10724719" y="3419333"/>
                <a:ext cx="35905" cy="114621"/>
              </a:xfrm>
              <a:custGeom>
                <a:avLst/>
                <a:gdLst>
                  <a:gd name="T0" fmla="*/ 0 w 13"/>
                  <a:gd name="T1" fmla="*/ 0 h 42"/>
                  <a:gd name="T2" fmla="*/ 1 w 13"/>
                  <a:gd name="T3" fmla="*/ 42 h 42"/>
                  <a:gd name="T4" fmla="*/ 12 w 13"/>
                  <a:gd name="T5" fmla="*/ 42 h 42"/>
                  <a:gd name="T6" fmla="*/ 12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1" y="42"/>
                      <a:pt x="1" y="42"/>
                      <a:pt x="1" y="42"/>
                    </a:cubicBezTo>
                    <a:cubicBezTo>
                      <a:pt x="12" y="42"/>
                      <a:pt x="12" y="42"/>
                      <a:pt x="12" y="42"/>
                    </a:cubicBezTo>
                    <a:cubicBezTo>
                      <a:pt x="13" y="28"/>
                      <a:pt x="12" y="0"/>
                      <a:pt x="12" y="0"/>
                    </a:cubicBezTo>
                    <a:cubicBezTo>
                      <a:pt x="12" y="0"/>
                      <a:pt x="5"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7" name="Freeform 178"/>
              <p:cNvSpPr/>
              <p:nvPr/>
            </p:nvSpPr>
            <p:spPr bwMode="auto">
              <a:xfrm>
                <a:off x="10686052" y="3419333"/>
                <a:ext cx="35905" cy="114621"/>
              </a:xfrm>
              <a:custGeom>
                <a:avLst/>
                <a:gdLst>
                  <a:gd name="T0" fmla="*/ 0 w 13"/>
                  <a:gd name="T1" fmla="*/ 0 h 42"/>
                  <a:gd name="T2" fmla="*/ 2 w 13"/>
                  <a:gd name="T3" fmla="*/ 42 h 42"/>
                  <a:gd name="T4" fmla="*/ 13 w 13"/>
                  <a:gd name="T5" fmla="*/ 42 h 42"/>
                  <a:gd name="T6" fmla="*/ 13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2" y="42"/>
                      <a:pt x="2" y="42"/>
                      <a:pt x="2" y="42"/>
                    </a:cubicBezTo>
                    <a:cubicBezTo>
                      <a:pt x="13" y="42"/>
                      <a:pt x="13" y="42"/>
                      <a:pt x="13" y="42"/>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8" name="Oval 179"/>
              <p:cNvSpPr>
                <a:spLocks noChangeArrowheads="1"/>
              </p:cNvSpPr>
              <p:nvPr/>
            </p:nvSpPr>
            <p:spPr bwMode="auto">
              <a:xfrm>
                <a:off x="10699862" y="3249472"/>
                <a:ext cx="46953" cy="55239"/>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9" name="Rectangle 180"/>
              <p:cNvSpPr>
                <a:spLocks noChangeArrowheads="1"/>
              </p:cNvSpPr>
              <p:nvPr/>
            </p:nvSpPr>
            <p:spPr bwMode="auto">
              <a:xfrm>
                <a:off x="10721957" y="3380665"/>
                <a:ext cx="2762" cy="1381"/>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0" name="Freeform 181"/>
              <p:cNvSpPr>
                <a:spLocks noEditPoints="1"/>
              </p:cNvSpPr>
              <p:nvPr/>
            </p:nvSpPr>
            <p:spPr bwMode="auto">
              <a:xfrm>
                <a:off x="10661194" y="3310235"/>
                <a:ext cx="142241" cy="125669"/>
              </a:xfrm>
              <a:custGeom>
                <a:avLst/>
                <a:gdLst>
                  <a:gd name="T0" fmla="*/ 51 w 52"/>
                  <a:gd name="T1" fmla="*/ 17 h 46"/>
                  <a:gd name="T2" fmla="*/ 51 w 52"/>
                  <a:gd name="T3" fmla="*/ 17 h 46"/>
                  <a:gd name="T4" fmla="*/ 51 w 52"/>
                  <a:gd name="T5" fmla="*/ 17 h 46"/>
                  <a:gd name="T6" fmla="*/ 37 w 52"/>
                  <a:gd name="T7" fmla="*/ 2 h 46"/>
                  <a:gd name="T8" fmla="*/ 34 w 52"/>
                  <a:gd name="T9" fmla="*/ 0 h 46"/>
                  <a:gd name="T10" fmla="*/ 29 w 52"/>
                  <a:gd name="T11" fmla="*/ 0 h 46"/>
                  <a:gd name="T12" fmla="*/ 29 w 52"/>
                  <a:gd name="T13" fmla="*/ 0 h 46"/>
                  <a:gd name="T14" fmla="*/ 33 w 52"/>
                  <a:gd name="T15" fmla="*/ 3 h 46"/>
                  <a:gd name="T16" fmla="*/ 29 w 52"/>
                  <a:gd name="T17" fmla="*/ 5 h 46"/>
                  <a:gd name="T18" fmla="*/ 31 w 52"/>
                  <a:gd name="T19" fmla="*/ 9 h 46"/>
                  <a:gd name="T20" fmla="*/ 23 w 52"/>
                  <a:gd name="T21" fmla="*/ 26 h 46"/>
                  <a:gd name="T22" fmla="*/ 23 w 52"/>
                  <a:gd name="T23" fmla="*/ 26 h 46"/>
                  <a:gd name="T24" fmla="*/ 22 w 52"/>
                  <a:gd name="T25" fmla="*/ 26 h 46"/>
                  <a:gd name="T26" fmla="*/ 22 w 52"/>
                  <a:gd name="T27" fmla="*/ 26 h 46"/>
                  <a:gd name="T28" fmla="*/ 22 w 52"/>
                  <a:gd name="T29" fmla="*/ 26 h 46"/>
                  <a:gd name="T30" fmla="*/ 14 w 52"/>
                  <a:gd name="T31" fmla="*/ 9 h 46"/>
                  <a:gd name="T32" fmla="*/ 16 w 52"/>
                  <a:gd name="T33" fmla="*/ 5 h 46"/>
                  <a:gd name="T34" fmla="*/ 12 w 52"/>
                  <a:gd name="T35" fmla="*/ 3 h 46"/>
                  <a:gd name="T36" fmla="*/ 16 w 52"/>
                  <a:gd name="T37" fmla="*/ 0 h 46"/>
                  <a:gd name="T38" fmla="*/ 16 w 52"/>
                  <a:gd name="T39" fmla="*/ 0 h 46"/>
                  <a:gd name="T40" fmla="*/ 11 w 52"/>
                  <a:gd name="T41" fmla="*/ 0 h 46"/>
                  <a:gd name="T42" fmla="*/ 7 w 52"/>
                  <a:gd name="T43" fmla="*/ 4 h 46"/>
                  <a:gd name="T44" fmla="*/ 0 w 52"/>
                  <a:gd name="T45" fmla="*/ 23 h 46"/>
                  <a:gd name="T46" fmla="*/ 8 w 52"/>
                  <a:gd name="T47" fmla="*/ 46 h 46"/>
                  <a:gd name="T48" fmla="*/ 13 w 52"/>
                  <a:gd name="T49" fmla="*/ 44 h 46"/>
                  <a:gd name="T50" fmla="*/ 37 w 52"/>
                  <a:gd name="T51" fmla="*/ 44 h 46"/>
                  <a:gd name="T52" fmla="*/ 37 w 52"/>
                  <a:gd name="T53" fmla="*/ 43 h 46"/>
                  <a:gd name="T54" fmla="*/ 36 w 52"/>
                  <a:gd name="T55" fmla="*/ 38 h 46"/>
                  <a:gd name="T56" fmla="*/ 43 w 52"/>
                  <a:gd name="T57" fmla="*/ 41 h 46"/>
                  <a:gd name="T58" fmla="*/ 47 w 52"/>
                  <a:gd name="T59" fmla="*/ 32 h 46"/>
                  <a:gd name="T60" fmla="*/ 49 w 52"/>
                  <a:gd name="T61" fmla="*/ 27 h 46"/>
                  <a:gd name="T62" fmla="*/ 51 w 52"/>
                  <a:gd name="T63" fmla="*/ 25 h 46"/>
                  <a:gd name="T64" fmla="*/ 51 w 52"/>
                  <a:gd name="T65" fmla="*/ 24 h 46"/>
                  <a:gd name="T66" fmla="*/ 51 w 52"/>
                  <a:gd name="T67" fmla="*/ 23 h 46"/>
                  <a:gd name="T68" fmla="*/ 52 w 52"/>
                  <a:gd name="T69" fmla="*/ 23 h 46"/>
                  <a:gd name="T70" fmla="*/ 52 w 52"/>
                  <a:gd name="T71" fmla="*/ 23 h 46"/>
                  <a:gd name="T72" fmla="*/ 52 w 52"/>
                  <a:gd name="T73" fmla="*/ 23 h 46"/>
                  <a:gd name="T74" fmla="*/ 52 w 52"/>
                  <a:gd name="T75" fmla="*/ 23 h 46"/>
                  <a:gd name="T76" fmla="*/ 51 w 52"/>
                  <a:gd name="T77" fmla="*/ 17 h 46"/>
                  <a:gd name="T78" fmla="*/ 40 w 52"/>
                  <a:gd name="T79" fmla="*/ 22 h 46"/>
                  <a:gd name="T80" fmla="*/ 38 w 52"/>
                  <a:gd name="T81" fmla="*/ 27 h 46"/>
                  <a:gd name="T82" fmla="*/ 36 w 52"/>
                  <a:gd name="T83" fmla="*/ 29 h 46"/>
                  <a:gd name="T84" fmla="*/ 36 w 52"/>
                  <a:gd name="T85" fmla="*/ 15 h 46"/>
                  <a:gd name="T86" fmla="*/ 41 w 52"/>
                  <a:gd name="T87" fmla="*/ 21 h 46"/>
                  <a:gd name="T88" fmla="*/ 40 w 52"/>
                  <a:gd name="T89"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46">
                    <a:moveTo>
                      <a:pt x="51" y="17"/>
                    </a:moveTo>
                    <a:cubicBezTo>
                      <a:pt x="51" y="17"/>
                      <a:pt x="51" y="17"/>
                      <a:pt x="51" y="17"/>
                    </a:cubicBezTo>
                    <a:cubicBezTo>
                      <a:pt x="51" y="17"/>
                      <a:pt x="51" y="17"/>
                      <a:pt x="51" y="17"/>
                    </a:cubicBezTo>
                    <a:cubicBezTo>
                      <a:pt x="37" y="2"/>
                      <a:pt x="37" y="2"/>
                      <a:pt x="37" y="2"/>
                    </a:cubicBezTo>
                    <a:cubicBezTo>
                      <a:pt x="36" y="1"/>
                      <a:pt x="35" y="1"/>
                      <a:pt x="34" y="0"/>
                    </a:cubicBezTo>
                    <a:cubicBezTo>
                      <a:pt x="34" y="0"/>
                      <a:pt x="31" y="0"/>
                      <a:pt x="29" y="0"/>
                    </a:cubicBezTo>
                    <a:cubicBezTo>
                      <a:pt x="29" y="0"/>
                      <a:pt x="29" y="0"/>
                      <a:pt x="29" y="0"/>
                    </a:cubicBezTo>
                    <a:cubicBezTo>
                      <a:pt x="33" y="3"/>
                      <a:pt x="33" y="3"/>
                      <a:pt x="33" y="3"/>
                    </a:cubicBezTo>
                    <a:cubicBezTo>
                      <a:pt x="29" y="5"/>
                      <a:pt x="29" y="5"/>
                      <a:pt x="29" y="5"/>
                    </a:cubicBezTo>
                    <a:cubicBezTo>
                      <a:pt x="31" y="9"/>
                      <a:pt x="31" y="9"/>
                      <a:pt x="31" y="9"/>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6" y="0"/>
                      <a:pt x="16" y="0"/>
                      <a:pt x="16" y="0"/>
                    </a:cubicBezTo>
                    <a:cubicBezTo>
                      <a:pt x="16" y="0"/>
                      <a:pt x="16" y="0"/>
                      <a:pt x="16" y="0"/>
                    </a:cubicBezTo>
                    <a:cubicBezTo>
                      <a:pt x="14" y="0"/>
                      <a:pt x="12" y="0"/>
                      <a:pt x="11" y="0"/>
                    </a:cubicBezTo>
                    <a:cubicBezTo>
                      <a:pt x="10" y="1"/>
                      <a:pt x="8" y="2"/>
                      <a:pt x="7" y="4"/>
                    </a:cubicBezTo>
                    <a:cubicBezTo>
                      <a:pt x="0" y="23"/>
                      <a:pt x="0" y="23"/>
                      <a:pt x="0" y="23"/>
                    </a:cubicBezTo>
                    <a:cubicBezTo>
                      <a:pt x="2" y="37"/>
                      <a:pt x="5" y="38"/>
                      <a:pt x="8" y="46"/>
                    </a:cubicBezTo>
                    <a:cubicBezTo>
                      <a:pt x="9" y="45"/>
                      <a:pt x="11" y="44"/>
                      <a:pt x="13" y="44"/>
                    </a:cubicBezTo>
                    <a:cubicBezTo>
                      <a:pt x="21" y="44"/>
                      <a:pt x="29" y="44"/>
                      <a:pt x="37" y="44"/>
                    </a:cubicBezTo>
                    <a:cubicBezTo>
                      <a:pt x="37" y="43"/>
                      <a:pt x="37" y="43"/>
                      <a:pt x="37" y="43"/>
                    </a:cubicBezTo>
                    <a:cubicBezTo>
                      <a:pt x="37" y="41"/>
                      <a:pt x="36" y="39"/>
                      <a:pt x="36" y="38"/>
                    </a:cubicBezTo>
                    <a:cubicBezTo>
                      <a:pt x="38" y="39"/>
                      <a:pt x="41" y="40"/>
                      <a:pt x="43" y="41"/>
                    </a:cubicBezTo>
                    <a:cubicBezTo>
                      <a:pt x="47" y="32"/>
                      <a:pt x="47" y="32"/>
                      <a:pt x="47" y="32"/>
                    </a:cubicBezTo>
                    <a:cubicBezTo>
                      <a:pt x="49" y="27"/>
                      <a:pt x="49" y="27"/>
                      <a:pt x="49" y="27"/>
                    </a:cubicBezTo>
                    <a:cubicBezTo>
                      <a:pt x="51" y="25"/>
                      <a:pt x="51" y="25"/>
                      <a:pt x="51" y="25"/>
                    </a:cubicBezTo>
                    <a:cubicBezTo>
                      <a:pt x="51" y="24"/>
                      <a:pt x="51" y="24"/>
                      <a:pt x="51" y="24"/>
                    </a:cubicBezTo>
                    <a:cubicBezTo>
                      <a:pt x="51" y="23"/>
                      <a:pt x="51" y="23"/>
                      <a:pt x="51" y="23"/>
                    </a:cubicBezTo>
                    <a:cubicBezTo>
                      <a:pt x="52" y="23"/>
                      <a:pt x="52" y="23"/>
                      <a:pt x="52" y="23"/>
                    </a:cubicBezTo>
                    <a:cubicBezTo>
                      <a:pt x="52" y="23"/>
                      <a:pt x="52" y="23"/>
                      <a:pt x="52" y="23"/>
                    </a:cubicBezTo>
                    <a:cubicBezTo>
                      <a:pt x="52" y="23"/>
                      <a:pt x="52" y="23"/>
                      <a:pt x="52" y="23"/>
                    </a:cubicBezTo>
                    <a:cubicBezTo>
                      <a:pt x="52" y="23"/>
                      <a:pt x="52" y="23"/>
                      <a:pt x="52" y="23"/>
                    </a:cubicBezTo>
                    <a:cubicBezTo>
                      <a:pt x="51" y="20"/>
                      <a:pt x="52" y="29"/>
                      <a:pt x="51" y="17"/>
                    </a:cubicBezTo>
                    <a:close/>
                    <a:moveTo>
                      <a:pt x="40" y="22"/>
                    </a:moveTo>
                    <a:cubicBezTo>
                      <a:pt x="38" y="27"/>
                      <a:pt x="38" y="27"/>
                      <a:pt x="38" y="27"/>
                    </a:cubicBezTo>
                    <a:cubicBezTo>
                      <a:pt x="36" y="29"/>
                      <a:pt x="36" y="29"/>
                      <a:pt x="36" y="29"/>
                    </a:cubicBezTo>
                    <a:cubicBezTo>
                      <a:pt x="36" y="24"/>
                      <a:pt x="36" y="20"/>
                      <a:pt x="36" y="15"/>
                    </a:cubicBezTo>
                    <a:cubicBezTo>
                      <a:pt x="41" y="21"/>
                      <a:pt x="41" y="21"/>
                      <a:pt x="41" y="21"/>
                    </a:cubicBezTo>
                    <a:lnTo>
                      <a:pt x="40" y="22"/>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1" name="Freeform 182"/>
              <p:cNvSpPr/>
              <p:nvPr/>
            </p:nvSpPr>
            <p:spPr bwMode="auto">
              <a:xfrm>
                <a:off x="10716433" y="3307473"/>
                <a:ext cx="13810" cy="16572"/>
              </a:xfrm>
              <a:custGeom>
                <a:avLst/>
                <a:gdLst>
                  <a:gd name="T0" fmla="*/ 2 w 10"/>
                  <a:gd name="T1" fmla="*/ 0 h 12"/>
                  <a:gd name="T2" fmla="*/ 0 w 10"/>
                  <a:gd name="T3" fmla="*/ 8 h 12"/>
                  <a:gd name="T4" fmla="*/ 4 w 10"/>
                  <a:gd name="T5" fmla="*/ 12 h 12"/>
                  <a:gd name="T6" fmla="*/ 10 w 10"/>
                  <a:gd name="T7" fmla="*/ 8 h 12"/>
                  <a:gd name="T8" fmla="*/ 8 w 10"/>
                  <a:gd name="T9" fmla="*/ 0 h 12"/>
                  <a:gd name="T10" fmla="*/ 2 w 10"/>
                  <a:gd name="T11" fmla="*/ 0 h 12"/>
                </a:gdLst>
                <a:ahLst/>
                <a:cxnLst>
                  <a:cxn ang="0">
                    <a:pos x="T0" y="T1"/>
                  </a:cxn>
                  <a:cxn ang="0">
                    <a:pos x="T2" y="T3"/>
                  </a:cxn>
                  <a:cxn ang="0">
                    <a:pos x="T4" y="T5"/>
                  </a:cxn>
                  <a:cxn ang="0">
                    <a:pos x="T6" y="T7"/>
                  </a:cxn>
                  <a:cxn ang="0">
                    <a:pos x="T8" y="T9"/>
                  </a:cxn>
                  <a:cxn ang="0">
                    <a:pos x="T10" y="T11"/>
                  </a:cxn>
                </a:cxnLst>
                <a:rect l="0" t="0" r="r" b="b"/>
                <a:pathLst>
                  <a:path w="10" h="12">
                    <a:moveTo>
                      <a:pt x="2" y="0"/>
                    </a:moveTo>
                    <a:lnTo>
                      <a:pt x="0" y="8"/>
                    </a:lnTo>
                    <a:lnTo>
                      <a:pt x="4" y="12"/>
                    </a:lnTo>
                    <a:lnTo>
                      <a:pt x="10" y="8"/>
                    </a:lnTo>
                    <a:lnTo>
                      <a:pt x="8" y="0"/>
                    </a:lnTo>
                    <a:lnTo>
                      <a:pt x="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2" name="Freeform 183"/>
              <p:cNvSpPr/>
              <p:nvPr/>
            </p:nvSpPr>
            <p:spPr bwMode="auto">
              <a:xfrm>
                <a:off x="10713671" y="3318521"/>
                <a:ext cx="19334" cy="67668"/>
              </a:xfrm>
              <a:custGeom>
                <a:avLst/>
                <a:gdLst>
                  <a:gd name="T0" fmla="*/ 4 w 14"/>
                  <a:gd name="T1" fmla="*/ 0 h 49"/>
                  <a:gd name="T2" fmla="*/ 0 w 14"/>
                  <a:gd name="T3" fmla="*/ 45 h 49"/>
                  <a:gd name="T4" fmla="*/ 6 w 14"/>
                  <a:gd name="T5" fmla="*/ 49 h 49"/>
                  <a:gd name="T6" fmla="*/ 14 w 14"/>
                  <a:gd name="T7" fmla="*/ 45 h 49"/>
                  <a:gd name="T8" fmla="*/ 10 w 14"/>
                  <a:gd name="T9" fmla="*/ 0 h 49"/>
                  <a:gd name="T10" fmla="*/ 4 w 14"/>
                  <a:gd name="T11" fmla="*/ 0 h 49"/>
                </a:gdLst>
                <a:ahLst/>
                <a:cxnLst>
                  <a:cxn ang="0">
                    <a:pos x="T0" y="T1"/>
                  </a:cxn>
                  <a:cxn ang="0">
                    <a:pos x="T2" y="T3"/>
                  </a:cxn>
                  <a:cxn ang="0">
                    <a:pos x="T4" y="T5"/>
                  </a:cxn>
                  <a:cxn ang="0">
                    <a:pos x="T6" y="T7"/>
                  </a:cxn>
                  <a:cxn ang="0">
                    <a:pos x="T8" y="T9"/>
                  </a:cxn>
                  <a:cxn ang="0">
                    <a:pos x="T10" y="T11"/>
                  </a:cxn>
                </a:cxnLst>
                <a:rect l="0" t="0" r="r" b="b"/>
                <a:pathLst>
                  <a:path w="14" h="49">
                    <a:moveTo>
                      <a:pt x="4" y="0"/>
                    </a:moveTo>
                    <a:lnTo>
                      <a:pt x="0" y="45"/>
                    </a:lnTo>
                    <a:lnTo>
                      <a:pt x="6" y="49"/>
                    </a:lnTo>
                    <a:lnTo>
                      <a:pt x="14" y="45"/>
                    </a:lnTo>
                    <a:lnTo>
                      <a:pt x="10" y="0"/>
                    </a:lnTo>
                    <a:lnTo>
                      <a:pt x="4"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3" name="Freeform 184"/>
              <p:cNvSpPr/>
              <p:nvPr/>
            </p:nvSpPr>
            <p:spPr bwMode="auto">
              <a:xfrm>
                <a:off x="11100345" y="3422095"/>
                <a:ext cx="33143" cy="117383"/>
              </a:xfrm>
              <a:custGeom>
                <a:avLst/>
                <a:gdLst>
                  <a:gd name="T0" fmla="*/ 0 w 12"/>
                  <a:gd name="T1" fmla="*/ 0 h 43"/>
                  <a:gd name="T2" fmla="*/ 1 w 12"/>
                  <a:gd name="T3" fmla="*/ 43 h 43"/>
                  <a:gd name="T4" fmla="*/ 12 w 12"/>
                  <a:gd name="T5" fmla="*/ 43 h 43"/>
                  <a:gd name="T6" fmla="*/ 12 w 12"/>
                  <a:gd name="T7" fmla="*/ 0 h 43"/>
                  <a:gd name="T8" fmla="*/ 0 w 12"/>
                  <a:gd name="T9" fmla="*/ 0 h 43"/>
                </a:gdLst>
                <a:ahLst/>
                <a:cxnLst>
                  <a:cxn ang="0">
                    <a:pos x="T0" y="T1"/>
                  </a:cxn>
                  <a:cxn ang="0">
                    <a:pos x="T2" y="T3"/>
                  </a:cxn>
                  <a:cxn ang="0">
                    <a:pos x="T4" y="T5"/>
                  </a:cxn>
                  <a:cxn ang="0">
                    <a:pos x="T6" y="T7"/>
                  </a:cxn>
                  <a:cxn ang="0">
                    <a:pos x="T8" y="T9"/>
                  </a:cxn>
                </a:cxnLst>
                <a:rect l="0" t="0" r="r" b="b"/>
                <a:pathLst>
                  <a:path w="12" h="43">
                    <a:moveTo>
                      <a:pt x="0" y="0"/>
                    </a:moveTo>
                    <a:cubicBezTo>
                      <a:pt x="1" y="43"/>
                      <a:pt x="1" y="43"/>
                      <a:pt x="1" y="43"/>
                    </a:cubicBezTo>
                    <a:cubicBezTo>
                      <a:pt x="12" y="43"/>
                      <a:pt x="12" y="43"/>
                      <a:pt x="12" y="43"/>
                    </a:cubicBezTo>
                    <a:cubicBezTo>
                      <a:pt x="12" y="28"/>
                      <a:pt x="12" y="0"/>
                      <a:pt x="12" y="0"/>
                    </a:cubicBezTo>
                    <a:cubicBezTo>
                      <a:pt x="12" y="0"/>
                      <a:pt x="4"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4" name="Freeform 185"/>
              <p:cNvSpPr/>
              <p:nvPr/>
            </p:nvSpPr>
            <p:spPr bwMode="auto">
              <a:xfrm>
                <a:off x="11061678" y="3422095"/>
                <a:ext cx="35905" cy="117383"/>
              </a:xfrm>
              <a:custGeom>
                <a:avLst/>
                <a:gdLst>
                  <a:gd name="T0" fmla="*/ 0 w 13"/>
                  <a:gd name="T1" fmla="*/ 0 h 43"/>
                  <a:gd name="T2" fmla="*/ 1 w 13"/>
                  <a:gd name="T3" fmla="*/ 43 h 43"/>
                  <a:gd name="T4" fmla="*/ 13 w 13"/>
                  <a:gd name="T5" fmla="*/ 43 h 43"/>
                  <a:gd name="T6" fmla="*/ 13 w 13"/>
                  <a:gd name="T7" fmla="*/ 0 h 43"/>
                  <a:gd name="T8" fmla="*/ 0 w 13"/>
                  <a:gd name="T9" fmla="*/ 0 h 43"/>
                </a:gdLst>
                <a:ahLst/>
                <a:cxnLst>
                  <a:cxn ang="0">
                    <a:pos x="T0" y="T1"/>
                  </a:cxn>
                  <a:cxn ang="0">
                    <a:pos x="T2" y="T3"/>
                  </a:cxn>
                  <a:cxn ang="0">
                    <a:pos x="T4" y="T5"/>
                  </a:cxn>
                  <a:cxn ang="0">
                    <a:pos x="T6" y="T7"/>
                  </a:cxn>
                  <a:cxn ang="0">
                    <a:pos x="T8" y="T9"/>
                  </a:cxn>
                </a:cxnLst>
                <a:rect l="0" t="0" r="r" b="b"/>
                <a:pathLst>
                  <a:path w="13" h="43">
                    <a:moveTo>
                      <a:pt x="0" y="0"/>
                    </a:moveTo>
                    <a:cubicBezTo>
                      <a:pt x="1" y="43"/>
                      <a:pt x="1" y="43"/>
                      <a:pt x="1" y="43"/>
                    </a:cubicBezTo>
                    <a:cubicBezTo>
                      <a:pt x="13" y="43"/>
                      <a:pt x="13" y="43"/>
                      <a:pt x="13" y="43"/>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5" name="Oval 186"/>
              <p:cNvSpPr>
                <a:spLocks noChangeArrowheads="1"/>
              </p:cNvSpPr>
              <p:nvPr/>
            </p:nvSpPr>
            <p:spPr bwMode="auto">
              <a:xfrm>
                <a:off x="11075488" y="3252234"/>
                <a:ext cx="44191" cy="55239"/>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6" name="Rectangle 187"/>
              <p:cNvSpPr>
                <a:spLocks noChangeArrowheads="1"/>
              </p:cNvSpPr>
              <p:nvPr/>
            </p:nvSpPr>
            <p:spPr bwMode="auto">
              <a:xfrm>
                <a:off x="11097583" y="3383427"/>
                <a:ext cx="1381" cy="1381"/>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7" name="Freeform 188"/>
              <p:cNvSpPr/>
              <p:nvPr/>
            </p:nvSpPr>
            <p:spPr bwMode="auto">
              <a:xfrm>
                <a:off x="11036820" y="3312997"/>
                <a:ext cx="118764" cy="125669"/>
              </a:xfrm>
              <a:custGeom>
                <a:avLst/>
                <a:gdLst>
                  <a:gd name="T0" fmla="*/ 42 w 43"/>
                  <a:gd name="T1" fmla="*/ 24 h 46"/>
                  <a:gd name="T2" fmla="*/ 38 w 43"/>
                  <a:gd name="T3" fmla="*/ 5 h 46"/>
                  <a:gd name="T4" fmla="*/ 34 w 43"/>
                  <a:gd name="T5" fmla="*/ 1 h 46"/>
                  <a:gd name="T6" fmla="*/ 29 w 43"/>
                  <a:gd name="T7" fmla="*/ 0 h 46"/>
                  <a:gd name="T8" fmla="*/ 29 w 43"/>
                  <a:gd name="T9" fmla="*/ 0 h 46"/>
                  <a:gd name="T10" fmla="*/ 32 w 43"/>
                  <a:gd name="T11" fmla="*/ 3 h 46"/>
                  <a:gd name="T12" fmla="*/ 28 w 43"/>
                  <a:gd name="T13" fmla="*/ 5 h 46"/>
                  <a:gd name="T14" fmla="*/ 30 w 43"/>
                  <a:gd name="T15" fmla="*/ 9 h 46"/>
                  <a:gd name="T16" fmla="*/ 22 w 43"/>
                  <a:gd name="T17" fmla="*/ 26 h 46"/>
                  <a:gd name="T18" fmla="*/ 22 w 43"/>
                  <a:gd name="T19" fmla="*/ 26 h 46"/>
                  <a:gd name="T20" fmla="*/ 22 w 43"/>
                  <a:gd name="T21" fmla="*/ 26 h 46"/>
                  <a:gd name="T22" fmla="*/ 22 w 43"/>
                  <a:gd name="T23" fmla="*/ 26 h 46"/>
                  <a:gd name="T24" fmla="*/ 22 w 43"/>
                  <a:gd name="T25" fmla="*/ 26 h 46"/>
                  <a:gd name="T26" fmla="*/ 14 w 43"/>
                  <a:gd name="T27" fmla="*/ 9 h 46"/>
                  <a:gd name="T28" fmla="*/ 16 w 43"/>
                  <a:gd name="T29" fmla="*/ 5 h 46"/>
                  <a:gd name="T30" fmla="*/ 12 w 43"/>
                  <a:gd name="T31" fmla="*/ 3 h 46"/>
                  <a:gd name="T32" fmla="*/ 15 w 43"/>
                  <a:gd name="T33" fmla="*/ 0 h 46"/>
                  <a:gd name="T34" fmla="*/ 15 w 43"/>
                  <a:gd name="T35" fmla="*/ 0 h 46"/>
                  <a:gd name="T36" fmla="*/ 11 w 43"/>
                  <a:gd name="T37" fmla="*/ 1 h 46"/>
                  <a:gd name="T38" fmla="*/ 7 w 43"/>
                  <a:gd name="T39" fmla="*/ 4 h 46"/>
                  <a:gd name="T40" fmla="*/ 0 w 43"/>
                  <a:gd name="T41" fmla="*/ 23 h 46"/>
                  <a:gd name="T42" fmla="*/ 7 w 43"/>
                  <a:gd name="T43" fmla="*/ 46 h 46"/>
                  <a:gd name="T44" fmla="*/ 12 w 43"/>
                  <a:gd name="T45" fmla="*/ 44 h 46"/>
                  <a:gd name="T46" fmla="*/ 30 w 43"/>
                  <a:gd name="T47" fmla="*/ 44 h 46"/>
                  <a:gd name="T48" fmla="*/ 30 w 43"/>
                  <a:gd name="T49" fmla="*/ 45 h 46"/>
                  <a:gd name="T50" fmla="*/ 42 w 43"/>
                  <a:gd name="T51" fmla="*/ 45 h 46"/>
                  <a:gd name="T52" fmla="*/ 42 w 43"/>
                  <a:gd name="T5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46">
                    <a:moveTo>
                      <a:pt x="42" y="24"/>
                    </a:moveTo>
                    <a:cubicBezTo>
                      <a:pt x="38" y="5"/>
                      <a:pt x="38" y="5"/>
                      <a:pt x="38" y="5"/>
                    </a:cubicBezTo>
                    <a:cubicBezTo>
                      <a:pt x="37" y="3"/>
                      <a:pt x="36" y="1"/>
                      <a:pt x="34" y="1"/>
                    </a:cubicBezTo>
                    <a:cubicBezTo>
                      <a:pt x="34" y="1"/>
                      <a:pt x="30" y="0"/>
                      <a:pt x="29" y="0"/>
                    </a:cubicBezTo>
                    <a:cubicBezTo>
                      <a:pt x="29" y="0"/>
                      <a:pt x="29" y="0"/>
                      <a:pt x="29" y="0"/>
                    </a:cubicBezTo>
                    <a:cubicBezTo>
                      <a:pt x="32" y="3"/>
                      <a:pt x="32" y="3"/>
                      <a:pt x="32" y="3"/>
                    </a:cubicBezTo>
                    <a:cubicBezTo>
                      <a:pt x="28" y="5"/>
                      <a:pt x="28" y="5"/>
                      <a:pt x="28" y="5"/>
                    </a:cubicBezTo>
                    <a:cubicBezTo>
                      <a:pt x="30" y="9"/>
                      <a:pt x="30" y="9"/>
                      <a:pt x="30" y="9"/>
                    </a:cubicBezTo>
                    <a:cubicBezTo>
                      <a:pt x="22" y="26"/>
                      <a:pt x="22" y="26"/>
                      <a:pt x="22" y="26"/>
                    </a:cubicBezTo>
                    <a:cubicBezTo>
                      <a:pt x="22" y="26"/>
                      <a:pt x="22" y="26"/>
                      <a:pt x="22"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5" y="0"/>
                      <a:pt x="15" y="0"/>
                      <a:pt x="15" y="0"/>
                    </a:cubicBezTo>
                    <a:cubicBezTo>
                      <a:pt x="15" y="0"/>
                      <a:pt x="15" y="0"/>
                      <a:pt x="15" y="0"/>
                    </a:cubicBezTo>
                    <a:cubicBezTo>
                      <a:pt x="14" y="0"/>
                      <a:pt x="11" y="0"/>
                      <a:pt x="11" y="1"/>
                    </a:cubicBezTo>
                    <a:cubicBezTo>
                      <a:pt x="9" y="1"/>
                      <a:pt x="8" y="2"/>
                      <a:pt x="7" y="4"/>
                    </a:cubicBezTo>
                    <a:cubicBezTo>
                      <a:pt x="0" y="23"/>
                      <a:pt x="0" y="23"/>
                      <a:pt x="0" y="23"/>
                    </a:cubicBezTo>
                    <a:cubicBezTo>
                      <a:pt x="1" y="37"/>
                      <a:pt x="5" y="38"/>
                      <a:pt x="7" y="46"/>
                    </a:cubicBezTo>
                    <a:cubicBezTo>
                      <a:pt x="9" y="45"/>
                      <a:pt x="11" y="44"/>
                      <a:pt x="12" y="44"/>
                    </a:cubicBezTo>
                    <a:cubicBezTo>
                      <a:pt x="18" y="44"/>
                      <a:pt x="24" y="44"/>
                      <a:pt x="30" y="44"/>
                    </a:cubicBezTo>
                    <a:cubicBezTo>
                      <a:pt x="30" y="44"/>
                      <a:pt x="30" y="44"/>
                      <a:pt x="30" y="45"/>
                    </a:cubicBezTo>
                    <a:cubicBezTo>
                      <a:pt x="34" y="45"/>
                      <a:pt x="38" y="45"/>
                      <a:pt x="42" y="45"/>
                    </a:cubicBezTo>
                    <a:cubicBezTo>
                      <a:pt x="42" y="38"/>
                      <a:pt x="43" y="33"/>
                      <a:pt x="42" y="24"/>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8" name="Freeform 189"/>
              <p:cNvSpPr/>
              <p:nvPr/>
            </p:nvSpPr>
            <p:spPr bwMode="auto">
              <a:xfrm>
                <a:off x="11089297" y="3312997"/>
                <a:ext cx="16572" cy="16572"/>
              </a:xfrm>
              <a:custGeom>
                <a:avLst/>
                <a:gdLst>
                  <a:gd name="T0" fmla="*/ 2 w 12"/>
                  <a:gd name="T1" fmla="*/ 0 h 12"/>
                  <a:gd name="T2" fmla="*/ 0 w 12"/>
                  <a:gd name="T3" fmla="*/ 8 h 12"/>
                  <a:gd name="T4" fmla="*/ 6 w 12"/>
                  <a:gd name="T5" fmla="*/ 12 h 12"/>
                  <a:gd name="T6" fmla="*/ 12 w 12"/>
                  <a:gd name="T7" fmla="*/ 8 h 12"/>
                  <a:gd name="T8" fmla="*/ 10 w 12"/>
                  <a:gd name="T9" fmla="*/ 0 h 12"/>
                  <a:gd name="T10" fmla="*/ 2 w 12"/>
                  <a:gd name="T11" fmla="*/ 0 h 12"/>
                </a:gdLst>
                <a:ahLst/>
                <a:cxnLst>
                  <a:cxn ang="0">
                    <a:pos x="T0" y="T1"/>
                  </a:cxn>
                  <a:cxn ang="0">
                    <a:pos x="T2" y="T3"/>
                  </a:cxn>
                  <a:cxn ang="0">
                    <a:pos x="T4" y="T5"/>
                  </a:cxn>
                  <a:cxn ang="0">
                    <a:pos x="T6" y="T7"/>
                  </a:cxn>
                  <a:cxn ang="0">
                    <a:pos x="T8" y="T9"/>
                  </a:cxn>
                  <a:cxn ang="0">
                    <a:pos x="T10" y="T11"/>
                  </a:cxn>
                </a:cxnLst>
                <a:rect l="0" t="0" r="r" b="b"/>
                <a:pathLst>
                  <a:path w="12" h="12">
                    <a:moveTo>
                      <a:pt x="2" y="0"/>
                    </a:moveTo>
                    <a:lnTo>
                      <a:pt x="0" y="8"/>
                    </a:lnTo>
                    <a:lnTo>
                      <a:pt x="6" y="12"/>
                    </a:lnTo>
                    <a:lnTo>
                      <a:pt x="12" y="8"/>
                    </a:lnTo>
                    <a:lnTo>
                      <a:pt x="10" y="0"/>
                    </a:lnTo>
                    <a:lnTo>
                      <a:pt x="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9" name="Freeform 190"/>
              <p:cNvSpPr/>
              <p:nvPr/>
            </p:nvSpPr>
            <p:spPr bwMode="auto">
              <a:xfrm>
                <a:off x="11089297" y="3324045"/>
                <a:ext cx="16572" cy="67668"/>
              </a:xfrm>
              <a:custGeom>
                <a:avLst/>
                <a:gdLst>
                  <a:gd name="T0" fmla="*/ 2 w 12"/>
                  <a:gd name="T1" fmla="*/ 0 h 49"/>
                  <a:gd name="T2" fmla="*/ 0 w 12"/>
                  <a:gd name="T3" fmla="*/ 43 h 49"/>
                  <a:gd name="T4" fmla="*/ 6 w 12"/>
                  <a:gd name="T5" fmla="*/ 49 h 49"/>
                  <a:gd name="T6" fmla="*/ 12 w 12"/>
                  <a:gd name="T7" fmla="*/ 43 h 49"/>
                  <a:gd name="T8" fmla="*/ 10 w 12"/>
                  <a:gd name="T9" fmla="*/ 0 h 49"/>
                  <a:gd name="T10" fmla="*/ 2 w 12"/>
                  <a:gd name="T11" fmla="*/ 0 h 49"/>
                </a:gdLst>
                <a:ahLst/>
                <a:cxnLst>
                  <a:cxn ang="0">
                    <a:pos x="T0" y="T1"/>
                  </a:cxn>
                  <a:cxn ang="0">
                    <a:pos x="T2" y="T3"/>
                  </a:cxn>
                  <a:cxn ang="0">
                    <a:pos x="T4" y="T5"/>
                  </a:cxn>
                  <a:cxn ang="0">
                    <a:pos x="T6" y="T7"/>
                  </a:cxn>
                  <a:cxn ang="0">
                    <a:pos x="T8" y="T9"/>
                  </a:cxn>
                  <a:cxn ang="0">
                    <a:pos x="T10" y="T11"/>
                  </a:cxn>
                </a:cxnLst>
                <a:rect l="0" t="0" r="r" b="b"/>
                <a:pathLst>
                  <a:path w="12" h="49">
                    <a:moveTo>
                      <a:pt x="2" y="0"/>
                    </a:moveTo>
                    <a:lnTo>
                      <a:pt x="0" y="43"/>
                    </a:lnTo>
                    <a:lnTo>
                      <a:pt x="6" y="49"/>
                    </a:lnTo>
                    <a:lnTo>
                      <a:pt x="12" y="43"/>
                    </a:lnTo>
                    <a:lnTo>
                      <a:pt x="10" y="0"/>
                    </a:lnTo>
                    <a:lnTo>
                      <a:pt x="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130" name="组合 129"/>
          <p:cNvGrpSpPr/>
          <p:nvPr/>
        </p:nvGrpSpPr>
        <p:grpSpPr>
          <a:xfrm>
            <a:off x="5619750" y="2735583"/>
            <a:ext cx="1143000" cy="1143000"/>
            <a:chOff x="5619750" y="3038475"/>
            <a:chExt cx="1143000" cy="1143000"/>
          </a:xfrm>
          <a:solidFill>
            <a:srgbClr val="262626"/>
          </a:solidFill>
        </p:grpSpPr>
        <p:sp>
          <p:nvSpPr>
            <p:cNvPr id="131" name="菱形 130"/>
            <p:cNvSpPr/>
            <p:nvPr/>
          </p:nvSpPr>
          <p:spPr>
            <a:xfrm>
              <a:off x="5619750" y="3038475"/>
              <a:ext cx="1143000" cy="1143000"/>
            </a:xfrm>
            <a:prstGeom prst="diamond">
              <a:avLst/>
            </a:prstGeom>
            <a:noFill/>
            <a:ln w="57150">
              <a:solidFill>
                <a:srgbClr val="0066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132" name="组合 131"/>
            <p:cNvGrpSpPr/>
            <p:nvPr/>
          </p:nvGrpSpPr>
          <p:grpSpPr>
            <a:xfrm>
              <a:off x="5988968" y="3431406"/>
              <a:ext cx="404564" cy="319038"/>
              <a:chOff x="8313532" y="3238425"/>
              <a:chExt cx="581392" cy="458484"/>
            </a:xfrm>
            <a:grpFill/>
          </p:grpSpPr>
          <p:sp>
            <p:nvSpPr>
              <p:cNvPr id="133" name="Oval 150"/>
              <p:cNvSpPr>
                <a:spLocks noChangeArrowheads="1"/>
              </p:cNvSpPr>
              <p:nvPr/>
            </p:nvSpPr>
            <p:spPr bwMode="auto">
              <a:xfrm>
                <a:off x="8557965" y="3288140"/>
                <a:ext cx="93906" cy="114621"/>
              </a:xfrm>
              <a:prstGeom prst="ellipse">
                <a:avLst/>
              </a:pr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4" name="Freeform 151"/>
              <p:cNvSpPr/>
              <p:nvPr/>
            </p:nvSpPr>
            <p:spPr bwMode="auto">
              <a:xfrm>
                <a:off x="8505488" y="3411047"/>
                <a:ext cx="197480" cy="120145"/>
              </a:xfrm>
              <a:custGeom>
                <a:avLst/>
                <a:gdLst>
                  <a:gd name="T0" fmla="*/ 36 w 72"/>
                  <a:gd name="T1" fmla="*/ 44 h 44"/>
                  <a:gd name="T2" fmla="*/ 41 w 72"/>
                  <a:gd name="T3" fmla="*/ 44 h 44"/>
                  <a:gd name="T4" fmla="*/ 72 w 72"/>
                  <a:gd name="T5" fmla="*/ 31 h 44"/>
                  <a:gd name="T6" fmla="*/ 70 w 72"/>
                  <a:gd name="T7" fmla="*/ 12 h 44"/>
                  <a:gd name="T8" fmla="*/ 60 w 72"/>
                  <a:gd name="T9" fmla="*/ 2 h 44"/>
                  <a:gd name="T10" fmla="*/ 50 w 72"/>
                  <a:gd name="T11" fmla="*/ 1 h 44"/>
                  <a:gd name="T12" fmla="*/ 50 w 72"/>
                  <a:gd name="T13" fmla="*/ 1 h 44"/>
                  <a:gd name="T14" fmla="*/ 57 w 72"/>
                  <a:gd name="T15" fmla="*/ 7 h 44"/>
                  <a:gd name="T16" fmla="*/ 49 w 72"/>
                  <a:gd name="T17" fmla="*/ 12 h 44"/>
                  <a:gd name="T18" fmla="*/ 53 w 72"/>
                  <a:gd name="T19" fmla="*/ 19 h 44"/>
                  <a:gd name="T20" fmla="*/ 41 w 72"/>
                  <a:gd name="T21" fmla="*/ 43 h 44"/>
                  <a:gd name="T22" fmla="*/ 40 w 72"/>
                  <a:gd name="T23" fmla="*/ 9 h 44"/>
                  <a:gd name="T24" fmla="*/ 41 w 72"/>
                  <a:gd name="T25" fmla="*/ 7 h 44"/>
                  <a:gd name="T26" fmla="*/ 39 w 72"/>
                  <a:gd name="T27" fmla="*/ 0 h 44"/>
                  <a:gd name="T28" fmla="*/ 32 w 72"/>
                  <a:gd name="T29" fmla="*/ 0 h 44"/>
                  <a:gd name="T30" fmla="*/ 30 w 72"/>
                  <a:gd name="T31" fmla="*/ 7 h 44"/>
                  <a:gd name="T32" fmla="*/ 32 w 72"/>
                  <a:gd name="T33" fmla="*/ 9 h 44"/>
                  <a:gd name="T34" fmla="*/ 30 w 72"/>
                  <a:gd name="T35" fmla="*/ 43 h 44"/>
                  <a:gd name="T36" fmla="*/ 19 w 72"/>
                  <a:gd name="T37" fmla="*/ 19 h 44"/>
                  <a:gd name="T38" fmla="*/ 23 w 72"/>
                  <a:gd name="T39" fmla="*/ 12 h 44"/>
                  <a:gd name="T40" fmla="*/ 14 w 72"/>
                  <a:gd name="T41" fmla="*/ 7 h 44"/>
                  <a:gd name="T42" fmla="*/ 21 w 72"/>
                  <a:gd name="T43" fmla="*/ 1 h 44"/>
                  <a:gd name="T44" fmla="*/ 21 w 72"/>
                  <a:gd name="T45" fmla="*/ 1 h 44"/>
                  <a:gd name="T46" fmla="*/ 12 w 72"/>
                  <a:gd name="T47" fmla="*/ 2 h 44"/>
                  <a:gd name="T48" fmla="*/ 12 w 72"/>
                  <a:gd name="T49" fmla="*/ 2 h 44"/>
                  <a:gd name="T50" fmla="*/ 2 w 72"/>
                  <a:gd name="T51" fmla="*/ 12 h 44"/>
                  <a:gd name="T52" fmla="*/ 0 w 72"/>
                  <a:gd name="T53" fmla="*/ 32 h 44"/>
                  <a:gd name="T54" fmla="*/ 30 w 72"/>
                  <a:gd name="T55" fmla="*/ 44 h 44"/>
                  <a:gd name="T56" fmla="*/ 36 w 72"/>
                  <a:gd name="T5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44">
                    <a:moveTo>
                      <a:pt x="36" y="44"/>
                    </a:moveTo>
                    <a:cubicBezTo>
                      <a:pt x="38" y="44"/>
                      <a:pt x="40" y="44"/>
                      <a:pt x="41" y="44"/>
                    </a:cubicBezTo>
                    <a:cubicBezTo>
                      <a:pt x="53" y="43"/>
                      <a:pt x="63" y="38"/>
                      <a:pt x="72" y="31"/>
                    </a:cubicBezTo>
                    <a:cubicBezTo>
                      <a:pt x="70" y="12"/>
                      <a:pt x="70" y="12"/>
                      <a:pt x="70" y="12"/>
                    </a:cubicBezTo>
                    <a:cubicBezTo>
                      <a:pt x="70" y="6"/>
                      <a:pt x="67" y="3"/>
                      <a:pt x="60" y="2"/>
                    </a:cubicBezTo>
                    <a:cubicBezTo>
                      <a:pt x="60" y="2"/>
                      <a:pt x="53" y="1"/>
                      <a:pt x="50" y="1"/>
                    </a:cubicBezTo>
                    <a:cubicBezTo>
                      <a:pt x="50" y="1"/>
                      <a:pt x="50" y="1"/>
                      <a:pt x="50" y="1"/>
                    </a:cubicBezTo>
                    <a:cubicBezTo>
                      <a:pt x="57" y="7"/>
                      <a:pt x="57" y="7"/>
                      <a:pt x="57" y="7"/>
                    </a:cubicBezTo>
                    <a:cubicBezTo>
                      <a:pt x="49" y="12"/>
                      <a:pt x="49" y="12"/>
                      <a:pt x="49" y="12"/>
                    </a:cubicBezTo>
                    <a:cubicBezTo>
                      <a:pt x="53" y="19"/>
                      <a:pt x="53" y="19"/>
                      <a:pt x="53" y="19"/>
                    </a:cubicBezTo>
                    <a:cubicBezTo>
                      <a:pt x="41" y="43"/>
                      <a:pt x="41" y="43"/>
                      <a:pt x="41" y="43"/>
                    </a:cubicBezTo>
                    <a:cubicBezTo>
                      <a:pt x="40" y="9"/>
                      <a:pt x="40" y="9"/>
                      <a:pt x="40" y="9"/>
                    </a:cubicBezTo>
                    <a:cubicBezTo>
                      <a:pt x="41" y="7"/>
                      <a:pt x="41" y="7"/>
                      <a:pt x="41" y="7"/>
                    </a:cubicBezTo>
                    <a:cubicBezTo>
                      <a:pt x="39" y="0"/>
                      <a:pt x="39" y="0"/>
                      <a:pt x="39" y="0"/>
                    </a:cubicBezTo>
                    <a:cubicBezTo>
                      <a:pt x="32" y="0"/>
                      <a:pt x="32" y="0"/>
                      <a:pt x="32" y="0"/>
                    </a:cubicBezTo>
                    <a:cubicBezTo>
                      <a:pt x="30" y="7"/>
                      <a:pt x="30" y="7"/>
                      <a:pt x="30" y="7"/>
                    </a:cubicBezTo>
                    <a:cubicBezTo>
                      <a:pt x="32" y="9"/>
                      <a:pt x="32" y="9"/>
                      <a:pt x="32" y="9"/>
                    </a:cubicBezTo>
                    <a:cubicBezTo>
                      <a:pt x="30" y="43"/>
                      <a:pt x="30" y="43"/>
                      <a:pt x="30" y="43"/>
                    </a:cubicBezTo>
                    <a:cubicBezTo>
                      <a:pt x="19" y="19"/>
                      <a:pt x="19" y="19"/>
                      <a:pt x="19" y="19"/>
                    </a:cubicBezTo>
                    <a:cubicBezTo>
                      <a:pt x="23" y="12"/>
                      <a:pt x="23" y="12"/>
                      <a:pt x="23" y="12"/>
                    </a:cubicBezTo>
                    <a:cubicBezTo>
                      <a:pt x="14" y="7"/>
                      <a:pt x="14" y="7"/>
                      <a:pt x="14" y="7"/>
                    </a:cubicBezTo>
                    <a:cubicBezTo>
                      <a:pt x="21" y="1"/>
                      <a:pt x="21" y="1"/>
                      <a:pt x="21" y="1"/>
                    </a:cubicBezTo>
                    <a:cubicBezTo>
                      <a:pt x="21" y="1"/>
                      <a:pt x="21" y="1"/>
                      <a:pt x="21" y="1"/>
                    </a:cubicBezTo>
                    <a:cubicBezTo>
                      <a:pt x="19" y="1"/>
                      <a:pt x="14" y="2"/>
                      <a:pt x="12" y="2"/>
                    </a:cubicBezTo>
                    <a:cubicBezTo>
                      <a:pt x="12" y="2"/>
                      <a:pt x="12" y="2"/>
                      <a:pt x="12" y="2"/>
                    </a:cubicBezTo>
                    <a:cubicBezTo>
                      <a:pt x="7" y="3"/>
                      <a:pt x="2" y="6"/>
                      <a:pt x="2" y="12"/>
                    </a:cubicBezTo>
                    <a:cubicBezTo>
                      <a:pt x="0" y="32"/>
                      <a:pt x="0" y="32"/>
                      <a:pt x="0" y="32"/>
                    </a:cubicBezTo>
                    <a:cubicBezTo>
                      <a:pt x="9" y="38"/>
                      <a:pt x="19" y="43"/>
                      <a:pt x="30" y="44"/>
                    </a:cubicBezTo>
                    <a:cubicBezTo>
                      <a:pt x="32" y="44"/>
                      <a:pt x="34" y="44"/>
                      <a:pt x="36" y="44"/>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5" name="Freeform 152"/>
              <p:cNvSpPr>
                <a:spLocks noEditPoints="1"/>
              </p:cNvSpPr>
              <p:nvPr/>
            </p:nvSpPr>
            <p:spPr bwMode="auto">
              <a:xfrm>
                <a:off x="8313532" y="3361332"/>
                <a:ext cx="138098" cy="91145"/>
              </a:xfrm>
              <a:custGeom>
                <a:avLst/>
                <a:gdLst>
                  <a:gd name="T0" fmla="*/ 50 w 50"/>
                  <a:gd name="T1" fmla="*/ 12 h 33"/>
                  <a:gd name="T2" fmla="*/ 32 w 50"/>
                  <a:gd name="T3" fmla="*/ 12 h 33"/>
                  <a:gd name="T4" fmla="*/ 17 w 50"/>
                  <a:gd name="T5" fmla="*/ 0 h 33"/>
                  <a:gd name="T6" fmla="*/ 0 w 50"/>
                  <a:gd name="T7" fmla="*/ 16 h 33"/>
                  <a:gd name="T8" fmla="*/ 17 w 50"/>
                  <a:gd name="T9" fmla="*/ 33 h 33"/>
                  <a:gd name="T10" fmla="*/ 32 w 50"/>
                  <a:gd name="T11" fmla="*/ 20 h 33"/>
                  <a:gd name="T12" fmla="*/ 50 w 50"/>
                  <a:gd name="T13" fmla="*/ 20 h 33"/>
                  <a:gd name="T14" fmla="*/ 50 w 50"/>
                  <a:gd name="T15" fmla="*/ 12 h 33"/>
                  <a:gd name="T16" fmla="*/ 17 w 50"/>
                  <a:gd name="T17" fmla="*/ 24 h 33"/>
                  <a:gd name="T18" fmla="*/ 9 w 50"/>
                  <a:gd name="T19" fmla="*/ 16 h 33"/>
                  <a:gd name="T20" fmla="*/ 17 w 50"/>
                  <a:gd name="T21" fmla="*/ 8 h 33"/>
                  <a:gd name="T22" fmla="*/ 24 w 50"/>
                  <a:gd name="T23" fmla="*/ 16 h 33"/>
                  <a:gd name="T24" fmla="*/ 17 w 50"/>
                  <a:gd name="T25"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50" y="12"/>
                    </a:moveTo>
                    <a:cubicBezTo>
                      <a:pt x="32" y="12"/>
                      <a:pt x="32" y="12"/>
                      <a:pt x="32" y="12"/>
                    </a:cubicBezTo>
                    <a:cubicBezTo>
                      <a:pt x="30" y="5"/>
                      <a:pt x="24" y="0"/>
                      <a:pt x="17" y="0"/>
                    </a:cubicBezTo>
                    <a:cubicBezTo>
                      <a:pt x="7" y="0"/>
                      <a:pt x="0" y="7"/>
                      <a:pt x="0" y="16"/>
                    </a:cubicBezTo>
                    <a:cubicBezTo>
                      <a:pt x="0" y="25"/>
                      <a:pt x="7" y="33"/>
                      <a:pt x="17" y="33"/>
                    </a:cubicBezTo>
                    <a:cubicBezTo>
                      <a:pt x="24" y="33"/>
                      <a:pt x="31" y="27"/>
                      <a:pt x="32" y="20"/>
                    </a:cubicBezTo>
                    <a:cubicBezTo>
                      <a:pt x="50" y="20"/>
                      <a:pt x="50" y="20"/>
                      <a:pt x="50" y="20"/>
                    </a:cubicBezTo>
                    <a:lnTo>
                      <a:pt x="50" y="12"/>
                    </a:lnTo>
                    <a:close/>
                    <a:moveTo>
                      <a:pt x="17" y="24"/>
                    </a:moveTo>
                    <a:cubicBezTo>
                      <a:pt x="12" y="24"/>
                      <a:pt x="9" y="20"/>
                      <a:pt x="9" y="16"/>
                    </a:cubicBezTo>
                    <a:cubicBezTo>
                      <a:pt x="9" y="12"/>
                      <a:pt x="12" y="8"/>
                      <a:pt x="17" y="8"/>
                    </a:cubicBezTo>
                    <a:cubicBezTo>
                      <a:pt x="21" y="8"/>
                      <a:pt x="24" y="12"/>
                      <a:pt x="24" y="16"/>
                    </a:cubicBezTo>
                    <a:cubicBezTo>
                      <a:pt x="24" y="20"/>
                      <a:pt x="21" y="24"/>
                      <a:pt x="17" y="24"/>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6" name="Freeform 153"/>
              <p:cNvSpPr>
                <a:spLocks noEditPoints="1"/>
              </p:cNvSpPr>
              <p:nvPr/>
            </p:nvSpPr>
            <p:spPr bwMode="auto">
              <a:xfrm>
                <a:off x="8341151" y="3471810"/>
                <a:ext cx="138098" cy="109097"/>
              </a:xfrm>
              <a:custGeom>
                <a:avLst/>
                <a:gdLst>
                  <a:gd name="T0" fmla="*/ 46 w 50"/>
                  <a:gd name="T1" fmla="*/ 0 h 40"/>
                  <a:gd name="T2" fmla="*/ 30 w 50"/>
                  <a:gd name="T3" fmla="*/ 9 h 40"/>
                  <a:gd name="T4" fmla="*/ 10 w 50"/>
                  <a:gd name="T5" fmla="*/ 6 h 40"/>
                  <a:gd name="T6" fmla="*/ 4 w 50"/>
                  <a:gd name="T7" fmla="*/ 29 h 40"/>
                  <a:gd name="T8" fmla="*/ 27 w 50"/>
                  <a:gd name="T9" fmla="*/ 35 h 40"/>
                  <a:gd name="T10" fmla="*/ 34 w 50"/>
                  <a:gd name="T11" fmla="*/ 16 h 40"/>
                  <a:gd name="T12" fmla="*/ 50 w 50"/>
                  <a:gd name="T13" fmla="*/ 7 h 40"/>
                  <a:gd name="T14" fmla="*/ 46 w 50"/>
                  <a:gd name="T15" fmla="*/ 0 h 40"/>
                  <a:gd name="T16" fmla="*/ 22 w 50"/>
                  <a:gd name="T17" fmla="*/ 27 h 40"/>
                  <a:gd name="T18" fmla="*/ 12 w 50"/>
                  <a:gd name="T19" fmla="*/ 25 h 40"/>
                  <a:gd name="T20" fmla="*/ 15 w 50"/>
                  <a:gd name="T21" fmla="*/ 14 h 40"/>
                  <a:gd name="T22" fmla="*/ 25 w 50"/>
                  <a:gd name="T23" fmla="*/ 17 h 40"/>
                  <a:gd name="T24" fmla="*/ 22 w 50"/>
                  <a:gd name="T25"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46" y="0"/>
                    </a:moveTo>
                    <a:cubicBezTo>
                      <a:pt x="30" y="9"/>
                      <a:pt x="30" y="9"/>
                      <a:pt x="30" y="9"/>
                    </a:cubicBezTo>
                    <a:cubicBezTo>
                      <a:pt x="25" y="4"/>
                      <a:pt x="17" y="3"/>
                      <a:pt x="10" y="6"/>
                    </a:cubicBezTo>
                    <a:cubicBezTo>
                      <a:pt x="2" y="11"/>
                      <a:pt x="0" y="21"/>
                      <a:pt x="4" y="29"/>
                    </a:cubicBezTo>
                    <a:cubicBezTo>
                      <a:pt x="9" y="37"/>
                      <a:pt x="19" y="40"/>
                      <a:pt x="27" y="35"/>
                    </a:cubicBezTo>
                    <a:cubicBezTo>
                      <a:pt x="33" y="31"/>
                      <a:pt x="36" y="24"/>
                      <a:pt x="34" y="16"/>
                    </a:cubicBezTo>
                    <a:cubicBezTo>
                      <a:pt x="50" y="7"/>
                      <a:pt x="50" y="7"/>
                      <a:pt x="50" y="7"/>
                    </a:cubicBezTo>
                    <a:lnTo>
                      <a:pt x="46" y="0"/>
                    </a:lnTo>
                    <a:close/>
                    <a:moveTo>
                      <a:pt x="22" y="27"/>
                    </a:moveTo>
                    <a:cubicBezTo>
                      <a:pt x="19" y="30"/>
                      <a:pt x="14" y="28"/>
                      <a:pt x="12" y="25"/>
                    </a:cubicBezTo>
                    <a:cubicBezTo>
                      <a:pt x="10" y="21"/>
                      <a:pt x="11" y="16"/>
                      <a:pt x="15" y="14"/>
                    </a:cubicBezTo>
                    <a:cubicBezTo>
                      <a:pt x="18" y="12"/>
                      <a:pt x="23" y="13"/>
                      <a:pt x="25" y="17"/>
                    </a:cubicBezTo>
                    <a:cubicBezTo>
                      <a:pt x="27" y="21"/>
                      <a:pt x="26" y="25"/>
                      <a:pt x="22" y="27"/>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7" name="Freeform 154"/>
              <p:cNvSpPr>
                <a:spLocks noEditPoints="1"/>
              </p:cNvSpPr>
              <p:nvPr/>
            </p:nvSpPr>
            <p:spPr bwMode="auto">
              <a:xfrm>
                <a:off x="8429534" y="3531192"/>
                <a:ext cx="109097" cy="138098"/>
              </a:xfrm>
              <a:custGeom>
                <a:avLst/>
                <a:gdLst>
                  <a:gd name="T0" fmla="*/ 32 w 40"/>
                  <a:gd name="T1" fmla="*/ 0 h 50"/>
                  <a:gd name="T2" fmla="*/ 23 w 40"/>
                  <a:gd name="T3" fmla="*/ 16 h 50"/>
                  <a:gd name="T4" fmla="*/ 5 w 40"/>
                  <a:gd name="T5" fmla="*/ 23 h 50"/>
                  <a:gd name="T6" fmla="*/ 11 w 40"/>
                  <a:gd name="T7" fmla="*/ 46 h 50"/>
                  <a:gd name="T8" fmla="*/ 33 w 40"/>
                  <a:gd name="T9" fmla="*/ 40 h 50"/>
                  <a:gd name="T10" fmla="*/ 31 w 40"/>
                  <a:gd name="T11" fmla="*/ 20 h 50"/>
                  <a:gd name="T12" fmla="*/ 40 w 40"/>
                  <a:gd name="T13" fmla="*/ 4 h 50"/>
                  <a:gd name="T14" fmla="*/ 32 w 40"/>
                  <a:gd name="T15" fmla="*/ 0 h 50"/>
                  <a:gd name="T16" fmla="*/ 26 w 40"/>
                  <a:gd name="T17" fmla="*/ 35 h 50"/>
                  <a:gd name="T18" fmla="*/ 15 w 40"/>
                  <a:gd name="T19" fmla="*/ 38 h 50"/>
                  <a:gd name="T20" fmla="*/ 12 w 40"/>
                  <a:gd name="T21" fmla="*/ 28 h 50"/>
                  <a:gd name="T22" fmla="*/ 23 w 40"/>
                  <a:gd name="T23" fmla="*/ 25 h 50"/>
                  <a:gd name="T24" fmla="*/ 26 w 40"/>
                  <a:gd name="T2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32" y="0"/>
                    </a:moveTo>
                    <a:cubicBezTo>
                      <a:pt x="23" y="16"/>
                      <a:pt x="23" y="16"/>
                      <a:pt x="23" y="16"/>
                    </a:cubicBezTo>
                    <a:cubicBezTo>
                      <a:pt x="16" y="14"/>
                      <a:pt x="9" y="17"/>
                      <a:pt x="5" y="23"/>
                    </a:cubicBezTo>
                    <a:cubicBezTo>
                      <a:pt x="0" y="31"/>
                      <a:pt x="3" y="41"/>
                      <a:pt x="11" y="46"/>
                    </a:cubicBezTo>
                    <a:cubicBezTo>
                      <a:pt x="19" y="50"/>
                      <a:pt x="29" y="48"/>
                      <a:pt x="33" y="40"/>
                    </a:cubicBezTo>
                    <a:cubicBezTo>
                      <a:pt x="37" y="33"/>
                      <a:pt x="36" y="25"/>
                      <a:pt x="31" y="20"/>
                    </a:cubicBezTo>
                    <a:cubicBezTo>
                      <a:pt x="40" y="4"/>
                      <a:pt x="40" y="4"/>
                      <a:pt x="40" y="4"/>
                    </a:cubicBezTo>
                    <a:lnTo>
                      <a:pt x="32" y="0"/>
                    </a:lnTo>
                    <a:close/>
                    <a:moveTo>
                      <a:pt x="26" y="35"/>
                    </a:moveTo>
                    <a:cubicBezTo>
                      <a:pt x="24" y="39"/>
                      <a:pt x="19" y="40"/>
                      <a:pt x="15" y="38"/>
                    </a:cubicBezTo>
                    <a:cubicBezTo>
                      <a:pt x="12" y="36"/>
                      <a:pt x="10" y="31"/>
                      <a:pt x="12" y="28"/>
                    </a:cubicBezTo>
                    <a:cubicBezTo>
                      <a:pt x="15" y="24"/>
                      <a:pt x="19" y="23"/>
                      <a:pt x="23" y="25"/>
                    </a:cubicBezTo>
                    <a:cubicBezTo>
                      <a:pt x="27" y="27"/>
                      <a:pt x="28" y="32"/>
                      <a:pt x="26" y="35"/>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8" name="Freeform 155"/>
              <p:cNvSpPr>
                <a:spLocks noEditPoints="1"/>
              </p:cNvSpPr>
              <p:nvPr/>
            </p:nvSpPr>
            <p:spPr bwMode="auto">
              <a:xfrm>
                <a:off x="8557965" y="3558811"/>
                <a:ext cx="91145" cy="138098"/>
              </a:xfrm>
              <a:custGeom>
                <a:avLst/>
                <a:gdLst>
                  <a:gd name="T0" fmla="*/ 12 w 33"/>
                  <a:gd name="T1" fmla="*/ 0 h 50"/>
                  <a:gd name="T2" fmla="*/ 12 w 33"/>
                  <a:gd name="T3" fmla="*/ 18 h 50"/>
                  <a:gd name="T4" fmla="*/ 0 w 33"/>
                  <a:gd name="T5" fmla="*/ 34 h 50"/>
                  <a:gd name="T6" fmla="*/ 17 w 33"/>
                  <a:gd name="T7" fmla="*/ 50 h 50"/>
                  <a:gd name="T8" fmla="*/ 33 w 33"/>
                  <a:gd name="T9" fmla="*/ 34 h 50"/>
                  <a:gd name="T10" fmla="*/ 21 w 33"/>
                  <a:gd name="T11" fmla="*/ 18 h 50"/>
                  <a:gd name="T12" fmla="*/ 21 w 33"/>
                  <a:gd name="T13" fmla="*/ 0 h 50"/>
                  <a:gd name="T14" fmla="*/ 12 w 33"/>
                  <a:gd name="T15" fmla="*/ 0 h 50"/>
                  <a:gd name="T16" fmla="*/ 25 w 33"/>
                  <a:gd name="T17" fmla="*/ 34 h 50"/>
                  <a:gd name="T18" fmla="*/ 17 w 33"/>
                  <a:gd name="T19" fmla="*/ 41 h 50"/>
                  <a:gd name="T20" fmla="*/ 9 w 33"/>
                  <a:gd name="T21" fmla="*/ 34 h 50"/>
                  <a:gd name="T22" fmla="*/ 17 w 33"/>
                  <a:gd name="T23" fmla="*/ 26 h 50"/>
                  <a:gd name="T24" fmla="*/ 25 w 33"/>
                  <a:gd name="T2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0">
                    <a:moveTo>
                      <a:pt x="12" y="0"/>
                    </a:moveTo>
                    <a:cubicBezTo>
                      <a:pt x="12" y="18"/>
                      <a:pt x="12" y="18"/>
                      <a:pt x="12" y="18"/>
                    </a:cubicBezTo>
                    <a:cubicBezTo>
                      <a:pt x="5" y="20"/>
                      <a:pt x="0" y="26"/>
                      <a:pt x="0" y="34"/>
                    </a:cubicBezTo>
                    <a:cubicBezTo>
                      <a:pt x="0" y="43"/>
                      <a:pt x="8" y="50"/>
                      <a:pt x="17" y="50"/>
                    </a:cubicBezTo>
                    <a:cubicBezTo>
                      <a:pt x="26" y="50"/>
                      <a:pt x="33" y="43"/>
                      <a:pt x="33" y="34"/>
                    </a:cubicBezTo>
                    <a:cubicBezTo>
                      <a:pt x="33" y="26"/>
                      <a:pt x="28" y="20"/>
                      <a:pt x="21" y="18"/>
                    </a:cubicBezTo>
                    <a:cubicBezTo>
                      <a:pt x="21" y="0"/>
                      <a:pt x="21" y="0"/>
                      <a:pt x="21" y="0"/>
                    </a:cubicBezTo>
                    <a:lnTo>
                      <a:pt x="12" y="0"/>
                    </a:lnTo>
                    <a:close/>
                    <a:moveTo>
                      <a:pt x="25" y="34"/>
                    </a:moveTo>
                    <a:cubicBezTo>
                      <a:pt x="25" y="38"/>
                      <a:pt x="21" y="41"/>
                      <a:pt x="17" y="41"/>
                    </a:cubicBezTo>
                    <a:cubicBezTo>
                      <a:pt x="13" y="41"/>
                      <a:pt x="9" y="38"/>
                      <a:pt x="9" y="34"/>
                    </a:cubicBezTo>
                    <a:cubicBezTo>
                      <a:pt x="9" y="29"/>
                      <a:pt x="13" y="26"/>
                      <a:pt x="17" y="26"/>
                    </a:cubicBezTo>
                    <a:cubicBezTo>
                      <a:pt x="21" y="26"/>
                      <a:pt x="25" y="29"/>
                      <a:pt x="25" y="34"/>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39" name="Freeform 156"/>
              <p:cNvSpPr>
                <a:spLocks noEditPoints="1"/>
              </p:cNvSpPr>
              <p:nvPr/>
            </p:nvSpPr>
            <p:spPr bwMode="auto">
              <a:xfrm>
                <a:off x="8671205" y="3531192"/>
                <a:ext cx="106335" cy="140860"/>
              </a:xfrm>
              <a:custGeom>
                <a:avLst/>
                <a:gdLst>
                  <a:gd name="T0" fmla="*/ 0 w 39"/>
                  <a:gd name="T1" fmla="*/ 5 h 51"/>
                  <a:gd name="T2" fmla="*/ 9 w 39"/>
                  <a:gd name="T3" fmla="*/ 20 h 51"/>
                  <a:gd name="T4" fmla="*/ 6 w 39"/>
                  <a:gd name="T5" fmla="*/ 40 h 51"/>
                  <a:gd name="T6" fmla="*/ 29 w 39"/>
                  <a:gd name="T7" fmla="*/ 46 h 51"/>
                  <a:gd name="T8" fmla="*/ 35 w 39"/>
                  <a:gd name="T9" fmla="*/ 23 h 51"/>
                  <a:gd name="T10" fmla="*/ 16 w 39"/>
                  <a:gd name="T11" fmla="*/ 16 h 51"/>
                  <a:gd name="T12" fmla="*/ 7 w 39"/>
                  <a:gd name="T13" fmla="*/ 0 h 51"/>
                  <a:gd name="T14" fmla="*/ 0 w 39"/>
                  <a:gd name="T15" fmla="*/ 5 h 51"/>
                  <a:gd name="T16" fmla="*/ 27 w 39"/>
                  <a:gd name="T17" fmla="*/ 28 h 51"/>
                  <a:gd name="T18" fmla="*/ 24 w 39"/>
                  <a:gd name="T19" fmla="*/ 38 h 51"/>
                  <a:gd name="T20" fmla="*/ 14 w 39"/>
                  <a:gd name="T21" fmla="*/ 36 h 51"/>
                  <a:gd name="T22" fmla="*/ 17 w 39"/>
                  <a:gd name="T23" fmla="*/ 25 h 51"/>
                  <a:gd name="T24" fmla="*/ 27 w 39"/>
                  <a:gd name="T2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1">
                    <a:moveTo>
                      <a:pt x="0" y="5"/>
                    </a:moveTo>
                    <a:cubicBezTo>
                      <a:pt x="9" y="20"/>
                      <a:pt x="9" y="20"/>
                      <a:pt x="9" y="20"/>
                    </a:cubicBezTo>
                    <a:cubicBezTo>
                      <a:pt x="4" y="25"/>
                      <a:pt x="3" y="33"/>
                      <a:pt x="6" y="40"/>
                    </a:cubicBezTo>
                    <a:cubicBezTo>
                      <a:pt x="11" y="48"/>
                      <a:pt x="21" y="51"/>
                      <a:pt x="29" y="46"/>
                    </a:cubicBezTo>
                    <a:cubicBezTo>
                      <a:pt x="37" y="41"/>
                      <a:pt x="39" y="31"/>
                      <a:pt x="35" y="23"/>
                    </a:cubicBezTo>
                    <a:cubicBezTo>
                      <a:pt x="31" y="17"/>
                      <a:pt x="23" y="14"/>
                      <a:pt x="16" y="16"/>
                    </a:cubicBezTo>
                    <a:cubicBezTo>
                      <a:pt x="7" y="0"/>
                      <a:pt x="7" y="0"/>
                      <a:pt x="7" y="0"/>
                    </a:cubicBezTo>
                    <a:lnTo>
                      <a:pt x="0" y="5"/>
                    </a:lnTo>
                    <a:close/>
                    <a:moveTo>
                      <a:pt x="27" y="28"/>
                    </a:moveTo>
                    <a:cubicBezTo>
                      <a:pt x="29" y="32"/>
                      <a:pt x="28" y="36"/>
                      <a:pt x="24" y="38"/>
                    </a:cubicBezTo>
                    <a:cubicBezTo>
                      <a:pt x="21" y="41"/>
                      <a:pt x="16" y="39"/>
                      <a:pt x="14" y="36"/>
                    </a:cubicBezTo>
                    <a:cubicBezTo>
                      <a:pt x="12" y="32"/>
                      <a:pt x="13" y="27"/>
                      <a:pt x="17" y="25"/>
                    </a:cubicBezTo>
                    <a:cubicBezTo>
                      <a:pt x="20" y="23"/>
                      <a:pt x="25" y="24"/>
                      <a:pt x="27" y="28"/>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40" name="Freeform 157"/>
              <p:cNvSpPr>
                <a:spLocks noEditPoints="1"/>
              </p:cNvSpPr>
              <p:nvPr/>
            </p:nvSpPr>
            <p:spPr bwMode="auto">
              <a:xfrm>
                <a:off x="8730587" y="3471810"/>
                <a:ext cx="138098" cy="109097"/>
              </a:xfrm>
              <a:custGeom>
                <a:avLst/>
                <a:gdLst>
                  <a:gd name="T0" fmla="*/ 0 w 50"/>
                  <a:gd name="T1" fmla="*/ 8 h 40"/>
                  <a:gd name="T2" fmla="*/ 15 w 50"/>
                  <a:gd name="T3" fmla="*/ 17 h 40"/>
                  <a:gd name="T4" fmla="*/ 23 w 50"/>
                  <a:gd name="T5" fmla="*/ 35 h 40"/>
                  <a:gd name="T6" fmla="*/ 46 w 50"/>
                  <a:gd name="T7" fmla="*/ 29 h 40"/>
                  <a:gd name="T8" fmla="*/ 40 w 50"/>
                  <a:gd name="T9" fmla="*/ 7 h 40"/>
                  <a:gd name="T10" fmla="*/ 20 w 50"/>
                  <a:gd name="T11" fmla="*/ 9 h 40"/>
                  <a:gd name="T12" fmla="*/ 4 w 50"/>
                  <a:gd name="T13" fmla="*/ 0 h 40"/>
                  <a:gd name="T14" fmla="*/ 0 w 50"/>
                  <a:gd name="T15" fmla="*/ 8 h 40"/>
                  <a:gd name="T16" fmla="*/ 35 w 50"/>
                  <a:gd name="T17" fmla="*/ 14 h 40"/>
                  <a:gd name="T18" fmla="*/ 38 w 50"/>
                  <a:gd name="T19" fmla="*/ 25 h 40"/>
                  <a:gd name="T20" fmla="*/ 27 w 50"/>
                  <a:gd name="T21" fmla="*/ 28 h 40"/>
                  <a:gd name="T22" fmla="*/ 25 w 50"/>
                  <a:gd name="T23" fmla="*/ 17 h 40"/>
                  <a:gd name="T24" fmla="*/ 35 w 50"/>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0" y="8"/>
                    </a:moveTo>
                    <a:cubicBezTo>
                      <a:pt x="15" y="17"/>
                      <a:pt x="15" y="17"/>
                      <a:pt x="15" y="17"/>
                    </a:cubicBezTo>
                    <a:cubicBezTo>
                      <a:pt x="14" y="24"/>
                      <a:pt x="17" y="32"/>
                      <a:pt x="23" y="35"/>
                    </a:cubicBezTo>
                    <a:cubicBezTo>
                      <a:pt x="31" y="40"/>
                      <a:pt x="41" y="37"/>
                      <a:pt x="46" y="29"/>
                    </a:cubicBezTo>
                    <a:cubicBezTo>
                      <a:pt x="50" y="21"/>
                      <a:pt x="48" y="11"/>
                      <a:pt x="40" y="7"/>
                    </a:cubicBezTo>
                    <a:cubicBezTo>
                      <a:pt x="33" y="3"/>
                      <a:pt x="25" y="4"/>
                      <a:pt x="20" y="9"/>
                    </a:cubicBezTo>
                    <a:cubicBezTo>
                      <a:pt x="4" y="0"/>
                      <a:pt x="4" y="0"/>
                      <a:pt x="4" y="0"/>
                    </a:cubicBezTo>
                    <a:lnTo>
                      <a:pt x="0" y="8"/>
                    </a:lnTo>
                    <a:close/>
                    <a:moveTo>
                      <a:pt x="35" y="14"/>
                    </a:moveTo>
                    <a:cubicBezTo>
                      <a:pt x="39" y="16"/>
                      <a:pt x="40" y="21"/>
                      <a:pt x="38" y="25"/>
                    </a:cubicBezTo>
                    <a:cubicBezTo>
                      <a:pt x="36" y="29"/>
                      <a:pt x="31" y="30"/>
                      <a:pt x="27" y="28"/>
                    </a:cubicBezTo>
                    <a:cubicBezTo>
                      <a:pt x="24" y="26"/>
                      <a:pt x="23" y="21"/>
                      <a:pt x="25" y="17"/>
                    </a:cubicBezTo>
                    <a:cubicBezTo>
                      <a:pt x="27" y="13"/>
                      <a:pt x="32" y="12"/>
                      <a:pt x="35" y="14"/>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41" name="Freeform 158"/>
              <p:cNvSpPr>
                <a:spLocks noEditPoints="1"/>
              </p:cNvSpPr>
              <p:nvPr/>
            </p:nvSpPr>
            <p:spPr bwMode="auto">
              <a:xfrm>
                <a:off x="8755445" y="3361332"/>
                <a:ext cx="139479" cy="91145"/>
              </a:xfrm>
              <a:custGeom>
                <a:avLst/>
                <a:gdLst>
                  <a:gd name="T0" fmla="*/ 0 w 51"/>
                  <a:gd name="T1" fmla="*/ 21 h 33"/>
                  <a:gd name="T2" fmla="*/ 19 w 51"/>
                  <a:gd name="T3" fmla="*/ 21 h 33"/>
                  <a:gd name="T4" fmla="*/ 34 w 51"/>
                  <a:gd name="T5" fmla="*/ 33 h 33"/>
                  <a:gd name="T6" fmla="*/ 51 w 51"/>
                  <a:gd name="T7" fmla="*/ 16 h 33"/>
                  <a:gd name="T8" fmla="*/ 34 w 51"/>
                  <a:gd name="T9" fmla="*/ 0 h 33"/>
                  <a:gd name="T10" fmla="*/ 19 w 51"/>
                  <a:gd name="T11" fmla="*/ 12 h 33"/>
                  <a:gd name="T12" fmla="*/ 0 w 51"/>
                  <a:gd name="T13" fmla="*/ 12 h 33"/>
                  <a:gd name="T14" fmla="*/ 0 w 51"/>
                  <a:gd name="T15" fmla="*/ 21 h 33"/>
                  <a:gd name="T16" fmla="*/ 34 w 51"/>
                  <a:gd name="T17" fmla="*/ 9 h 33"/>
                  <a:gd name="T18" fmla="*/ 42 w 51"/>
                  <a:gd name="T19" fmla="*/ 16 h 33"/>
                  <a:gd name="T20" fmla="*/ 34 w 51"/>
                  <a:gd name="T21" fmla="*/ 24 h 33"/>
                  <a:gd name="T22" fmla="*/ 27 w 51"/>
                  <a:gd name="T23" fmla="*/ 16 h 33"/>
                  <a:gd name="T24" fmla="*/ 34 w 51"/>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3">
                    <a:moveTo>
                      <a:pt x="0" y="21"/>
                    </a:moveTo>
                    <a:cubicBezTo>
                      <a:pt x="19" y="21"/>
                      <a:pt x="19" y="21"/>
                      <a:pt x="19" y="21"/>
                    </a:cubicBezTo>
                    <a:cubicBezTo>
                      <a:pt x="21" y="28"/>
                      <a:pt x="27" y="33"/>
                      <a:pt x="34" y="33"/>
                    </a:cubicBezTo>
                    <a:cubicBezTo>
                      <a:pt x="44" y="33"/>
                      <a:pt x="51" y="25"/>
                      <a:pt x="51" y="16"/>
                    </a:cubicBezTo>
                    <a:cubicBezTo>
                      <a:pt x="51" y="7"/>
                      <a:pt x="44" y="0"/>
                      <a:pt x="34" y="0"/>
                    </a:cubicBezTo>
                    <a:cubicBezTo>
                      <a:pt x="27" y="0"/>
                      <a:pt x="20" y="5"/>
                      <a:pt x="19" y="12"/>
                    </a:cubicBezTo>
                    <a:cubicBezTo>
                      <a:pt x="0" y="12"/>
                      <a:pt x="0" y="12"/>
                      <a:pt x="0" y="12"/>
                    </a:cubicBezTo>
                    <a:lnTo>
                      <a:pt x="0" y="21"/>
                    </a:lnTo>
                    <a:close/>
                    <a:moveTo>
                      <a:pt x="34" y="9"/>
                    </a:moveTo>
                    <a:cubicBezTo>
                      <a:pt x="39" y="9"/>
                      <a:pt x="42" y="12"/>
                      <a:pt x="42" y="16"/>
                    </a:cubicBezTo>
                    <a:cubicBezTo>
                      <a:pt x="42" y="21"/>
                      <a:pt x="39" y="24"/>
                      <a:pt x="34" y="24"/>
                    </a:cubicBezTo>
                    <a:cubicBezTo>
                      <a:pt x="30" y="24"/>
                      <a:pt x="27" y="21"/>
                      <a:pt x="27" y="16"/>
                    </a:cubicBezTo>
                    <a:cubicBezTo>
                      <a:pt x="27" y="12"/>
                      <a:pt x="30" y="9"/>
                      <a:pt x="34" y="9"/>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42" name="Freeform 159"/>
              <p:cNvSpPr>
                <a:spLocks noEditPoints="1"/>
              </p:cNvSpPr>
              <p:nvPr/>
            </p:nvSpPr>
            <p:spPr bwMode="auto">
              <a:xfrm>
                <a:off x="8437820" y="3238425"/>
                <a:ext cx="334197" cy="331435"/>
              </a:xfrm>
              <a:custGeom>
                <a:avLst/>
                <a:gdLst>
                  <a:gd name="T0" fmla="*/ 61 w 122"/>
                  <a:gd name="T1" fmla="*/ 121 h 121"/>
                  <a:gd name="T2" fmla="*/ 0 w 122"/>
                  <a:gd name="T3" fmla="*/ 60 h 121"/>
                  <a:gd name="T4" fmla="*/ 61 w 122"/>
                  <a:gd name="T5" fmla="*/ 0 h 121"/>
                  <a:gd name="T6" fmla="*/ 122 w 122"/>
                  <a:gd name="T7" fmla="*/ 60 h 121"/>
                  <a:gd name="T8" fmla="*/ 61 w 122"/>
                  <a:gd name="T9" fmla="*/ 121 h 121"/>
                  <a:gd name="T10" fmla="*/ 61 w 122"/>
                  <a:gd name="T11" fmla="*/ 8 h 121"/>
                  <a:gd name="T12" fmla="*/ 8 w 122"/>
                  <a:gd name="T13" fmla="*/ 60 h 121"/>
                  <a:gd name="T14" fmla="*/ 61 w 122"/>
                  <a:gd name="T15" fmla="*/ 113 h 121"/>
                  <a:gd name="T16" fmla="*/ 114 w 122"/>
                  <a:gd name="T17" fmla="*/ 60 h 121"/>
                  <a:gd name="T18" fmla="*/ 61 w 122"/>
                  <a:gd name="T19"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1">
                    <a:moveTo>
                      <a:pt x="61" y="121"/>
                    </a:moveTo>
                    <a:cubicBezTo>
                      <a:pt x="28" y="121"/>
                      <a:pt x="0" y="94"/>
                      <a:pt x="0" y="60"/>
                    </a:cubicBezTo>
                    <a:cubicBezTo>
                      <a:pt x="0" y="27"/>
                      <a:pt x="28" y="0"/>
                      <a:pt x="61" y="0"/>
                    </a:cubicBezTo>
                    <a:cubicBezTo>
                      <a:pt x="94" y="0"/>
                      <a:pt x="122" y="27"/>
                      <a:pt x="122" y="60"/>
                    </a:cubicBezTo>
                    <a:cubicBezTo>
                      <a:pt x="122" y="94"/>
                      <a:pt x="94" y="121"/>
                      <a:pt x="61" y="121"/>
                    </a:cubicBezTo>
                    <a:close/>
                    <a:moveTo>
                      <a:pt x="61" y="8"/>
                    </a:moveTo>
                    <a:cubicBezTo>
                      <a:pt x="32" y="8"/>
                      <a:pt x="8" y="31"/>
                      <a:pt x="8" y="60"/>
                    </a:cubicBezTo>
                    <a:cubicBezTo>
                      <a:pt x="8" y="89"/>
                      <a:pt x="32" y="113"/>
                      <a:pt x="61" y="113"/>
                    </a:cubicBezTo>
                    <a:cubicBezTo>
                      <a:pt x="90" y="113"/>
                      <a:pt x="114" y="89"/>
                      <a:pt x="114" y="60"/>
                    </a:cubicBezTo>
                    <a:cubicBezTo>
                      <a:pt x="114" y="31"/>
                      <a:pt x="90" y="8"/>
                      <a:pt x="61" y="8"/>
                    </a:cubicBezTo>
                    <a:close/>
                  </a:path>
                </a:pathLst>
              </a:custGeom>
              <a:solidFill>
                <a:srgbClr val="006665"/>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147" name="组合 146"/>
          <p:cNvGrpSpPr/>
          <p:nvPr/>
        </p:nvGrpSpPr>
        <p:grpSpPr>
          <a:xfrm>
            <a:off x="888365" y="1962787"/>
            <a:ext cx="3066415" cy="1053640"/>
            <a:chOff x="8890525" y="1595020"/>
            <a:chExt cx="2267212" cy="1053676"/>
          </a:xfrm>
        </p:grpSpPr>
        <p:sp>
          <p:nvSpPr>
            <p:cNvPr id="148" name="矩形 147"/>
            <p:cNvSpPr/>
            <p:nvPr/>
          </p:nvSpPr>
          <p:spPr>
            <a:xfrm>
              <a:off x="9145933" y="1595020"/>
              <a:ext cx="2011680" cy="307788"/>
            </a:xfrm>
            <a:prstGeom prst="rect">
              <a:avLst/>
            </a:prstGeom>
          </p:spPr>
          <p:txBody>
            <a:bodyPr wrap="square">
              <a:spAutoFit/>
            </a:bodyPr>
            <a:lstStyle/>
            <a:p>
              <a:pPr algn="r"/>
              <a:r>
                <a:rPr lang="zh-CN" altLang="en-US" sz="1400" b="1" dirty="0">
                  <a:solidFill>
                    <a:srgbClr val="262626"/>
                  </a:solidFill>
                  <a:cs typeface="+mn-ea"/>
                  <a:sym typeface="+mn-lt"/>
                </a:rPr>
                <a:t>设计目标与价值</a:t>
              </a:r>
              <a:endParaRPr lang="zh-CN" altLang="en-US" sz="1400" b="1" dirty="0">
                <a:solidFill>
                  <a:srgbClr val="262626"/>
                </a:solidFill>
                <a:cs typeface="+mn-ea"/>
                <a:sym typeface="+mn-lt"/>
              </a:endParaRPr>
            </a:p>
          </p:txBody>
        </p:sp>
        <p:sp>
          <p:nvSpPr>
            <p:cNvPr id="149" name="矩形 148"/>
            <p:cNvSpPr/>
            <p:nvPr/>
          </p:nvSpPr>
          <p:spPr>
            <a:xfrm>
              <a:off x="8890525" y="1888397"/>
              <a:ext cx="2267212" cy="760299"/>
            </a:xfrm>
            <a:prstGeom prst="rect">
              <a:avLst/>
            </a:prstGeom>
          </p:spPr>
          <p:txBody>
            <a:bodyPr wrap="square">
              <a:spAutoFit/>
            </a:bodyPr>
            <a:lstStyle/>
            <a:p>
              <a:pPr algn="r">
                <a:lnSpc>
                  <a:spcPct val="150000"/>
                </a:lnSpc>
                <a:spcBef>
                  <a:spcPts val="0"/>
                </a:spcBef>
                <a:buFont typeface="Arial" panose="020B0604020202020204" pitchFamily="34" charset="0"/>
              </a:pPr>
              <a:r>
                <a:rPr lang="zh-CN" altLang="en-US" sz="1000" dirty="0">
                  <a:solidFill>
                    <a:srgbClr val="262626"/>
                  </a:solidFill>
                  <a:cs typeface="+mn-ea"/>
                  <a:sym typeface="+mn-lt"/>
                </a:rPr>
                <a:t>高可用：冗余架构，业务不中</a:t>
              </a:r>
              <a:endParaRPr lang="en-US" altLang="zh-CN" sz="1000" dirty="0">
                <a:solidFill>
                  <a:srgbClr val="262626"/>
                </a:solidFill>
                <a:cs typeface="+mn-ea"/>
                <a:sym typeface="+mn-lt"/>
              </a:endParaRPr>
            </a:p>
            <a:p>
              <a:pPr algn="r">
                <a:lnSpc>
                  <a:spcPct val="150000"/>
                </a:lnSpc>
                <a:spcBef>
                  <a:spcPts val="0"/>
                </a:spcBef>
                <a:buFont typeface="Arial" panose="020B0604020202020204" pitchFamily="34" charset="0"/>
              </a:pPr>
              <a:r>
                <a:rPr lang="zh-CN" altLang="en-US" sz="1000" dirty="0">
                  <a:solidFill>
                    <a:srgbClr val="262626"/>
                  </a:solidFill>
                  <a:cs typeface="+mn-ea"/>
                  <a:sym typeface="+mn-lt"/>
                </a:rPr>
                <a:t>高性能：分级带宽，应对高并发</a:t>
              </a:r>
              <a:endParaRPr lang="zh-CN" altLang="en-US" sz="1000" dirty="0">
                <a:solidFill>
                  <a:srgbClr val="262626"/>
                </a:solidFill>
                <a:cs typeface="+mn-ea"/>
                <a:sym typeface="+mn-lt"/>
              </a:endParaRPr>
            </a:p>
            <a:p>
              <a:pPr algn="r">
                <a:lnSpc>
                  <a:spcPct val="150000"/>
                </a:lnSpc>
                <a:spcBef>
                  <a:spcPts val="0"/>
                </a:spcBef>
                <a:buFont typeface="Arial" panose="020B0604020202020204" pitchFamily="34" charset="0"/>
              </a:pPr>
              <a:r>
                <a:rPr lang="zh-CN" altLang="en-US" sz="1000" dirty="0">
                  <a:solidFill>
                    <a:srgbClr val="262626"/>
                  </a:solidFill>
                  <a:cs typeface="+mn-ea"/>
                  <a:sym typeface="+mn-lt"/>
                </a:rPr>
                <a:t>高安全：全链路加密传输</a:t>
              </a:r>
              <a:endParaRPr lang="zh-CN" altLang="en-US" sz="1000" dirty="0">
                <a:solidFill>
                  <a:srgbClr val="262626"/>
                </a:solidFill>
                <a:cs typeface="+mn-ea"/>
                <a:sym typeface="+mn-lt"/>
              </a:endParaRPr>
            </a:p>
          </p:txBody>
        </p:sp>
      </p:grpSp>
      <p:grpSp>
        <p:nvGrpSpPr>
          <p:cNvPr id="150" name="组合 149"/>
          <p:cNvGrpSpPr/>
          <p:nvPr/>
        </p:nvGrpSpPr>
        <p:grpSpPr>
          <a:xfrm>
            <a:off x="7660005" y="2331908"/>
            <a:ext cx="3066415" cy="1512199"/>
            <a:chOff x="8890525" y="1598830"/>
            <a:chExt cx="2267212" cy="1512251"/>
          </a:xfrm>
        </p:grpSpPr>
        <p:sp>
          <p:nvSpPr>
            <p:cNvPr id="151" name="矩形 150"/>
            <p:cNvSpPr/>
            <p:nvPr/>
          </p:nvSpPr>
          <p:spPr>
            <a:xfrm>
              <a:off x="8890525" y="1598830"/>
              <a:ext cx="2011680" cy="306716"/>
            </a:xfrm>
            <a:prstGeom prst="rect">
              <a:avLst/>
            </a:prstGeom>
          </p:spPr>
          <p:txBody>
            <a:bodyPr wrap="square">
              <a:spAutoFit/>
            </a:bodyPr>
            <a:lstStyle/>
            <a:p>
              <a:pPr algn="l"/>
              <a:r>
                <a:rPr lang="zh-CN" altLang="en-US" sz="1400" b="1" dirty="0">
                  <a:solidFill>
                    <a:srgbClr val="262626"/>
                  </a:solidFill>
                  <a:cs typeface="+mn-ea"/>
                  <a:sym typeface="+mn-lt"/>
                </a:rPr>
                <a:t>网络架构设计</a:t>
              </a:r>
              <a:endParaRPr lang="zh-CN" altLang="en-US" sz="1400" b="1" dirty="0">
                <a:solidFill>
                  <a:srgbClr val="262626"/>
                </a:solidFill>
                <a:cs typeface="+mn-ea"/>
                <a:sym typeface="+mn-lt"/>
              </a:endParaRPr>
            </a:p>
          </p:txBody>
        </p:sp>
        <p:sp>
          <p:nvSpPr>
            <p:cNvPr id="152" name="矩形 151"/>
            <p:cNvSpPr/>
            <p:nvPr/>
          </p:nvSpPr>
          <p:spPr>
            <a:xfrm>
              <a:off x="8890525" y="1888397"/>
              <a:ext cx="2267212" cy="1222684"/>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接入层：</a:t>
              </a:r>
              <a:r>
                <a:rPr lang="en-US" altLang="zh-CN" sz="1000" dirty="0">
                  <a:solidFill>
                    <a:srgbClr val="262626"/>
                  </a:solidFill>
                  <a:cs typeface="+mn-ea"/>
                  <a:sym typeface="+mn-lt"/>
                </a:rPr>
                <a:t>4G/5G</a:t>
              </a:r>
              <a:r>
                <a:rPr lang="zh-CN" altLang="en-US" sz="1000" dirty="0">
                  <a:solidFill>
                    <a:srgbClr val="262626"/>
                  </a:solidFill>
                  <a:cs typeface="+mn-ea"/>
                  <a:sym typeface="+mn-lt"/>
                </a:rPr>
                <a:t>覆盖，≥</a:t>
              </a:r>
              <a:r>
                <a:rPr lang="en-US" altLang="zh-CN" sz="1000" dirty="0">
                  <a:solidFill>
                    <a:srgbClr val="262626"/>
                  </a:solidFill>
                  <a:cs typeface="+mn-ea"/>
                  <a:sym typeface="+mn-lt"/>
                </a:rPr>
                <a:t>50Mbps</a:t>
              </a:r>
              <a:r>
                <a:rPr lang="zh-CN" altLang="en-US" sz="1000" dirty="0">
                  <a:solidFill>
                    <a:srgbClr val="262626"/>
                  </a:solidFill>
                  <a:cs typeface="+mn-ea"/>
                  <a:sym typeface="+mn-lt"/>
                </a:rPr>
                <a:t>带宽</a:t>
              </a:r>
              <a:endParaRPr lang="en-US" altLang="zh-CN"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互联层：</a:t>
              </a:r>
              <a:r>
                <a:rPr lang="en-US" altLang="zh-CN" sz="1000" dirty="0">
                  <a:solidFill>
                    <a:srgbClr val="262626"/>
                  </a:solidFill>
                  <a:cs typeface="+mn-ea"/>
                  <a:sym typeface="+mn-lt"/>
                </a:rPr>
                <a:t>SD-WAN/MPLS</a:t>
              </a:r>
              <a:r>
                <a:rPr lang="zh-CN" altLang="en-US" sz="1000" dirty="0">
                  <a:solidFill>
                    <a:srgbClr val="262626"/>
                  </a:solidFill>
                  <a:cs typeface="+mn-ea"/>
                  <a:sym typeface="+mn-lt"/>
                </a:rPr>
                <a:t>专线，≥</a:t>
              </a:r>
              <a:r>
                <a:rPr lang="en-US" altLang="zh-CN" sz="1000" dirty="0">
                  <a:solidFill>
                    <a:srgbClr val="262626"/>
                  </a:solidFill>
                  <a:cs typeface="+mn-ea"/>
                  <a:sym typeface="+mn-lt"/>
                </a:rPr>
                <a:t>1Gbps</a:t>
              </a:r>
              <a:r>
                <a:rPr lang="zh-CN" altLang="en-US" sz="1000" dirty="0">
                  <a:solidFill>
                    <a:srgbClr val="262626"/>
                  </a:solidFill>
                  <a:cs typeface="+mn-ea"/>
                  <a:sym typeface="+mn-lt"/>
                </a:rPr>
                <a:t>主干</a:t>
              </a:r>
              <a:endParaRPr lang="en-US" altLang="zh-CN"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安全层：</a:t>
              </a:r>
              <a:r>
                <a:rPr lang="en-US" altLang="zh-CN" sz="1000" dirty="0">
                  <a:solidFill>
                    <a:srgbClr val="262626"/>
                  </a:solidFill>
                  <a:cs typeface="+mn-ea"/>
                  <a:sym typeface="+mn-lt"/>
                </a:rPr>
                <a:t>VPN + IPSec + SSL/TLS </a:t>
              </a:r>
              <a:r>
                <a:rPr lang="zh-CN" altLang="en-US" sz="1000" dirty="0">
                  <a:solidFill>
                    <a:srgbClr val="262626"/>
                  </a:solidFill>
                  <a:cs typeface="+mn-ea"/>
                  <a:sym typeface="+mn-lt"/>
                </a:rPr>
                <a:t>全程加密</a:t>
              </a:r>
              <a:endParaRPr lang="en-US" altLang="zh-CN"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服务层：负载均衡与多链路冗余</a:t>
              </a:r>
              <a:endParaRPr lang="en-US" altLang="zh-CN"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运维层：实时监控与智能流量管理</a:t>
              </a:r>
              <a:endParaRPr lang="zh-CN" altLang="en-US" sz="1000" dirty="0">
                <a:solidFill>
                  <a:srgbClr val="262626"/>
                </a:solidFill>
                <a:cs typeface="+mn-ea"/>
                <a:sym typeface="+mn-lt"/>
              </a:endParaRPr>
            </a:p>
          </p:txBody>
        </p:sp>
      </p:grpSp>
      <p:grpSp>
        <p:nvGrpSpPr>
          <p:cNvPr id="153" name="组合 152"/>
          <p:cNvGrpSpPr/>
          <p:nvPr/>
        </p:nvGrpSpPr>
        <p:grpSpPr>
          <a:xfrm>
            <a:off x="888365" y="3590292"/>
            <a:ext cx="3066415" cy="1285179"/>
            <a:chOff x="8890525" y="1595020"/>
            <a:chExt cx="2267212" cy="1285224"/>
          </a:xfrm>
        </p:grpSpPr>
        <p:sp>
          <p:nvSpPr>
            <p:cNvPr id="154" name="矩形 153"/>
            <p:cNvSpPr/>
            <p:nvPr/>
          </p:nvSpPr>
          <p:spPr>
            <a:xfrm>
              <a:off x="9145933" y="1595020"/>
              <a:ext cx="2011680" cy="306715"/>
            </a:xfrm>
            <a:prstGeom prst="rect">
              <a:avLst/>
            </a:prstGeom>
          </p:spPr>
          <p:txBody>
            <a:bodyPr wrap="square">
              <a:spAutoFit/>
            </a:bodyPr>
            <a:lstStyle/>
            <a:p>
              <a:pPr algn="r"/>
              <a:r>
                <a:rPr lang="zh-CN" altLang="en-US" sz="1400" b="1" dirty="0">
                  <a:solidFill>
                    <a:srgbClr val="262626"/>
                  </a:solidFill>
                  <a:cs typeface="+mn-ea"/>
                  <a:sym typeface="+mn-lt"/>
                </a:rPr>
                <a:t>智能运维体系</a:t>
              </a:r>
              <a:endParaRPr lang="zh-CN" altLang="en-US" sz="1400" b="1" dirty="0">
                <a:solidFill>
                  <a:srgbClr val="262626"/>
                </a:solidFill>
                <a:cs typeface="+mn-ea"/>
                <a:sym typeface="+mn-lt"/>
              </a:endParaRPr>
            </a:p>
          </p:txBody>
        </p:sp>
        <p:sp>
          <p:nvSpPr>
            <p:cNvPr id="155" name="矩形 154"/>
            <p:cNvSpPr/>
            <p:nvPr/>
          </p:nvSpPr>
          <p:spPr>
            <a:xfrm>
              <a:off x="8890525" y="1888399"/>
              <a:ext cx="2267212" cy="991845"/>
            </a:xfrm>
            <a:prstGeom prst="rect">
              <a:avLst/>
            </a:prstGeom>
          </p:spPr>
          <p:txBody>
            <a:bodyPr wrap="square">
              <a:spAutoFit/>
            </a:bodyPr>
            <a:lstStyle/>
            <a:p>
              <a:pPr algn="r">
                <a:lnSpc>
                  <a:spcPct val="150000"/>
                </a:lnSpc>
                <a:spcBef>
                  <a:spcPts val="0"/>
                </a:spcBef>
                <a:buFont typeface="Arial" panose="020B0604020202020204" pitchFamily="34" charset="0"/>
              </a:pPr>
              <a:r>
                <a:rPr lang="zh-CN" altLang="en-US" sz="1000" dirty="0">
                  <a:solidFill>
                    <a:srgbClr val="262626"/>
                  </a:solidFill>
                  <a:cs typeface="+mn-ea"/>
                  <a:sym typeface="+mn-lt"/>
                </a:rPr>
                <a:t>实时监控：全网设备状态与流量实时监测</a:t>
              </a:r>
              <a:endParaRPr lang="en-US" altLang="zh-CN" sz="1000" dirty="0">
                <a:solidFill>
                  <a:srgbClr val="262626"/>
                </a:solidFill>
                <a:cs typeface="+mn-ea"/>
                <a:sym typeface="+mn-lt"/>
              </a:endParaRPr>
            </a:p>
            <a:p>
              <a:pPr algn="r">
                <a:lnSpc>
                  <a:spcPct val="150000"/>
                </a:lnSpc>
                <a:spcBef>
                  <a:spcPts val="0"/>
                </a:spcBef>
                <a:buFont typeface="Arial" panose="020B0604020202020204" pitchFamily="34" charset="0"/>
              </a:pPr>
              <a:r>
                <a:rPr lang="zh-CN" altLang="en-US" sz="1000" dirty="0">
                  <a:solidFill>
                    <a:srgbClr val="262626"/>
                  </a:solidFill>
                  <a:cs typeface="+mn-ea"/>
                  <a:sym typeface="+mn-lt"/>
                </a:rPr>
                <a:t>智能分析：自动流量分析与异常检测</a:t>
              </a:r>
              <a:endParaRPr lang="en-US" altLang="zh-CN" sz="1000" dirty="0">
                <a:solidFill>
                  <a:srgbClr val="262626"/>
                </a:solidFill>
                <a:cs typeface="+mn-ea"/>
                <a:sym typeface="+mn-lt"/>
              </a:endParaRPr>
            </a:p>
            <a:p>
              <a:pPr algn="r">
                <a:lnSpc>
                  <a:spcPct val="150000"/>
                </a:lnSpc>
                <a:spcBef>
                  <a:spcPts val="0"/>
                </a:spcBef>
                <a:buFont typeface="Arial" panose="020B0604020202020204" pitchFamily="34" charset="0"/>
              </a:pPr>
              <a:r>
                <a:rPr lang="zh-CN" altLang="en-US" sz="1000" dirty="0">
                  <a:solidFill>
                    <a:srgbClr val="262626"/>
                  </a:solidFill>
                  <a:cs typeface="+mn-ea"/>
                  <a:sym typeface="+mn-lt"/>
                </a:rPr>
                <a:t>快速响应：自动化告警与策略动态调整</a:t>
              </a:r>
              <a:endParaRPr lang="en-US" altLang="zh-CN" sz="1000" dirty="0">
                <a:solidFill>
                  <a:srgbClr val="262626"/>
                </a:solidFill>
                <a:cs typeface="+mn-ea"/>
                <a:sym typeface="+mn-lt"/>
              </a:endParaRPr>
            </a:p>
            <a:p>
              <a:pPr algn="r">
                <a:lnSpc>
                  <a:spcPct val="150000"/>
                </a:lnSpc>
                <a:spcBef>
                  <a:spcPts val="0"/>
                </a:spcBef>
                <a:buFont typeface="Arial" panose="020B0604020202020204" pitchFamily="34" charset="0"/>
              </a:pPr>
              <a:r>
                <a:rPr lang="zh-CN" altLang="en-US" sz="1000" dirty="0">
                  <a:solidFill>
                    <a:srgbClr val="262626"/>
                  </a:solidFill>
                  <a:cs typeface="+mn-ea"/>
                  <a:sym typeface="+mn-lt"/>
                </a:rPr>
                <a:t>性能优化：智能路由与流量调度</a:t>
              </a:r>
              <a:endParaRPr lang="zh-CN" altLang="en-US" sz="1000" dirty="0">
                <a:solidFill>
                  <a:srgbClr val="262626"/>
                </a:solidFill>
                <a:cs typeface="+mn-ea"/>
                <a:sym typeface="+mn-lt"/>
              </a:endParaRPr>
            </a:p>
          </p:txBody>
        </p:sp>
      </p:grpSp>
      <p:grpSp>
        <p:nvGrpSpPr>
          <p:cNvPr id="156" name="组合 155"/>
          <p:cNvGrpSpPr/>
          <p:nvPr/>
        </p:nvGrpSpPr>
        <p:grpSpPr>
          <a:xfrm>
            <a:off x="7660005" y="4207426"/>
            <a:ext cx="3066415" cy="1512199"/>
            <a:chOff x="8890525" y="1598830"/>
            <a:chExt cx="2267212" cy="1512251"/>
          </a:xfrm>
        </p:grpSpPr>
        <p:sp>
          <p:nvSpPr>
            <p:cNvPr id="157" name="矩形 156"/>
            <p:cNvSpPr/>
            <p:nvPr/>
          </p:nvSpPr>
          <p:spPr>
            <a:xfrm>
              <a:off x="8890525" y="1598830"/>
              <a:ext cx="2011680" cy="306716"/>
            </a:xfrm>
            <a:prstGeom prst="rect">
              <a:avLst/>
            </a:prstGeom>
          </p:spPr>
          <p:txBody>
            <a:bodyPr wrap="square">
              <a:spAutoFit/>
            </a:bodyPr>
            <a:lstStyle/>
            <a:p>
              <a:pPr algn="l"/>
              <a:r>
                <a:rPr lang="zh-CN" altLang="en-US" sz="1400" b="1" dirty="0">
                  <a:solidFill>
                    <a:srgbClr val="262626"/>
                  </a:solidFill>
                  <a:cs typeface="+mn-ea"/>
                  <a:sym typeface="+mn-lt"/>
                </a:rPr>
                <a:t>服务器核心配置</a:t>
              </a:r>
              <a:endParaRPr lang="zh-CN" altLang="en-US" sz="1400" b="1" dirty="0">
                <a:solidFill>
                  <a:srgbClr val="262626"/>
                </a:solidFill>
                <a:cs typeface="+mn-ea"/>
                <a:sym typeface="+mn-lt"/>
              </a:endParaRPr>
            </a:p>
          </p:txBody>
        </p:sp>
        <p:sp>
          <p:nvSpPr>
            <p:cNvPr id="158" name="矩形 157"/>
            <p:cNvSpPr/>
            <p:nvPr/>
          </p:nvSpPr>
          <p:spPr>
            <a:xfrm>
              <a:off x="8890525" y="1888397"/>
              <a:ext cx="2267212" cy="1222684"/>
            </a:xfrm>
            <a:prstGeom prst="rect">
              <a:avLst/>
            </a:prstGeom>
          </p:spPr>
          <p:txBody>
            <a:bodyPr wrap="square">
              <a:spAutoFit/>
            </a:bodyPr>
            <a:lstStyle/>
            <a:p>
              <a:pPr algn="l">
                <a:lnSpc>
                  <a:spcPct val="150000"/>
                </a:lnSpc>
                <a:spcBef>
                  <a:spcPts val="0"/>
                </a:spcBef>
                <a:buFont typeface="Arial" panose="020B0604020202020204" pitchFamily="34" charset="0"/>
              </a:pPr>
              <a:r>
                <a:rPr lang="en-US" sz="1000" dirty="0">
                  <a:solidFill>
                    <a:srgbClr val="262626"/>
                  </a:solidFill>
                  <a:cs typeface="+mn-ea"/>
                  <a:sym typeface="+mn-lt"/>
                </a:rPr>
                <a:t>CPU：≥ 8</a:t>
              </a:r>
              <a:r>
                <a:rPr lang="zh-CN" altLang="en-US" sz="1000" dirty="0">
                  <a:solidFill>
                    <a:srgbClr val="262626"/>
                  </a:solidFill>
                  <a:cs typeface="+mn-ea"/>
                  <a:sym typeface="+mn-lt"/>
                </a:rPr>
                <a:t>核 </a:t>
              </a:r>
              <a:r>
                <a:rPr lang="en-US" altLang="zh-CN" sz="1000" dirty="0">
                  <a:solidFill>
                    <a:srgbClr val="262626"/>
                  </a:solidFill>
                  <a:cs typeface="+mn-ea"/>
                  <a:sym typeface="+mn-lt"/>
                </a:rPr>
                <a:t>2.4 </a:t>
              </a:r>
              <a:r>
                <a:rPr lang="en-US" sz="1000" dirty="0">
                  <a:solidFill>
                    <a:srgbClr val="262626"/>
                  </a:solidFill>
                  <a:cs typeface="+mn-ea"/>
                  <a:sym typeface="+mn-lt"/>
                </a:rPr>
                <a:t>GHz (Intel Xeon / AMD EPYC)</a:t>
              </a:r>
              <a:endParaRPr lang="en-US"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内存：</a:t>
              </a:r>
              <a:r>
                <a:rPr lang="en-US" altLang="zh-CN" sz="1000" dirty="0">
                  <a:solidFill>
                    <a:srgbClr val="262626"/>
                  </a:solidFill>
                  <a:cs typeface="+mn-ea"/>
                  <a:sym typeface="+mn-lt"/>
                </a:rPr>
                <a:t>32GB - 64GB (</a:t>
              </a:r>
              <a:r>
                <a:rPr lang="zh-CN" altLang="en-US" sz="1000" dirty="0">
                  <a:solidFill>
                    <a:srgbClr val="262626"/>
                  </a:solidFill>
                  <a:cs typeface="+mn-ea"/>
                  <a:sym typeface="+mn-lt"/>
                </a:rPr>
                <a:t>弹性可扩展</a:t>
              </a:r>
              <a:r>
                <a:rPr lang="en-US" altLang="zh-CN" sz="1000" dirty="0">
                  <a:solidFill>
                    <a:srgbClr val="262626"/>
                  </a:solidFill>
                  <a:cs typeface="+mn-ea"/>
                  <a:sym typeface="+mn-lt"/>
                </a:rPr>
                <a:t>)</a:t>
              </a:r>
              <a:endParaRPr lang="en-US" altLang="zh-CN"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存储：</a:t>
              </a:r>
              <a:r>
                <a:rPr lang="en-US" altLang="zh-CN" sz="1000" dirty="0">
                  <a:solidFill>
                    <a:srgbClr val="262626"/>
                  </a:solidFill>
                  <a:cs typeface="+mn-ea"/>
                  <a:sym typeface="+mn-lt"/>
                </a:rPr>
                <a:t>500GB SSD (</a:t>
              </a:r>
              <a:r>
                <a:rPr lang="zh-CN" altLang="en-US" sz="1000" dirty="0">
                  <a:solidFill>
                    <a:srgbClr val="262626"/>
                  </a:solidFill>
                  <a:cs typeface="+mn-ea"/>
                  <a:sym typeface="+mn-lt"/>
                </a:rPr>
                <a:t>系统</a:t>
              </a:r>
              <a:r>
                <a:rPr lang="en-US" altLang="zh-CN" sz="1000" dirty="0">
                  <a:solidFill>
                    <a:srgbClr val="262626"/>
                  </a:solidFill>
                  <a:cs typeface="+mn-ea"/>
                  <a:sym typeface="+mn-lt"/>
                </a:rPr>
                <a:t>) + 1-2TB HDD/SSD (</a:t>
              </a:r>
              <a:r>
                <a:rPr lang="zh-CN" altLang="en-US" sz="1000" dirty="0">
                  <a:solidFill>
                    <a:srgbClr val="262626"/>
                  </a:solidFill>
                  <a:cs typeface="+mn-ea"/>
                  <a:sym typeface="+mn-lt"/>
                </a:rPr>
                <a:t>数据</a:t>
              </a:r>
              <a:r>
                <a:rPr lang="en-US" altLang="zh-CN" sz="1000" dirty="0">
                  <a:solidFill>
                    <a:srgbClr val="262626"/>
                  </a:solidFill>
                  <a:cs typeface="+mn-ea"/>
                  <a:sym typeface="+mn-lt"/>
                </a:rPr>
                <a:t>)</a:t>
              </a:r>
              <a:endParaRPr lang="en-US" altLang="zh-CN"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网络：</a:t>
              </a:r>
              <a:r>
                <a:rPr lang="en-US" altLang="zh-CN" sz="1000" dirty="0">
                  <a:solidFill>
                    <a:srgbClr val="262626"/>
                  </a:solidFill>
                  <a:cs typeface="+mn-ea"/>
                  <a:sym typeface="+mn-lt"/>
                </a:rPr>
                <a:t>1Gbps</a:t>
              </a:r>
              <a:r>
                <a:rPr lang="zh-CN" altLang="en-US" sz="1000" dirty="0">
                  <a:solidFill>
                    <a:srgbClr val="262626"/>
                  </a:solidFill>
                  <a:cs typeface="+mn-ea"/>
                  <a:sym typeface="+mn-lt"/>
                </a:rPr>
                <a:t>专用网络接口</a:t>
              </a:r>
              <a:endParaRPr lang="en-US" altLang="zh-CN"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平台：</a:t>
              </a:r>
              <a:r>
                <a:rPr lang="en-US" altLang="zh-CN" sz="1000" dirty="0">
                  <a:solidFill>
                    <a:srgbClr val="262626"/>
                  </a:solidFill>
                  <a:cs typeface="+mn-ea"/>
                  <a:sym typeface="+mn-lt"/>
                </a:rPr>
                <a:t>Linux + MySQL + Docker/K8s</a:t>
              </a:r>
              <a:endParaRPr lang="zh-CN" altLang="en-US" sz="1000" dirty="0">
                <a:solidFill>
                  <a:srgbClr val="262626"/>
                </a:solidFill>
                <a:cs typeface="+mn-ea"/>
                <a:sym typeface="+mn-lt"/>
              </a:endParaRPr>
            </a:p>
          </p:txBody>
        </p:sp>
      </p:grpSp>
      <p:sp>
        <p:nvSpPr>
          <p:cNvPr id="81" name="文本框 80"/>
          <p:cNvSpPr txBox="1"/>
          <p:nvPr/>
        </p:nvSpPr>
        <p:spPr>
          <a:xfrm>
            <a:off x="4850765" y="487680"/>
            <a:ext cx="2490470" cy="52322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项目介绍</a:t>
            </a:r>
            <a:endParaRPr lang="zh-CN" altLang="en-US" sz="2800" b="1" dirty="0">
              <a:solidFill>
                <a:srgbClr val="262626"/>
              </a:solidFill>
              <a:cs typeface="+mn-ea"/>
              <a:sym typeface="+mn-lt"/>
            </a:endParaRPr>
          </a:p>
        </p:txBody>
      </p:sp>
      <p:sp>
        <p:nvSpPr>
          <p:cNvPr id="3" name="矩形 2"/>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Effect transition="in" filter="fade">
                                      <p:cBhvr>
                                        <p:cTn id="9" dur="500"/>
                                        <p:tgtEl>
                                          <p:spTgt spid="101"/>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right)">
                                      <p:cBhvr>
                                        <p:cTn id="13" dur="500"/>
                                        <p:tgtEl>
                                          <p:spTgt spid="74"/>
                                        </p:tgtEl>
                                      </p:cBhvr>
                                    </p:animEffect>
                                  </p:childTnLst>
                                </p:cTn>
                              </p:par>
                            </p:childTnLst>
                          </p:cTn>
                        </p:par>
                        <p:par>
                          <p:cTn id="14" fill="hold">
                            <p:stCondLst>
                              <p:cond delay="1000"/>
                            </p:stCondLst>
                            <p:childTnLst>
                              <p:par>
                                <p:cTn id="15" presetID="2" presetClass="entr" presetSubtype="8" decel="100000" fill="hold" nodeType="afterEffect">
                                  <p:stCondLst>
                                    <p:cond delay="0"/>
                                  </p:stCondLst>
                                  <p:childTnLst>
                                    <p:set>
                                      <p:cBhvr>
                                        <p:cTn id="16" dur="1" fill="hold">
                                          <p:stCondLst>
                                            <p:cond delay="0"/>
                                          </p:stCondLst>
                                        </p:cTn>
                                        <p:tgtEl>
                                          <p:spTgt spid="147"/>
                                        </p:tgtEl>
                                        <p:attrNameLst>
                                          <p:attrName>style.visibility</p:attrName>
                                        </p:attrNameLst>
                                      </p:cBhvr>
                                      <p:to>
                                        <p:strVal val="visible"/>
                                      </p:to>
                                    </p:set>
                                    <p:anim calcmode="lin" valueType="num">
                                      <p:cBhvr additive="base">
                                        <p:cTn id="17" dur="500" fill="hold"/>
                                        <p:tgtEl>
                                          <p:spTgt spid="147"/>
                                        </p:tgtEl>
                                        <p:attrNameLst>
                                          <p:attrName>ppt_x</p:attrName>
                                        </p:attrNameLst>
                                      </p:cBhvr>
                                      <p:tavLst>
                                        <p:tav tm="0">
                                          <p:val>
                                            <p:strVal val="0-#ppt_w/2"/>
                                          </p:val>
                                        </p:tav>
                                        <p:tav tm="100000">
                                          <p:val>
                                            <p:strVal val="#ppt_x"/>
                                          </p:val>
                                        </p:tav>
                                      </p:tavLst>
                                    </p:anim>
                                    <p:anim calcmode="lin" valueType="num">
                                      <p:cBhvr additive="base">
                                        <p:cTn id="18" dur="500" fill="hold"/>
                                        <p:tgtEl>
                                          <p:spTgt spid="14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250"/>
                                  </p:stCondLst>
                                  <p:childTnLst>
                                    <p:set>
                                      <p:cBhvr>
                                        <p:cTn id="21" dur="1" fill="hold">
                                          <p:stCondLst>
                                            <p:cond delay="0"/>
                                          </p:stCondLst>
                                        </p:cTn>
                                        <p:tgtEl>
                                          <p:spTgt spid="130"/>
                                        </p:tgtEl>
                                        <p:attrNameLst>
                                          <p:attrName>style.visibility</p:attrName>
                                        </p:attrNameLst>
                                      </p:cBhvr>
                                      <p:to>
                                        <p:strVal val="visible"/>
                                      </p:to>
                                    </p:set>
                                    <p:anim calcmode="lin" valueType="num">
                                      <p:cBhvr>
                                        <p:cTn id="22" dur="500" fill="hold"/>
                                        <p:tgtEl>
                                          <p:spTgt spid="130"/>
                                        </p:tgtEl>
                                        <p:attrNameLst>
                                          <p:attrName>ppt_w</p:attrName>
                                        </p:attrNameLst>
                                      </p:cBhvr>
                                      <p:tavLst>
                                        <p:tav tm="0">
                                          <p:val>
                                            <p:fltVal val="0"/>
                                          </p:val>
                                        </p:tav>
                                        <p:tav tm="100000">
                                          <p:val>
                                            <p:strVal val="#ppt_w"/>
                                          </p:val>
                                        </p:tav>
                                      </p:tavLst>
                                    </p:anim>
                                    <p:anim calcmode="lin" valueType="num">
                                      <p:cBhvr>
                                        <p:cTn id="23" dur="500" fill="hold"/>
                                        <p:tgtEl>
                                          <p:spTgt spid="130"/>
                                        </p:tgtEl>
                                        <p:attrNameLst>
                                          <p:attrName>ppt_h</p:attrName>
                                        </p:attrNameLst>
                                      </p:cBhvr>
                                      <p:tavLst>
                                        <p:tav tm="0">
                                          <p:val>
                                            <p:fltVal val="0"/>
                                          </p:val>
                                        </p:tav>
                                        <p:tav tm="100000">
                                          <p:val>
                                            <p:strVal val="#ppt_h"/>
                                          </p:val>
                                        </p:tav>
                                      </p:tavLst>
                                    </p:anim>
                                    <p:animEffect transition="in" filter="fade">
                                      <p:cBhvr>
                                        <p:cTn id="24" dur="500"/>
                                        <p:tgtEl>
                                          <p:spTgt spid="130"/>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childTnLst>
                          </p:cTn>
                        </p:par>
                        <p:par>
                          <p:cTn id="29" fill="hold">
                            <p:stCondLst>
                              <p:cond delay="2750"/>
                            </p:stCondLst>
                            <p:childTnLst>
                              <p:par>
                                <p:cTn id="30" presetID="2" presetClass="entr" presetSubtype="2" decel="100000" fill="hold" nodeType="afterEffect">
                                  <p:stCondLst>
                                    <p:cond delay="0"/>
                                  </p:stCondLst>
                                  <p:childTnLst>
                                    <p:set>
                                      <p:cBhvr>
                                        <p:cTn id="31" dur="1" fill="hold">
                                          <p:stCondLst>
                                            <p:cond delay="0"/>
                                          </p:stCondLst>
                                        </p:cTn>
                                        <p:tgtEl>
                                          <p:spTgt spid="150"/>
                                        </p:tgtEl>
                                        <p:attrNameLst>
                                          <p:attrName>style.visibility</p:attrName>
                                        </p:attrNameLst>
                                      </p:cBhvr>
                                      <p:to>
                                        <p:strVal val="visible"/>
                                      </p:to>
                                    </p:set>
                                    <p:anim calcmode="lin" valueType="num">
                                      <p:cBhvr additive="base">
                                        <p:cTn id="32" dur="500" fill="hold"/>
                                        <p:tgtEl>
                                          <p:spTgt spid="150"/>
                                        </p:tgtEl>
                                        <p:attrNameLst>
                                          <p:attrName>ppt_x</p:attrName>
                                        </p:attrNameLst>
                                      </p:cBhvr>
                                      <p:tavLst>
                                        <p:tav tm="0">
                                          <p:val>
                                            <p:strVal val="1+#ppt_w/2"/>
                                          </p:val>
                                        </p:tav>
                                        <p:tav tm="100000">
                                          <p:val>
                                            <p:strVal val="#ppt_x"/>
                                          </p:val>
                                        </p:tav>
                                      </p:tavLst>
                                    </p:anim>
                                    <p:anim calcmode="lin" valueType="num">
                                      <p:cBhvr additive="base">
                                        <p:cTn id="33" dur="500" fill="hold"/>
                                        <p:tgtEl>
                                          <p:spTgt spid="150"/>
                                        </p:tgtEl>
                                        <p:attrNameLst>
                                          <p:attrName>ppt_y</p:attrName>
                                        </p:attrNameLst>
                                      </p:cBhvr>
                                      <p:tavLst>
                                        <p:tav tm="0">
                                          <p:val>
                                            <p:strVal val="#ppt_y"/>
                                          </p:val>
                                        </p:tav>
                                        <p:tav tm="100000">
                                          <p:val>
                                            <p:strVal val="#ppt_y"/>
                                          </p:val>
                                        </p:tav>
                                      </p:tavLst>
                                    </p:anim>
                                  </p:childTnLst>
                                </p:cTn>
                              </p:par>
                            </p:childTnLst>
                          </p:cTn>
                        </p:par>
                        <p:par>
                          <p:cTn id="34" fill="hold">
                            <p:stCondLst>
                              <p:cond delay="3250"/>
                            </p:stCondLst>
                            <p:childTnLst>
                              <p:par>
                                <p:cTn id="35" presetID="53" presetClass="entr" presetSubtype="16" fill="hold" nodeType="afterEffect">
                                  <p:stCondLst>
                                    <p:cond delay="500"/>
                                  </p:stCondLst>
                                  <p:childTnLst>
                                    <p:set>
                                      <p:cBhvr>
                                        <p:cTn id="36" dur="1" fill="hold">
                                          <p:stCondLst>
                                            <p:cond delay="0"/>
                                          </p:stCondLst>
                                        </p:cTn>
                                        <p:tgtEl>
                                          <p:spTgt spid="90"/>
                                        </p:tgtEl>
                                        <p:attrNameLst>
                                          <p:attrName>style.visibility</p:attrName>
                                        </p:attrNameLst>
                                      </p:cBhvr>
                                      <p:to>
                                        <p:strVal val="visible"/>
                                      </p:to>
                                    </p:set>
                                    <p:anim calcmode="lin" valueType="num">
                                      <p:cBhvr>
                                        <p:cTn id="37" dur="500" fill="hold"/>
                                        <p:tgtEl>
                                          <p:spTgt spid="90"/>
                                        </p:tgtEl>
                                        <p:attrNameLst>
                                          <p:attrName>ppt_w</p:attrName>
                                        </p:attrNameLst>
                                      </p:cBhvr>
                                      <p:tavLst>
                                        <p:tav tm="0">
                                          <p:val>
                                            <p:fltVal val="0"/>
                                          </p:val>
                                        </p:tav>
                                        <p:tav tm="100000">
                                          <p:val>
                                            <p:strVal val="#ppt_w"/>
                                          </p:val>
                                        </p:tav>
                                      </p:tavLst>
                                    </p:anim>
                                    <p:anim calcmode="lin" valueType="num">
                                      <p:cBhvr>
                                        <p:cTn id="38" dur="500" fill="hold"/>
                                        <p:tgtEl>
                                          <p:spTgt spid="90"/>
                                        </p:tgtEl>
                                        <p:attrNameLst>
                                          <p:attrName>ppt_h</p:attrName>
                                        </p:attrNameLst>
                                      </p:cBhvr>
                                      <p:tavLst>
                                        <p:tav tm="0">
                                          <p:val>
                                            <p:fltVal val="0"/>
                                          </p:val>
                                        </p:tav>
                                        <p:tav tm="100000">
                                          <p:val>
                                            <p:strVal val="#ppt_h"/>
                                          </p:val>
                                        </p:tav>
                                      </p:tavLst>
                                    </p:anim>
                                    <p:animEffect transition="in" filter="fade">
                                      <p:cBhvr>
                                        <p:cTn id="39" dur="500"/>
                                        <p:tgtEl>
                                          <p:spTgt spid="90"/>
                                        </p:tgtEl>
                                      </p:cBhvr>
                                    </p:animEffect>
                                  </p:childTnLst>
                                </p:cTn>
                              </p:par>
                            </p:childTnLst>
                          </p:cTn>
                        </p:par>
                        <p:par>
                          <p:cTn id="40" fill="hold">
                            <p:stCondLst>
                              <p:cond delay="4250"/>
                            </p:stCondLst>
                            <p:childTnLst>
                              <p:par>
                                <p:cTn id="41" presetID="22" presetClass="entr" presetSubtype="2" fill="hold" nodeType="after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ipe(right)">
                                      <p:cBhvr>
                                        <p:cTn id="43" dur="500"/>
                                        <p:tgtEl>
                                          <p:spTgt spid="76"/>
                                        </p:tgtEl>
                                      </p:cBhvr>
                                    </p:animEffect>
                                  </p:childTnLst>
                                </p:cTn>
                              </p:par>
                            </p:childTnLst>
                          </p:cTn>
                        </p:par>
                        <p:par>
                          <p:cTn id="44" fill="hold">
                            <p:stCondLst>
                              <p:cond delay="4750"/>
                            </p:stCondLst>
                            <p:childTnLst>
                              <p:par>
                                <p:cTn id="45" presetID="2" presetClass="entr" presetSubtype="8" decel="100000" fill="hold" nodeType="afterEffect">
                                  <p:stCondLst>
                                    <p:cond delay="0"/>
                                  </p:stCondLst>
                                  <p:childTnLst>
                                    <p:set>
                                      <p:cBhvr>
                                        <p:cTn id="46" dur="1" fill="hold">
                                          <p:stCondLst>
                                            <p:cond delay="0"/>
                                          </p:stCondLst>
                                        </p:cTn>
                                        <p:tgtEl>
                                          <p:spTgt spid="153"/>
                                        </p:tgtEl>
                                        <p:attrNameLst>
                                          <p:attrName>style.visibility</p:attrName>
                                        </p:attrNameLst>
                                      </p:cBhvr>
                                      <p:to>
                                        <p:strVal val="visible"/>
                                      </p:to>
                                    </p:set>
                                    <p:anim calcmode="lin" valueType="num">
                                      <p:cBhvr additive="base">
                                        <p:cTn id="47" dur="500" fill="hold"/>
                                        <p:tgtEl>
                                          <p:spTgt spid="153"/>
                                        </p:tgtEl>
                                        <p:attrNameLst>
                                          <p:attrName>ppt_x</p:attrName>
                                        </p:attrNameLst>
                                      </p:cBhvr>
                                      <p:tavLst>
                                        <p:tav tm="0">
                                          <p:val>
                                            <p:strVal val="0-#ppt_w/2"/>
                                          </p:val>
                                        </p:tav>
                                        <p:tav tm="100000">
                                          <p:val>
                                            <p:strVal val="#ppt_x"/>
                                          </p:val>
                                        </p:tav>
                                      </p:tavLst>
                                    </p:anim>
                                    <p:anim calcmode="lin" valueType="num">
                                      <p:cBhvr additive="base">
                                        <p:cTn id="48" dur="500" fill="hold"/>
                                        <p:tgtEl>
                                          <p:spTgt spid="153"/>
                                        </p:tgtEl>
                                        <p:attrNameLst>
                                          <p:attrName>ppt_y</p:attrName>
                                        </p:attrNameLst>
                                      </p:cBhvr>
                                      <p:tavLst>
                                        <p:tav tm="0">
                                          <p:val>
                                            <p:strVal val="#ppt_y"/>
                                          </p:val>
                                        </p:tav>
                                        <p:tav tm="100000">
                                          <p:val>
                                            <p:strVal val="#ppt_y"/>
                                          </p:val>
                                        </p:tav>
                                      </p:tavLst>
                                    </p:anim>
                                  </p:childTnLst>
                                </p:cTn>
                              </p:par>
                            </p:childTnLst>
                          </p:cTn>
                        </p:par>
                        <p:par>
                          <p:cTn id="49" fill="hold">
                            <p:stCondLst>
                              <p:cond delay="5250"/>
                            </p:stCondLst>
                            <p:childTnLst>
                              <p:par>
                                <p:cTn id="50" presetID="53" presetClass="entr" presetSubtype="16" fill="hold" nodeType="afterEffect">
                                  <p:stCondLst>
                                    <p:cond delay="750"/>
                                  </p:stCondLst>
                                  <p:childTnLst>
                                    <p:set>
                                      <p:cBhvr>
                                        <p:cTn id="51" dur="1" fill="hold">
                                          <p:stCondLst>
                                            <p:cond delay="0"/>
                                          </p:stCondLst>
                                        </p:cTn>
                                        <p:tgtEl>
                                          <p:spTgt spid="84"/>
                                        </p:tgtEl>
                                        <p:attrNameLst>
                                          <p:attrName>style.visibility</p:attrName>
                                        </p:attrNameLst>
                                      </p:cBhvr>
                                      <p:to>
                                        <p:strVal val="visible"/>
                                      </p:to>
                                    </p:set>
                                    <p:anim calcmode="lin" valueType="num">
                                      <p:cBhvr>
                                        <p:cTn id="52" dur="500" fill="hold"/>
                                        <p:tgtEl>
                                          <p:spTgt spid="84"/>
                                        </p:tgtEl>
                                        <p:attrNameLst>
                                          <p:attrName>ppt_w</p:attrName>
                                        </p:attrNameLst>
                                      </p:cBhvr>
                                      <p:tavLst>
                                        <p:tav tm="0">
                                          <p:val>
                                            <p:fltVal val="0"/>
                                          </p:val>
                                        </p:tav>
                                        <p:tav tm="100000">
                                          <p:val>
                                            <p:strVal val="#ppt_w"/>
                                          </p:val>
                                        </p:tav>
                                      </p:tavLst>
                                    </p:anim>
                                    <p:anim calcmode="lin" valueType="num">
                                      <p:cBhvr>
                                        <p:cTn id="53" dur="500" fill="hold"/>
                                        <p:tgtEl>
                                          <p:spTgt spid="84"/>
                                        </p:tgtEl>
                                        <p:attrNameLst>
                                          <p:attrName>ppt_h</p:attrName>
                                        </p:attrNameLst>
                                      </p:cBhvr>
                                      <p:tavLst>
                                        <p:tav tm="0">
                                          <p:val>
                                            <p:fltVal val="0"/>
                                          </p:val>
                                        </p:tav>
                                        <p:tav tm="100000">
                                          <p:val>
                                            <p:strVal val="#ppt_h"/>
                                          </p:val>
                                        </p:tav>
                                      </p:tavLst>
                                    </p:anim>
                                    <p:animEffect transition="in" filter="fade">
                                      <p:cBhvr>
                                        <p:cTn id="54" dur="500"/>
                                        <p:tgtEl>
                                          <p:spTgt spid="84"/>
                                        </p:tgtEl>
                                      </p:cBhvr>
                                    </p:animEffect>
                                  </p:childTnLst>
                                </p:cTn>
                              </p:par>
                            </p:childTnLst>
                          </p:cTn>
                        </p:par>
                        <p:par>
                          <p:cTn id="55" fill="hold">
                            <p:stCondLst>
                              <p:cond delay="6500"/>
                            </p:stCondLst>
                            <p:childTnLst>
                              <p:par>
                                <p:cTn id="56" presetID="22" presetClass="entr" presetSubtype="8" fill="hold"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wipe(left)">
                                      <p:cBhvr>
                                        <p:cTn id="58" dur="500"/>
                                        <p:tgtEl>
                                          <p:spTgt spid="77"/>
                                        </p:tgtEl>
                                      </p:cBhvr>
                                    </p:animEffect>
                                  </p:childTnLst>
                                </p:cTn>
                              </p:par>
                            </p:childTnLst>
                          </p:cTn>
                        </p:par>
                        <p:par>
                          <p:cTn id="59" fill="hold">
                            <p:stCondLst>
                              <p:cond delay="7000"/>
                            </p:stCondLst>
                            <p:childTnLst>
                              <p:par>
                                <p:cTn id="60" presetID="2" presetClass="entr" presetSubtype="2" decel="100000" fill="hold" nodeType="afterEffect">
                                  <p:stCondLst>
                                    <p:cond delay="0"/>
                                  </p:stCondLst>
                                  <p:childTnLst>
                                    <p:set>
                                      <p:cBhvr>
                                        <p:cTn id="61" dur="1" fill="hold">
                                          <p:stCondLst>
                                            <p:cond delay="0"/>
                                          </p:stCondLst>
                                        </p:cTn>
                                        <p:tgtEl>
                                          <p:spTgt spid="156"/>
                                        </p:tgtEl>
                                        <p:attrNameLst>
                                          <p:attrName>style.visibility</p:attrName>
                                        </p:attrNameLst>
                                      </p:cBhvr>
                                      <p:to>
                                        <p:strVal val="visible"/>
                                      </p:to>
                                    </p:set>
                                    <p:anim calcmode="lin" valueType="num">
                                      <p:cBhvr additive="base">
                                        <p:cTn id="62" dur="500" fill="hold"/>
                                        <p:tgtEl>
                                          <p:spTgt spid="156"/>
                                        </p:tgtEl>
                                        <p:attrNameLst>
                                          <p:attrName>ppt_x</p:attrName>
                                        </p:attrNameLst>
                                      </p:cBhvr>
                                      <p:tavLst>
                                        <p:tav tm="0">
                                          <p:val>
                                            <p:strVal val="1+#ppt_w/2"/>
                                          </p:val>
                                        </p:tav>
                                        <p:tav tm="100000">
                                          <p:val>
                                            <p:strVal val="#ppt_x"/>
                                          </p:val>
                                        </p:tav>
                                      </p:tavLst>
                                    </p:anim>
                                    <p:anim calcmode="lin" valueType="num">
                                      <p:cBhvr additive="base">
                                        <p:cTn id="63" dur="500" fill="hold"/>
                                        <p:tgtEl>
                                          <p:spTgt spid="156"/>
                                        </p:tgtEl>
                                        <p:attrNameLst>
                                          <p:attrName>ppt_y</p:attrName>
                                        </p:attrNameLst>
                                      </p:cBhvr>
                                      <p:tavLst>
                                        <p:tav tm="0">
                                          <p:val>
                                            <p:strVal val="#ppt_y"/>
                                          </p:val>
                                        </p:tav>
                                        <p:tav tm="100000">
                                          <p:val>
                                            <p:strVal val="#ppt_y"/>
                                          </p:val>
                                        </p:tav>
                                      </p:tavLst>
                                    </p:anim>
                                  </p:childTnLst>
                                </p:cTn>
                              </p:par>
                            </p:childTnLst>
                          </p:cTn>
                        </p:par>
                        <p:par>
                          <p:cTn id="64" fill="hold">
                            <p:stCondLst>
                              <p:cond delay="7500"/>
                            </p:stCondLst>
                            <p:childTnLst>
                              <p:par>
                                <p:cTn id="65" presetID="29" presetClass="entr" presetSubtype="0" fill="hold" grpId="0" nodeType="after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p:cTn id="67" dur="500" fill="hold"/>
                                        <p:tgtEl>
                                          <p:spTgt spid="81"/>
                                        </p:tgtEl>
                                        <p:attrNameLst>
                                          <p:attrName>ppt_x</p:attrName>
                                        </p:attrNameLst>
                                      </p:cBhvr>
                                      <p:tavLst>
                                        <p:tav tm="0">
                                          <p:val>
                                            <p:strVal val="#ppt_x-.2"/>
                                          </p:val>
                                        </p:tav>
                                        <p:tav tm="100000">
                                          <p:val>
                                            <p:strVal val="#ppt_x"/>
                                          </p:val>
                                        </p:tav>
                                      </p:tavLst>
                                    </p:anim>
                                    <p:anim calcmode="lin" valueType="num">
                                      <p:cBhvr>
                                        <p:cTn id="68" dur="500" fill="hold"/>
                                        <p:tgtEl>
                                          <p:spTgt spid="81"/>
                                        </p:tgtEl>
                                        <p:attrNameLst>
                                          <p:attrName>ppt_y</p:attrName>
                                        </p:attrNameLst>
                                      </p:cBhvr>
                                      <p:tavLst>
                                        <p:tav tm="0">
                                          <p:val>
                                            <p:strVal val="#ppt_y"/>
                                          </p:val>
                                        </p:tav>
                                        <p:tav tm="100000">
                                          <p:val>
                                            <p:strVal val="#ppt_y"/>
                                          </p:val>
                                        </p:tav>
                                      </p:tavLst>
                                    </p:anim>
                                    <p:animEffect transition="in" filter="wipe(right)" prLst="gradientSize: 0.1">
                                      <p:cBhvr>
                                        <p:cTn id="6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469583" y="2058983"/>
            <a:ext cx="3066415" cy="3230631"/>
            <a:chOff x="8890525" y="1598829"/>
            <a:chExt cx="2267212" cy="3230742"/>
          </a:xfrm>
        </p:grpSpPr>
        <p:sp>
          <p:nvSpPr>
            <p:cNvPr id="151" name="矩形 150"/>
            <p:cNvSpPr/>
            <p:nvPr/>
          </p:nvSpPr>
          <p:spPr>
            <a:xfrm>
              <a:off x="8890525" y="1598829"/>
              <a:ext cx="2011680" cy="523238"/>
            </a:xfrm>
            <a:prstGeom prst="rect">
              <a:avLst/>
            </a:prstGeom>
          </p:spPr>
          <p:txBody>
            <a:bodyPr wrap="square">
              <a:spAutoFit/>
            </a:bodyPr>
            <a:lstStyle/>
            <a:p>
              <a:pPr algn="l"/>
              <a:r>
                <a:rPr lang="zh-CN" altLang="en-US" sz="1400" b="1" dirty="0">
                  <a:solidFill>
                    <a:srgbClr val="262626"/>
                  </a:solidFill>
                  <a:cs typeface="+mn-ea"/>
                  <a:sym typeface="+mn-lt"/>
                </a:rPr>
                <a:t>为支撑系统高可用与高性能目标，我们规划了以下核心基础设施：</a:t>
              </a:r>
              <a:endParaRPr lang="zh-CN" altLang="en-US" sz="1400" b="1" dirty="0">
                <a:solidFill>
                  <a:srgbClr val="262626"/>
                </a:solidFill>
                <a:cs typeface="+mn-ea"/>
                <a:sym typeface="+mn-lt"/>
              </a:endParaRPr>
            </a:p>
          </p:txBody>
        </p:sp>
        <p:sp>
          <p:nvSpPr>
            <p:cNvPr id="152" name="矩形 151"/>
            <p:cNvSpPr/>
            <p:nvPr/>
          </p:nvSpPr>
          <p:spPr>
            <a:xfrm>
              <a:off x="8890525" y="2490389"/>
              <a:ext cx="2267212" cy="2339182"/>
            </a:xfrm>
            <a:prstGeom prst="rect">
              <a:avLst/>
            </a:prstGeom>
          </p:spPr>
          <p:txBody>
            <a:bodyPr wrap="square">
              <a:spAutoFit/>
            </a:bodyPr>
            <a:lstStyle/>
            <a:p>
              <a:r>
                <a:rPr lang="zh-CN" altLang="en-US" sz="1400" b="1" dirty="0"/>
                <a:t>服务器</a:t>
              </a:r>
              <a:r>
                <a:rPr lang="zh-CN" altLang="en-US" sz="1400" dirty="0"/>
                <a:t>：采用</a:t>
              </a:r>
              <a:r>
                <a:rPr lang="en-US" altLang="zh-CN" sz="1400" dirty="0"/>
                <a:t>8</a:t>
              </a:r>
              <a:r>
                <a:rPr lang="zh-CN" altLang="en-US" sz="1400" dirty="0"/>
                <a:t>核</a:t>
              </a:r>
              <a:r>
                <a:rPr lang="en-US" altLang="zh-CN" sz="1400" dirty="0"/>
                <a:t>Xeon/EPYC</a:t>
              </a:r>
              <a:r>
                <a:rPr lang="zh-CN" altLang="en-US" sz="1400" dirty="0"/>
                <a:t>处理器、</a:t>
              </a:r>
              <a:r>
                <a:rPr lang="en-US" altLang="zh-CN" sz="1400" dirty="0"/>
                <a:t>32-64GB</a:t>
              </a:r>
              <a:r>
                <a:rPr lang="zh-CN" altLang="en-US" sz="1400" dirty="0"/>
                <a:t>内存及</a:t>
              </a:r>
              <a:r>
                <a:rPr lang="en-US" altLang="zh-CN" sz="1400" dirty="0"/>
                <a:t>TB</a:t>
              </a:r>
              <a:r>
                <a:rPr lang="zh-CN" altLang="en-US" sz="1400" dirty="0"/>
                <a:t>级分级存储的硬件配置，基于</a:t>
              </a:r>
              <a:r>
                <a:rPr lang="en-US" altLang="zh-CN" sz="1400" dirty="0"/>
                <a:t>Linux</a:t>
              </a:r>
              <a:r>
                <a:rPr lang="zh-CN" altLang="en-US" sz="1400" dirty="0"/>
                <a:t>系统与</a:t>
              </a:r>
              <a:r>
                <a:rPr lang="en-US" altLang="zh-CN" sz="1400" dirty="0"/>
                <a:t>Docker/K8s</a:t>
              </a:r>
              <a:r>
                <a:rPr lang="zh-CN" altLang="en-US" sz="1400" dirty="0"/>
                <a:t>容器化平台。</a:t>
              </a:r>
              <a:endParaRPr lang="en-US" altLang="zh-CN" sz="1400" dirty="0"/>
            </a:p>
            <a:p>
              <a:endParaRPr lang="zh-CN" altLang="en-US" sz="1400" dirty="0"/>
            </a:p>
            <a:p>
              <a:r>
                <a:rPr lang="zh-CN" altLang="en-US" sz="1400" b="1" dirty="0"/>
                <a:t>网络</a:t>
              </a:r>
              <a:r>
                <a:rPr lang="zh-CN" altLang="en-US" sz="1400" dirty="0"/>
                <a:t>：通过</a:t>
              </a:r>
              <a:r>
                <a:rPr lang="en-US" altLang="zh-CN" sz="1400" dirty="0"/>
                <a:t>4G/5G</a:t>
              </a:r>
              <a:r>
                <a:rPr lang="zh-CN" altLang="en-US" sz="1400" dirty="0"/>
                <a:t>与</a:t>
              </a:r>
              <a:r>
                <a:rPr lang="en-US" altLang="zh-CN" sz="1400" dirty="0"/>
                <a:t>SD-WAN/MPLS</a:t>
              </a:r>
              <a:r>
                <a:rPr lang="zh-CN" altLang="en-US" sz="1400" dirty="0"/>
                <a:t>构建分层网络，并集成</a:t>
              </a:r>
              <a:r>
                <a:rPr lang="en-US" altLang="zh-CN" sz="1400" dirty="0"/>
                <a:t>VPN/IPSec/SSL</a:t>
              </a:r>
              <a:r>
                <a:rPr lang="zh-CN" altLang="en-US" sz="1400" dirty="0"/>
                <a:t>多重加密、负载均衡及实时监控体系，确保数据传输安全、高效与业务永续。</a:t>
              </a:r>
              <a:endParaRPr lang="zh-CN" altLang="en-US" sz="1400" dirty="0"/>
            </a:p>
            <a:p>
              <a:br>
                <a:rPr lang="zh-CN" altLang="en-US" sz="1000" dirty="0"/>
              </a:br>
              <a:endParaRPr lang="zh-CN" altLang="en-US" sz="1000" dirty="0">
                <a:solidFill>
                  <a:srgbClr val="262626"/>
                </a:solidFill>
                <a:cs typeface="+mn-ea"/>
                <a:sym typeface="+mn-lt"/>
              </a:endParaRPr>
            </a:p>
          </p:txBody>
        </p:sp>
      </p:grpSp>
      <p:sp>
        <p:nvSpPr>
          <p:cNvPr id="70" name="文本框 69"/>
          <p:cNvSpPr txBox="1"/>
          <p:nvPr/>
        </p:nvSpPr>
        <p:spPr>
          <a:xfrm>
            <a:off x="4850765" y="487680"/>
            <a:ext cx="2490470" cy="523220"/>
          </a:xfrm>
          <a:prstGeom prst="rect">
            <a:avLst/>
          </a:prstGeom>
          <a:noFill/>
        </p:spPr>
        <p:txBody>
          <a:bodyPr wrap="square" rtlCol="0">
            <a:spAutoFit/>
          </a:bodyPr>
          <a:lstStyle/>
          <a:p>
            <a:pPr algn="ctr"/>
            <a:r>
              <a:rPr lang="zh-CN" altLang="en-US" sz="2800" b="1" dirty="0">
                <a:cs typeface="+mn-ea"/>
                <a:sym typeface="+mn-lt"/>
              </a:rPr>
              <a:t>硬件需求</a:t>
            </a:r>
            <a:endParaRPr lang="zh-CN" altLang="en-US" sz="2800" b="1" dirty="0">
              <a:cs typeface="+mn-ea"/>
              <a:sym typeface="+mn-lt"/>
            </a:endParaRPr>
          </a:p>
        </p:txBody>
      </p:sp>
      <p:sp>
        <p:nvSpPr>
          <p:cNvPr id="19" name="矩形 18"/>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1"/>
          <a:stretch>
            <a:fillRect/>
          </a:stretch>
        </p:blipFill>
        <p:spPr>
          <a:xfrm>
            <a:off x="6141035" y="1403419"/>
            <a:ext cx="4924282" cy="4541761"/>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 fill="hold"/>
                                        <p:tgtEl>
                                          <p:spTgt spid="150"/>
                                        </p:tgtEl>
                                        <p:attrNameLst>
                                          <p:attrName>ppt_x</p:attrName>
                                        </p:attrNameLst>
                                      </p:cBhvr>
                                      <p:tavLst>
                                        <p:tav tm="0">
                                          <p:val>
                                            <p:strVal val="1+#ppt_w/2"/>
                                          </p:val>
                                        </p:tav>
                                        <p:tav tm="100000">
                                          <p:val>
                                            <p:strVal val="#ppt_x"/>
                                          </p:val>
                                        </p:tav>
                                      </p:tavLst>
                                    </p:anim>
                                    <p:anim calcmode="lin" valueType="num">
                                      <p:cBhvr additive="base">
                                        <p:cTn id="8" dur="500" fill="hold"/>
                                        <p:tgtEl>
                                          <p:spTgt spid="1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9"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ppt_x</p:attrName>
                                        </p:attrNameLst>
                                      </p:cBhvr>
                                      <p:tavLst>
                                        <p:tav tm="0">
                                          <p:val>
                                            <p:strVal val="#ppt_x-.2"/>
                                          </p:val>
                                        </p:tav>
                                        <p:tav tm="100000">
                                          <p:val>
                                            <p:strVal val="#ppt_x"/>
                                          </p:val>
                                        </p:tav>
                                      </p:tavLst>
                                    </p:anim>
                                    <p:anim calcmode="lin" valueType="num">
                                      <p:cBhvr>
                                        <p:cTn id="13" dur="500" fill="hold"/>
                                        <p:tgtEl>
                                          <p:spTgt spid="70"/>
                                        </p:tgtEl>
                                        <p:attrNameLst>
                                          <p:attrName>ppt_y</p:attrName>
                                        </p:attrNameLst>
                                      </p:cBhvr>
                                      <p:tavLst>
                                        <p:tav tm="0">
                                          <p:val>
                                            <p:strVal val="#ppt_y"/>
                                          </p:val>
                                        </p:tav>
                                        <p:tav tm="100000">
                                          <p:val>
                                            <p:strVal val="#ppt_y"/>
                                          </p:val>
                                        </p:tav>
                                      </p:tavLst>
                                    </p:anim>
                                    <p:animEffect transition="in" filter="wipe(right)" prLst="gradientSize: 0.1">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032842" y="2076173"/>
            <a:ext cx="4307785" cy="2309814"/>
            <a:chOff x="8824795" y="1332121"/>
            <a:chExt cx="2332942" cy="2309893"/>
          </a:xfrm>
        </p:grpSpPr>
        <p:sp>
          <p:nvSpPr>
            <p:cNvPr id="151" name="矩形 150"/>
            <p:cNvSpPr/>
            <p:nvPr/>
          </p:nvSpPr>
          <p:spPr>
            <a:xfrm>
              <a:off x="8824795" y="1332121"/>
              <a:ext cx="2011680" cy="369345"/>
            </a:xfrm>
            <a:prstGeom prst="rect">
              <a:avLst/>
            </a:prstGeom>
          </p:spPr>
          <p:txBody>
            <a:bodyPr wrap="square">
              <a:spAutoFit/>
            </a:bodyPr>
            <a:lstStyle/>
            <a:p>
              <a:r>
                <a:rPr lang="zh-CN" altLang="en-US" b="1" dirty="0"/>
                <a:t>“云</a:t>
              </a:r>
              <a:r>
                <a:rPr lang="en-US" altLang="zh-CN" b="1" dirty="0"/>
                <a:t>-</a:t>
              </a:r>
              <a:r>
                <a:rPr lang="zh-CN" altLang="en-US" b="1" dirty="0"/>
                <a:t>边</a:t>
              </a:r>
              <a:r>
                <a:rPr lang="en-US" altLang="zh-CN" b="1" dirty="0"/>
                <a:t>-</a:t>
              </a:r>
              <a:r>
                <a:rPr lang="zh-CN" altLang="en-US" b="1" dirty="0"/>
                <a:t>端”协同架构</a:t>
              </a:r>
              <a:endParaRPr lang="zh-CN" altLang="en-US" b="1" dirty="0"/>
            </a:p>
          </p:txBody>
        </p:sp>
        <p:sp>
          <p:nvSpPr>
            <p:cNvPr id="152" name="矩形 151"/>
            <p:cNvSpPr/>
            <p:nvPr/>
          </p:nvSpPr>
          <p:spPr>
            <a:xfrm>
              <a:off x="8890525" y="1888397"/>
              <a:ext cx="2267212" cy="1753617"/>
            </a:xfrm>
            <a:prstGeom prst="rect">
              <a:avLst/>
            </a:prstGeom>
          </p:spPr>
          <p:txBody>
            <a:bodyPr wrap="square">
              <a:spAutoFit/>
            </a:bodyPr>
            <a:lstStyle/>
            <a:p>
              <a:pPr>
                <a:lnSpc>
                  <a:spcPct val="150000"/>
                </a:lnSpc>
                <a:buFont typeface="Arial" panose="020B0604020202020204" pitchFamily="34" charset="0"/>
              </a:pPr>
              <a:r>
                <a:rPr lang="zh-CN" altLang="en-US" sz="1050" dirty="0"/>
                <a:t>“安燃云”平台采用云</a:t>
              </a:r>
              <a:r>
                <a:rPr lang="en-US" altLang="zh-CN" sz="1050" dirty="0"/>
                <a:t>-</a:t>
              </a:r>
              <a:r>
                <a:rPr lang="zh-CN" altLang="en-US" sz="1050" dirty="0"/>
                <a:t>边</a:t>
              </a:r>
              <a:r>
                <a:rPr lang="en-US" altLang="zh-CN" sz="1050" dirty="0"/>
                <a:t>-</a:t>
              </a:r>
              <a:r>
                <a:rPr lang="zh-CN" altLang="en-US" sz="1050" dirty="0"/>
                <a:t>端”协同的核心技术架构。系统通过</a:t>
              </a:r>
              <a:r>
                <a:rPr lang="zh-CN" altLang="en-US" sz="1050" b="1" dirty="0"/>
                <a:t>终端层</a:t>
              </a:r>
              <a:r>
                <a:rPr lang="zh-CN" altLang="en-US" sz="1050" dirty="0"/>
                <a:t>（如物联网传感器、智能燃气表、用户手机）全面采集现场数据；数据经由</a:t>
              </a:r>
              <a:r>
                <a:rPr lang="zh-CN" altLang="en-US" sz="1050" b="1" dirty="0"/>
                <a:t>边缘层</a:t>
              </a:r>
              <a:r>
                <a:rPr lang="zh-CN" altLang="en-US" sz="1050" dirty="0"/>
                <a:t>的网关节点进行初步聚合与处理，实现关键业务的快速响应；最终，处理后的数据在</a:t>
              </a:r>
              <a:r>
                <a:rPr lang="zh-CN" altLang="en-US" sz="1050" b="1" dirty="0"/>
                <a:t>云端平台</a:t>
              </a:r>
              <a:r>
                <a:rPr lang="zh-CN" altLang="en-US" sz="1050" dirty="0"/>
                <a:t>汇聚，依托大数据与</a:t>
              </a:r>
              <a:r>
                <a:rPr lang="en-US" altLang="zh-CN" sz="1050" dirty="0"/>
                <a:t>AI</a:t>
              </a:r>
              <a:r>
                <a:rPr lang="zh-CN" altLang="en-US" sz="1050" dirty="0"/>
                <a:t>引擎进行深度分析、智能决策与全局调度，形成“数据上行、指令下行”的高效闭环，奠定了平台全链路智能化的坚实基础。</a:t>
              </a:r>
              <a:br>
                <a:rPr lang="zh-CN" altLang="en-US" sz="1000" dirty="0"/>
              </a:br>
              <a:endParaRPr lang="zh-CN" altLang="en-US" sz="1000" dirty="0">
                <a:solidFill>
                  <a:srgbClr val="262626"/>
                </a:solidFill>
                <a:cs typeface="+mn-ea"/>
                <a:sym typeface="+mn-lt"/>
              </a:endParaRPr>
            </a:p>
          </p:txBody>
        </p:sp>
      </p:grpSp>
      <p:sp>
        <p:nvSpPr>
          <p:cNvPr id="81" name="文本框 80"/>
          <p:cNvSpPr txBox="1"/>
          <p:nvPr/>
        </p:nvSpPr>
        <p:spPr>
          <a:xfrm>
            <a:off x="4850765" y="487680"/>
            <a:ext cx="2490470" cy="52322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项目介绍</a:t>
            </a:r>
            <a:endParaRPr lang="zh-CN" altLang="en-US" sz="2800" b="1" dirty="0">
              <a:solidFill>
                <a:srgbClr val="262626"/>
              </a:solidFill>
              <a:cs typeface="+mn-ea"/>
              <a:sym typeface="+mn-lt"/>
            </a:endParaRPr>
          </a:p>
        </p:txBody>
      </p:sp>
      <p:sp>
        <p:nvSpPr>
          <p:cNvPr id="3" name="矩形 2"/>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95585" y="1104890"/>
            <a:ext cx="3615690" cy="4979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 fill="hold"/>
                                        <p:tgtEl>
                                          <p:spTgt spid="150"/>
                                        </p:tgtEl>
                                        <p:attrNameLst>
                                          <p:attrName>ppt_x</p:attrName>
                                        </p:attrNameLst>
                                      </p:cBhvr>
                                      <p:tavLst>
                                        <p:tav tm="0">
                                          <p:val>
                                            <p:strVal val="1+#ppt_w/2"/>
                                          </p:val>
                                        </p:tav>
                                        <p:tav tm="100000">
                                          <p:val>
                                            <p:strVal val="#ppt_x"/>
                                          </p:val>
                                        </p:tav>
                                      </p:tavLst>
                                    </p:anim>
                                    <p:anim calcmode="lin" valueType="num">
                                      <p:cBhvr additive="base">
                                        <p:cTn id="8" dur="500" fill="hold"/>
                                        <p:tgtEl>
                                          <p:spTgt spid="1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9" presetClass="entr" presetSubtype="0" fill="hold" grpId="0" nodeType="after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p:cTn id="12" dur="500" fill="hold"/>
                                        <p:tgtEl>
                                          <p:spTgt spid="81"/>
                                        </p:tgtEl>
                                        <p:attrNameLst>
                                          <p:attrName>ppt_x</p:attrName>
                                        </p:attrNameLst>
                                      </p:cBhvr>
                                      <p:tavLst>
                                        <p:tav tm="0">
                                          <p:val>
                                            <p:strVal val="#ppt_x-.2"/>
                                          </p:val>
                                        </p:tav>
                                        <p:tav tm="100000">
                                          <p:val>
                                            <p:strVal val="#ppt_x"/>
                                          </p:val>
                                        </p:tav>
                                      </p:tavLst>
                                    </p:anim>
                                    <p:anim calcmode="lin" valueType="num">
                                      <p:cBhvr>
                                        <p:cTn id="13" dur="500" fill="hold"/>
                                        <p:tgtEl>
                                          <p:spTgt spid="81"/>
                                        </p:tgtEl>
                                        <p:attrNameLst>
                                          <p:attrName>ppt_y</p:attrName>
                                        </p:attrNameLst>
                                      </p:cBhvr>
                                      <p:tavLst>
                                        <p:tav tm="0">
                                          <p:val>
                                            <p:strVal val="#ppt_y"/>
                                          </p:val>
                                        </p:tav>
                                        <p:tav tm="100000">
                                          <p:val>
                                            <p:strVal val="#ppt_y"/>
                                          </p:val>
                                        </p:tav>
                                      </p:tavLst>
                                    </p:anim>
                                    <p:animEffect transition="in" filter="wipe(right)" prLst="gradientSize: 0.1">
                                      <p:cBhvr>
                                        <p:cTn id="1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上箭头 57"/>
          <p:cNvSpPr/>
          <p:nvPr/>
        </p:nvSpPr>
        <p:spPr>
          <a:xfrm>
            <a:off x="5000478" y="2934159"/>
            <a:ext cx="2191044" cy="2807827"/>
          </a:xfrm>
          <a:prstGeom prst="upArrow">
            <a:avLst>
              <a:gd name="adj1" fmla="val 73185"/>
              <a:gd name="adj2" fmla="val 50000"/>
            </a:avLst>
          </a:prstGeom>
          <a:gradFill flip="none" rotWithShape="1">
            <a:gsLst>
              <a:gs pos="0">
                <a:srgbClr val="5A6478">
                  <a:lumMod val="20000"/>
                  <a:lumOff val="80000"/>
                  <a:alpha val="13000"/>
                </a:srgbClr>
              </a:gs>
              <a:gs pos="90000">
                <a:srgbClr val="5A6478">
                  <a:lumMod val="20000"/>
                  <a:lumOff val="80000"/>
                  <a:alpha val="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grpSp>
        <p:nvGrpSpPr>
          <p:cNvPr id="60" name="组合 59"/>
          <p:cNvGrpSpPr/>
          <p:nvPr/>
        </p:nvGrpSpPr>
        <p:grpSpPr>
          <a:xfrm rot="10800000">
            <a:off x="3070373" y="4235376"/>
            <a:ext cx="2818473" cy="1053290"/>
            <a:chOff x="7693025" y="801304"/>
            <a:chExt cx="2578770" cy="963712"/>
          </a:xfrm>
          <a:solidFill>
            <a:srgbClr val="006665"/>
          </a:solidFill>
        </p:grpSpPr>
        <p:sp>
          <p:nvSpPr>
            <p:cNvPr id="62" name="空心弧 61"/>
            <p:cNvSpPr/>
            <p:nvPr/>
          </p:nvSpPr>
          <p:spPr>
            <a:xfrm>
              <a:off x="7693025" y="801304"/>
              <a:ext cx="914400" cy="914400"/>
            </a:xfrm>
            <a:prstGeom prst="blockArc">
              <a:avLst>
                <a:gd name="adj1" fmla="val 10800000"/>
                <a:gd name="adj2" fmla="val 16215187"/>
                <a:gd name="adj3" fmla="val 2753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sp>
          <p:nvSpPr>
            <p:cNvPr id="63" name="矩形 62"/>
            <p:cNvSpPr/>
            <p:nvPr/>
          </p:nvSpPr>
          <p:spPr>
            <a:xfrm>
              <a:off x="8140273" y="801304"/>
              <a:ext cx="2131522" cy="252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sp>
          <p:nvSpPr>
            <p:cNvPr id="64" name="矩形 63"/>
            <p:cNvSpPr/>
            <p:nvPr/>
          </p:nvSpPr>
          <p:spPr>
            <a:xfrm rot="5400000">
              <a:off x="7559756" y="1379747"/>
              <a:ext cx="518538" cy="252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grpSp>
      <p:grpSp>
        <p:nvGrpSpPr>
          <p:cNvPr id="66" name="组合 65"/>
          <p:cNvGrpSpPr/>
          <p:nvPr/>
        </p:nvGrpSpPr>
        <p:grpSpPr>
          <a:xfrm rot="10800000" flipH="1">
            <a:off x="6303155" y="4235374"/>
            <a:ext cx="2818473" cy="1053292"/>
            <a:chOff x="7693025" y="801304"/>
            <a:chExt cx="2578770" cy="963714"/>
          </a:xfrm>
          <a:solidFill>
            <a:srgbClr val="009899"/>
          </a:solidFill>
        </p:grpSpPr>
        <p:sp>
          <p:nvSpPr>
            <p:cNvPr id="68" name="空心弧 67"/>
            <p:cNvSpPr/>
            <p:nvPr/>
          </p:nvSpPr>
          <p:spPr>
            <a:xfrm>
              <a:off x="7693025" y="801304"/>
              <a:ext cx="914400" cy="914400"/>
            </a:xfrm>
            <a:prstGeom prst="blockArc">
              <a:avLst>
                <a:gd name="adj1" fmla="val 10800000"/>
                <a:gd name="adj2" fmla="val 16215187"/>
                <a:gd name="adj3" fmla="val 2753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sp>
          <p:nvSpPr>
            <p:cNvPr id="69" name="矩形 68"/>
            <p:cNvSpPr/>
            <p:nvPr/>
          </p:nvSpPr>
          <p:spPr>
            <a:xfrm>
              <a:off x="8140273" y="801304"/>
              <a:ext cx="2131522" cy="252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sp>
          <p:nvSpPr>
            <p:cNvPr id="70" name="矩形 69"/>
            <p:cNvSpPr/>
            <p:nvPr/>
          </p:nvSpPr>
          <p:spPr>
            <a:xfrm rot="5400000">
              <a:off x="7559755" y="1379748"/>
              <a:ext cx="518540" cy="252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grpSp>
      <p:grpSp>
        <p:nvGrpSpPr>
          <p:cNvPr id="72" name="组合 71"/>
          <p:cNvGrpSpPr/>
          <p:nvPr/>
        </p:nvGrpSpPr>
        <p:grpSpPr>
          <a:xfrm rot="10800000">
            <a:off x="3787918" y="4742481"/>
            <a:ext cx="2100925" cy="1364522"/>
            <a:chOff x="7693025" y="1173885"/>
            <a:chExt cx="1922247" cy="1248475"/>
          </a:xfrm>
          <a:solidFill>
            <a:srgbClr val="006665"/>
          </a:solidFill>
        </p:grpSpPr>
        <p:sp>
          <p:nvSpPr>
            <p:cNvPr id="74" name="空心弧 73"/>
            <p:cNvSpPr/>
            <p:nvPr/>
          </p:nvSpPr>
          <p:spPr>
            <a:xfrm>
              <a:off x="7693025" y="1173885"/>
              <a:ext cx="914400" cy="914400"/>
            </a:xfrm>
            <a:prstGeom prst="blockArc">
              <a:avLst>
                <a:gd name="adj1" fmla="val 10800000"/>
                <a:gd name="adj2" fmla="val 16215187"/>
                <a:gd name="adj3" fmla="val 2753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sp>
          <p:nvSpPr>
            <p:cNvPr id="75" name="矩形 74"/>
            <p:cNvSpPr/>
            <p:nvPr/>
          </p:nvSpPr>
          <p:spPr>
            <a:xfrm>
              <a:off x="8140274" y="1173885"/>
              <a:ext cx="1474998" cy="252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sp>
          <p:nvSpPr>
            <p:cNvPr id="76" name="矩形 75"/>
            <p:cNvSpPr/>
            <p:nvPr/>
          </p:nvSpPr>
          <p:spPr>
            <a:xfrm rot="5400000">
              <a:off x="7419908" y="1897242"/>
              <a:ext cx="798236" cy="252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grpSp>
      <p:grpSp>
        <p:nvGrpSpPr>
          <p:cNvPr id="78" name="组合 77"/>
          <p:cNvGrpSpPr/>
          <p:nvPr/>
        </p:nvGrpSpPr>
        <p:grpSpPr>
          <a:xfrm rot="10800000" flipH="1">
            <a:off x="6303157" y="4742481"/>
            <a:ext cx="2100925" cy="1364522"/>
            <a:chOff x="7693025" y="1173885"/>
            <a:chExt cx="1922247" cy="1248475"/>
          </a:xfrm>
          <a:solidFill>
            <a:srgbClr val="009899"/>
          </a:solidFill>
        </p:grpSpPr>
        <p:sp>
          <p:nvSpPr>
            <p:cNvPr id="80" name="空心弧 79"/>
            <p:cNvSpPr/>
            <p:nvPr/>
          </p:nvSpPr>
          <p:spPr>
            <a:xfrm>
              <a:off x="7693025" y="1173885"/>
              <a:ext cx="914400" cy="914400"/>
            </a:xfrm>
            <a:prstGeom prst="blockArc">
              <a:avLst>
                <a:gd name="adj1" fmla="val 10800000"/>
                <a:gd name="adj2" fmla="val 16215187"/>
                <a:gd name="adj3" fmla="val 2753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sp>
          <p:nvSpPr>
            <p:cNvPr id="81" name="矩形 80"/>
            <p:cNvSpPr/>
            <p:nvPr/>
          </p:nvSpPr>
          <p:spPr>
            <a:xfrm>
              <a:off x="8140274" y="1173885"/>
              <a:ext cx="1474998" cy="252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sp>
          <p:nvSpPr>
            <p:cNvPr id="82" name="矩形 81"/>
            <p:cNvSpPr/>
            <p:nvPr/>
          </p:nvSpPr>
          <p:spPr>
            <a:xfrm rot="5400000">
              <a:off x="7419908" y="1897242"/>
              <a:ext cx="798236" cy="252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62626"/>
                </a:solidFill>
                <a:effectLst/>
                <a:uLnTx/>
                <a:uFillTx/>
                <a:cs typeface="+mn-ea"/>
                <a:sym typeface="+mn-lt"/>
              </a:endParaRPr>
            </a:p>
          </p:txBody>
        </p:sp>
      </p:grpSp>
      <p:grpSp>
        <p:nvGrpSpPr>
          <p:cNvPr id="83" name="组合 82"/>
          <p:cNvGrpSpPr/>
          <p:nvPr/>
        </p:nvGrpSpPr>
        <p:grpSpPr>
          <a:xfrm>
            <a:off x="2746478" y="4726707"/>
            <a:ext cx="849276" cy="849276"/>
            <a:chOff x="2746478" y="4236244"/>
            <a:chExt cx="849276" cy="849276"/>
          </a:xfrm>
        </p:grpSpPr>
        <p:grpSp>
          <p:nvGrpSpPr>
            <p:cNvPr id="84" name="组合 83"/>
            <p:cNvGrpSpPr/>
            <p:nvPr/>
          </p:nvGrpSpPr>
          <p:grpSpPr>
            <a:xfrm>
              <a:off x="2746478" y="4236244"/>
              <a:ext cx="849276" cy="849276"/>
              <a:chOff x="4489450" y="2618448"/>
              <a:chExt cx="2209800" cy="2209800"/>
            </a:xfrm>
          </p:grpSpPr>
          <p:sp>
            <p:nvSpPr>
              <p:cNvPr id="86" name="椭圆 85"/>
              <p:cNvSpPr/>
              <p:nvPr/>
            </p:nvSpPr>
            <p:spPr>
              <a:xfrm>
                <a:off x="4489450" y="2618448"/>
                <a:ext cx="2209800" cy="2209800"/>
              </a:xfrm>
              <a:prstGeom prst="ellipse">
                <a:avLst/>
              </a:prstGeom>
              <a:solidFill>
                <a:schemeClr val="bg1"/>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7" name="椭圆 86"/>
              <p:cNvSpPr/>
              <p:nvPr/>
            </p:nvSpPr>
            <p:spPr>
              <a:xfrm>
                <a:off x="4701442" y="2830441"/>
                <a:ext cx="1785818" cy="1785816"/>
              </a:xfrm>
              <a:prstGeom prst="ellipse">
                <a:avLst/>
              </a:prstGeom>
              <a:solidFill>
                <a:srgbClr val="006665"/>
              </a:solidFill>
              <a:ln w="444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cs typeface="+mn-ea"/>
                  <a:sym typeface="+mn-lt"/>
                </a:endParaRPr>
              </a:p>
            </p:txBody>
          </p:sp>
        </p:grpSp>
        <p:sp>
          <p:nvSpPr>
            <p:cNvPr id="85" name="矩形 84"/>
            <p:cNvSpPr/>
            <p:nvPr/>
          </p:nvSpPr>
          <p:spPr>
            <a:xfrm>
              <a:off x="2936116" y="4476216"/>
              <a:ext cx="47000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chemeClr val="bg1"/>
                  </a:solidFill>
                  <a:effectLst/>
                  <a:uLnTx/>
                  <a:uFillTx/>
                  <a:cs typeface="+mn-ea"/>
                  <a:sym typeface="+mn-lt"/>
                </a:rPr>
                <a:t>01</a:t>
              </a:r>
              <a:endParaRPr kumimoji="0" lang="en-US" altLang="zh-CN" sz="1800" b="1" i="0" u="none" strike="noStrike" kern="0" cap="none" spc="0" normalizeH="0" baseline="0" noProof="0" dirty="0">
                <a:ln>
                  <a:noFill/>
                </a:ln>
                <a:solidFill>
                  <a:schemeClr val="bg1"/>
                </a:solidFill>
                <a:effectLst/>
                <a:uLnTx/>
                <a:uFillTx/>
                <a:cs typeface="+mn-ea"/>
                <a:sym typeface="+mn-lt"/>
              </a:endParaRPr>
            </a:p>
          </p:txBody>
        </p:sp>
      </p:grpSp>
      <p:grpSp>
        <p:nvGrpSpPr>
          <p:cNvPr id="88" name="组合 87"/>
          <p:cNvGrpSpPr/>
          <p:nvPr/>
        </p:nvGrpSpPr>
        <p:grpSpPr>
          <a:xfrm>
            <a:off x="8596247" y="4726707"/>
            <a:ext cx="849276" cy="849276"/>
            <a:chOff x="8596247" y="4236244"/>
            <a:chExt cx="849276" cy="849276"/>
          </a:xfrm>
        </p:grpSpPr>
        <p:grpSp>
          <p:nvGrpSpPr>
            <p:cNvPr id="89" name="组合 88"/>
            <p:cNvGrpSpPr/>
            <p:nvPr/>
          </p:nvGrpSpPr>
          <p:grpSpPr>
            <a:xfrm>
              <a:off x="8596247" y="4236244"/>
              <a:ext cx="849276" cy="849276"/>
              <a:chOff x="4489450" y="2618448"/>
              <a:chExt cx="2209800" cy="2209800"/>
            </a:xfrm>
          </p:grpSpPr>
          <p:sp>
            <p:nvSpPr>
              <p:cNvPr id="91" name="椭圆 90"/>
              <p:cNvSpPr/>
              <p:nvPr/>
            </p:nvSpPr>
            <p:spPr>
              <a:xfrm>
                <a:off x="4489450" y="2618448"/>
                <a:ext cx="2209800" cy="2209800"/>
              </a:xfrm>
              <a:prstGeom prst="ellipse">
                <a:avLst/>
              </a:prstGeom>
              <a:solidFill>
                <a:schemeClr val="bg1"/>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2" name="椭圆 91"/>
              <p:cNvSpPr/>
              <p:nvPr/>
            </p:nvSpPr>
            <p:spPr>
              <a:xfrm>
                <a:off x="4701442" y="2830441"/>
                <a:ext cx="1785818" cy="1785816"/>
              </a:xfrm>
              <a:prstGeom prst="ellipse">
                <a:avLst/>
              </a:prstGeom>
              <a:solidFill>
                <a:srgbClr val="009899"/>
              </a:solidFill>
              <a:ln w="444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grpSp>
        <p:sp>
          <p:nvSpPr>
            <p:cNvPr id="90" name="矩形 89"/>
            <p:cNvSpPr/>
            <p:nvPr/>
          </p:nvSpPr>
          <p:spPr>
            <a:xfrm>
              <a:off x="8780854" y="4476216"/>
              <a:ext cx="47000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chemeClr val="bg1"/>
                  </a:solidFill>
                  <a:effectLst/>
                  <a:uLnTx/>
                  <a:uFillTx/>
                  <a:cs typeface="+mn-ea"/>
                  <a:sym typeface="+mn-lt"/>
                </a:rPr>
                <a:t>02</a:t>
              </a:r>
              <a:endParaRPr kumimoji="0" lang="en-US" altLang="zh-CN" sz="1800" b="1" i="0" u="none" strike="noStrike" kern="0" cap="none" spc="0" normalizeH="0" baseline="0" noProof="0" dirty="0">
                <a:ln>
                  <a:noFill/>
                </a:ln>
                <a:solidFill>
                  <a:schemeClr val="bg1"/>
                </a:solidFill>
                <a:effectLst/>
                <a:uLnTx/>
                <a:uFillTx/>
                <a:cs typeface="+mn-ea"/>
                <a:sym typeface="+mn-lt"/>
              </a:endParaRPr>
            </a:p>
          </p:txBody>
        </p:sp>
      </p:grpSp>
      <p:grpSp>
        <p:nvGrpSpPr>
          <p:cNvPr id="93" name="组合 92"/>
          <p:cNvGrpSpPr/>
          <p:nvPr/>
        </p:nvGrpSpPr>
        <p:grpSpPr>
          <a:xfrm>
            <a:off x="7844234" y="5544653"/>
            <a:ext cx="849276" cy="849276"/>
            <a:chOff x="7844234" y="5054190"/>
            <a:chExt cx="849276" cy="849276"/>
          </a:xfrm>
        </p:grpSpPr>
        <p:grpSp>
          <p:nvGrpSpPr>
            <p:cNvPr id="94" name="组合 93"/>
            <p:cNvGrpSpPr/>
            <p:nvPr/>
          </p:nvGrpSpPr>
          <p:grpSpPr>
            <a:xfrm>
              <a:off x="7844234" y="5054190"/>
              <a:ext cx="849276" cy="849276"/>
              <a:chOff x="4489450" y="2618448"/>
              <a:chExt cx="2209800" cy="2209800"/>
            </a:xfrm>
          </p:grpSpPr>
          <p:sp>
            <p:nvSpPr>
              <p:cNvPr id="96" name="椭圆 95"/>
              <p:cNvSpPr/>
              <p:nvPr/>
            </p:nvSpPr>
            <p:spPr>
              <a:xfrm>
                <a:off x="4489450" y="2618448"/>
                <a:ext cx="2209800" cy="2209800"/>
              </a:xfrm>
              <a:prstGeom prst="ellipse">
                <a:avLst/>
              </a:prstGeom>
              <a:solidFill>
                <a:schemeClr val="bg1"/>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7" name="椭圆 96"/>
              <p:cNvSpPr/>
              <p:nvPr/>
            </p:nvSpPr>
            <p:spPr>
              <a:xfrm>
                <a:off x="4701442" y="2830441"/>
                <a:ext cx="1785818" cy="1785816"/>
              </a:xfrm>
              <a:prstGeom prst="ellipse">
                <a:avLst/>
              </a:prstGeom>
              <a:solidFill>
                <a:srgbClr val="009899"/>
              </a:solidFill>
              <a:ln w="444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grpSp>
        <p:sp>
          <p:nvSpPr>
            <p:cNvPr id="95" name="矩形 94"/>
            <p:cNvSpPr/>
            <p:nvPr/>
          </p:nvSpPr>
          <p:spPr>
            <a:xfrm>
              <a:off x="8033873" y="5294162"/>
              <a:ext cx="47000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chemeClr val="bg1"/>
                  </a:solidFill>
                  <a:effectLst/>
                  <a:uLnTx/>
                  <a:uFillTx/>
                  <a:cs typeface="+mn-ea"/>
                  <a:sym typeface="+mn-lt"/>
                </a:rPr>
                <a:t>04</a:t>
              </a:r>
              <a:endParaRPr kumimoji="0" lang="en-US" altLang="zh-CN" sz="1800" b="1" i="0" u="none" strike="noStrike" kern="0" cap="none" spc="0" normalizeH="0" baseline="0" noProof="0" dirty="0">
                <a:ln>
                  <a:noFill/>
                </a:ln>
                <a:solidFill>
                  <a:schemeClr val="bg1"/>
                </a:solidFill>
                <a:effectLst/>
                <a:uLnTx/>
                <a:uFillTx/>
                <a:cs typeface="+mn-ea"/>
                <a:sym typeface="+mn-lt"/>
              </a:endParaRPr>
            </a:p>
          </p:txBody>
        </p:sp>
      </p:grpSp>
      <p:grpSp>
        <p:nvGrpSpPr>
          <p:cNvPr id="98" name="组合 97"/>
          <p:cNvGrpSpPr/>
          <p:nvPr/>
        </p:nvGrpSpPr>
        <p:grpSpPr>
          <a:xfrm>
            <a:off x="3498491" y="5544653"/>
            <a:ext cx="849276" cy="849276"/>
            <a:chOff x="3498491" y="5054190"/>
            <a:chExt cx="849276" cy="849276"/>
          </a:xfrm>
        </p:grpSpPr>
        <p:grpSp>
          <p:nvGrpSpPr>
            <p:cNvPr id="99" name="组合 98"/>
            <p:cNvGrpSpPr/>
            <p:nvPr/>
          </p:nvGrpSpPr>
          <p:grpSpPr>
            <a:xfrm>
              <a:off x="3498491" y="5054190"/>
              <a:ext cx="849276" cy="849276"/>
              <a:chOff x="4489450" y="2618448"/>
              <a:chExt cx="2209800" cy="2209800"/>
            </a:xfrm>
          </p:grpSpPr>
          <p:sp>
            <p:nvSpPr>
              <p:cNvPr id="101" name="椭圆 100"/>
              <p:cNvSpPr/>
              <p:nvPr/>
            </p:nvSpPr>
            <p:spPr>
              <a:xfrm>
                <a:off x="4489450" y="2618448"/>
                <a:ext cx="2209800" cy="2209800"/>
              </a:xfrm>
              <a:prstGeom prst="ellipse">
                <a:avLst/>
              </a:prstGeom>
              <a:solidFill>
                <a:schemeClr val="bg1"/>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2" name="椭圆 101"/>
              <p:cNvSpPr/>
              <p:nvPr/>
            </p:nvSpPr>
            <p:spPr>
              <a:xfrm>
                <a:off x="4701442" y="2830441"/>
                <a:ext cx="1785818" cy="1785816"/>
              </a:xfrm>
              <a:prstGeom prst="ellipse">
                <a:avLst/>
              </a:prstGeom>
              <a:solidFill>
                <a:srgbClr val="006665"/>
              </a:solidFill>
              <a:ln w="444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grpSp>
        <p:sp>
          <p:nvSpPr>
            <p:cNvPr id="100" name="矩形 99"/>
            <p:cNvSpPr/>
            <p:nvPr/>
          </p:nvSpPr>
          <p:spPr>
            <a:xfrm>
              <a:off x="3688129" y="5294162"/>
              <a:ext cx="47000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chemeClr val="bg1"/>
                  </a:solidFill>
                  <a:effectLst/>
                  <a:uLnTx/>
                  <a:uFillTx/>
                  <a:cs typeface="+mn-ea"/>
                  <a:sym typeface="+mn-lt"/>
                </a:rPr>
                <a:t>03</a:t>
              </a:r>
              <a:endParaRPr kumimoji="0" lang="en-US" altLang="zh-CN" sz="1800" b="1" i="0" u="none" strike="noStrike" kern="0" cap="none" spc="0" normalizeH="0" baseline="0" noProof="0" dirty="0">
                <a:ln>
                  <a:noFill/>
                </a:ln>
                <a:solidFill>
                  <a:schemeClr val="bg1"/>
                </a:solidFill>
                <a:effectLst/>
                <a:uLnTx/>
                <a:uFillTx/>
                <a:cs typeface="+mn-ea"/>
                <a:sym typeface="+mn-lt"/>
              </a:endParaRPr>
            </a:p>
          </p:txBody>
        </p:sp>
      </p:grpSp>
      <p:grpSp>
        <p:nvGrpSpPr>
          <p:cNvPr id="103" name="组合 102"/>
          <p:cNvGrpSpPr/>
          <p:nvPr/>
        </p:nvGrpSpPr>
        <p:grpSpPr>
          <a:xfrm>
            <a:off x="8773652" y="1731140"/>
            <a:ext cx="3787918" cy="1243458"/>
            <a:chOff x="7791240" y="1617793"/>
            <a:chExt cx="3787918" cy="1243458"/>
          </a:xfrm>
        </p:grpSpPr>
        <p:sp>
          <p:nvSpPr>
            <p:cNvPr id="104" name="矩形 103"/>
            <p:cNvSpPr/>
            <p:nvPr/>
          </p:nvSpPr>
          <p:spPr>
            <a:xfrm>
              <a:off x="8346199" y="1617793"/>
              <a:ext cx="2952750" cy="381066"/>
            </a:xfrm>
            <a:prstGeom prst="rect">
              <a:avLst/>
            </a:prstGeom>
          </p:spPr>
          <p:txBody>
            <a:bodyPr wrap="square">
              <a:spAutoFit/>
            </a:bodyPr>
            <a:lstStyle/>
            <a:p>
              <a:pPr>
                <a:lnSpc>
                  <a:spcPct val="150000"/>
                </a:lnSpc>
                <a:spcAft>
                  <a:spcPts val="600"/>
                </a:spcAft>
                <a:buClr>
                  <a:srgbClr val="5ABEAA"/>
                </a:buClr>
              </a:pPr>
              <a:r>
                <a:rPr lang="en-US" altLang="zh-CN" sz="1400" b="1" dirty="0">
                  <a:solidFill>
                    <a:srgbClr val="262626"/>
                  </a:solidFill>
                  <a:cs typeface="+mn-ea"/>
                  <a:sym typeface="+mn-lt"/>
                </a:rPr>
                <a:t>B</a:t>
              </a:r>
              <a:r>
                <a:rPr lang="zh-CN" altLang="en-US" sz="1400" b="1" dirty="0">
                  <a:solidFill>
                    <a:srgbClr val="262626"/>
                  </a:solidFill>
                  <a:cs typeface="+mn-ea"/>
                  <a:sym typeface="+mn-lt"/>
                </a:rPr>
                <a:t>端核心功能模块</a:t>
              </a:r>
              <a:endParaRPr lang="zh-CN" altLang="en-US" sz="1400" b="1" dirty="0">
                <a:solidFill>
                  <a:srgbClr val="262626"/>
                </a:solidFill>
                <a:cs typeface="+mn-ea"/>
                <a:sym typeface="+mn-lt"/>
              </a:endParaRPr>
            </a:p>
          </p:txBody>
        </p:sp>
        <p:sp>
          <p:nvSpPr>
            <p:cNvPr id="105" name="矩形 104"/>
            <p:cNvSpPr/>
            <p:nvPr/>
          </p:nvSpPr>
          <p:spPr>
            <a:xfrm>
              <a:off x="7791240" y="1661548"/>
              <a:ext cx="562976" cy="461665"/>
            </a:xfrm>
            <a:prstGeom prst="rect">
              <a:avLst/>
            </a:prstGeom>
          </p:spPr>
          <p:txBody>
            <a:bodyPr wrap="none">
              <a:spAutoFit/>
            </a:bodyPr>
            <a:lstStyle/>
            <a:p>
              <a:pPr algn="ctr"/>
              <a:r>
                <a:rPr lang="en-US" altLang="zh-CN" sz="2400" b="1" dirty="0">
                  <a:solidFill>
                    <a:srgbClr val="262626"/>
                  </a:solidFill>
                  <a:cs typeface="+mn-ea"/>
                  <a:sym typeface="+mn-lt"/>
                </a:rPr>
                <a:t>02</a:t>
              </a:r>
              <a:endParaRPr lang="en-US" altLang="zh-CN" sz="2400" b="1" dirty="0">
                <a:solidFill>
                  <a:srgbClr val="262626"/>
                </a:solidFill>
                <a:cs typeface="+mn-ea"/>
                <a:sym typeface="+mn-lt"/>
              </a:endParaRPr>
            </a:p>
          </p:txBody>
        </p:sp>
        <p:sp>
          <p:nvSpPr>
            <p:cNvPr id="106" name="矩形 105"/>
            <p:cNvSpPr/>
            <p:nvPr/>
          </p:nvSpPr>
          <p:spPr>
            <a:xfrm>
              <a:off x="8314458" y="1959401"/>
              <a:ext cx="3264700" cy="901850"/>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900" dirty="0">
                  <a:solidFill>
                    <a:srgbClr val="262626"/>
                  </a:solidFill>
                  <a:cs typeface="+mn-ea"/>
                  <a:sym typeface="+mn-lt"/>
                </a:rPr>
                <a:t>智能工单闭环：接单→导航→处置→回传全流程数字化</a:t>
              </a:r>
              <a:endParaRPr lang="en-US" altLang="zh-CN" sz="9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900" dirty="0">
                  <a:solidFill>
                    <a:srgbClr val="262626"/>
                  </a:solidFill>
                  <a:cs typeface="+mn-ea"/>
                  <a:sym typeface="+mn-lt"/>
                </a:rPr>
                <a:t>仪表快速识别：基于</a:t>
              </a:r>
              <a:r>
                <a:rPr lang="en-US" altLang="zh-CN" sz="900" dirty="0">
                  <a:solidFill>
                    <a:srgbClr val="262626"/>
                  </a:solidFill>
                  <a:cs typeface="+mn-ea"/>
                  <a:sym typeface="+mn-lt"/>
                </a:rPr>
                <a:t>AI</a:t>
              </a:r>
              <a:r>
                <a:rPr lang="zh-CN" altLang="en-US" sz="900" dirty="0">
                  <a:solidFill>
                    <a:srgbClr val="262626"/>
                  </a:solidFill>
                  <a:cs typeface="+mn-ea"/>
                  <a:sym typeface="+mn-lt"/>
                </a:rPr>
                <a:t>视觉技术实现亚秒级抄表核校</a:t>
              </a:r>
              <a:endParaRPr lang="en-US" altLang="zh-CN" sz="9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900" dirty="0">
                  <a:solidFill>
                    <a:srgbClr val="262626"/>
                  </a:solidFill>
                  <a:cs typeface="+mn-ea"/>
                  <a:sym typeface="+mn-lt"/>
                </a:rPr>
                <a:t>智能路径规划：支持离线导航与危险区域预警</a:t>
              </a:r>
              <a:endParaRPr lang="en-US" altLang="zh-CN" sz="900" dirty="0">
                <a:solidFill>
                  <a:srgbClr val="262626"/>
                </a:solidFill>
                <a:cs typeface="+mn-ea"/>
                <a:sym typeface="+mn-lt"/>
              </a:endParaRPr>
            </a:p>
            <a:p>
              <a:pPr algn="l">
                <a:lnSpc>
                  <a:spcPct val="150000"/>
                </a:lnSpc>
                <a:spcBef>
                  <a:spcPts val="0"/>
                </a:spcBef>
                <a:buFont typeface="Arial" panose="020B0604020202020204" pitchFamily="34" charset="0"/>
              </a:pPr>
              <a:r>
                <a:rPr lang="en-US" altLang="zh-CN" sz="900" dirty="0">
                  <a:solidFill>
                    <a:srgbClr val="262626"/>
                  </a:solidFill>
                  <a:cs typeface="+mn-ea"/>
                  <a:sym typeface="+mn-lt"/>
                </a:rPr>
                <a:t>SOP</a:t>
              </a:r>
              <a:r>
                <a:rPr lang="zh-CN" altLang="en-US" sz="900" dirty="0">
                  <a:solidFill>
                    <a:srgbClr val="262626"/>
                  </a:solidFill>
                  <a:cs typeface="+mn-ea"/>
                  <a:sym typeface="+mn-lt"/>
                </a:rPr>
                <a:t>作业辅助：引导式操作确保流程标准化</a:t>
              </a:r>
              <a:endParaRPr lang="zh-CN" altLang="en-US" sz="900" dirty="0">
                <a:solidFill>
                  <a:srgbClr val="262626"/>
                </a:solidFill>
                <a:cs typeface="+mn-ea"/>
                <a:sym typeface="+mn-lt"/>
              </a:endParaRPr>
            </a:p>
          </p:txBody>
        </p:sp>
      </p:grpSp>
      <p:grpSp>
        <p:nvGrpSpPr>
          <p:cNvPr id="107" name="组合 106"/>
          <p:cNvGrpSpPr/>
          <p:nvPr/>
        </p:nvGrpSpPr>
        <p:grpSpPr>
          <a:xfrm>
            <a:off x="8785627" y="3028285"/>
            <a:ext cx="3507708" cy="1240190"/>
            <a:chOff x="7791241" y="2760046"/>
            <a:chExt cx="3507708" cy="1240190"/>
          </a:xfrm>
        </p:grpSpPr>
        <p:sp>
          <p:nvSpPr>
            <p:cNvPr id="108" name="矩形 107"/>
            <p:cNvSpPr/>
            <p:nvPr/>
          </p:nvSpPr>
          <p:spPr>
            <a:xfrm>
              <a:off x="8346199" y="2760046"/>
              <a:ext cx="2952750" cy="381066"/>
            </a:xfrm>
            <a:prstGeom prst="rect">
              <a:avLst/>
            </a:prstGeom>
          </p:spPr>
          <p:txBody>
            <a:bodyPr wrap="square">
              <a:spAutoFit/>
            </a:bodyPr>
            <a:lstStyle/>
            <a:p>
              <a:pPr algn="l">
                <a:lnSpc>
                  <a:spcPct val="150000"/>
                </a:lnSpc>
                <a:spcAft>
                  <a:spcPts val="600"/>
                </a:spcAft>
                <a:buClr>
                  <a:srgbClr val="5ABEAA"/>
                </a:buClr>
              </a:pPr>
              <a:r>
                <a:rPr lang="zh-CN" altLang="en-US" sz="1400" b="1" dirty="0">
                  <a:solidFill>
                    <a:srgbClr val="262626"/>
                  </a:solidFill>
                  <a:cs typeface="+mn-ea"/>
                  <a:sym typeface="+mn-lt"/>
                </a:rPr>
                <a:t>系统核心优势</a:t>
              </a:r>
              <a:endParaRPr lang="zh-CN" altLang="en-US" sz="1400" b="1" dirty="0">
                <a:solidFill>
                  <a:srgbClr val="262626"/>
                </a:solidFill>
                <a:cs typeface="+mn-ea"/>
                <a:sym typeface="+mn-lt"/>
              </a:endParaRPr>
            </a:p>
          </p:txBody>
        </p:sp>
        <p:sp>
          <p:nvSpPr>
            <p:cNvPr id="109" name="矩形 108"/>
            <p:cNvSpPr/>
            <p:nvPr/>
          </p:nvSpPr>
          <p:spPr>
            <a:xfrm>
              <a:off x="7791241" y="2798384"/>
              <a:ext cx="562976" cy="461665"/>
            </a:xfrm>
            <a:prstGeom prst="rect">
              <a:avLst/>
            </a:prstGeom>
          </p:spPr>
          <p:txBody>
            <a:bodyPr wrap="none">
              <a:spAutoFit/>
            </a:bodyPr>
            <a:lstStyle/>
            <a:p>
              <a:pPr algn="ctr"/>
              <a:r>
                <a:rPr lang="en-US" altLang="zh-CN" sz="2400" b="1" dirty="0">
                  <a:solidFill>
                    <a:srgbClr val="262626"/>
                  </a:solidFill>
                  <a:cs typeface="+mn-ea"/>
                  <a:sym typeface="+mn-lt"/>
                </a:rPr>
                <a:t>04</a:t>
              </a:r>
              <a:endParaRPr lang="en-US" altLang="zh-CN" sz="2400" b="1" dirty="0">
                <a:solidFill>
                  <a:srgbClr val="262626"/>
                </a:solidFill>
                <a:cs typeface="+mn-ea"/>
                <a:sym typeface="+mn-lt"/>
              </a:endParaRPr>
            </a:p>
          </p:txBody>
        </p:sp>
        <p:sp>
          <p:nvSpPr>
            <p:cNvPr id="110" name="矩形 109"/>
            <p:cNvSpPr/>
            <p:nvPr/>
          </p:nvSpPr>
          <p:spPr>
            <a:xfrm>
              <a:off x="8314458" y="3098386"/>
              <a:ext cx="2952750" cy="901850"/>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900" dirty="0">
                  <a:solidFill>
                    <a:srgbClr val="262626"/>
                  </a:solidFill>
                  <a:cs typeface="+mn-ea"/>
                  <a:sym typeface="+mn-lt"/>
                </a:rPr>
                <a:t>高可靠性：弱网自适应、断点续传保障业务连续</a:t>
              </a:r>
              <a:endParaRPr lang="en-US" altLang="zh-CN" sz="9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900" dirty="0">
                  <a:solidFill>
                    <a:srgbClr val="262626"/>
                  </a:solidFill>
                  <a:cs typeface="+mn-ea"/>
                  <a:sym typeface="+mn-lt"/>
                </a:rPr>
                <a:t>智能高效：</a:t>
              </a:r>
              <a:r>
                <a:rPr lang="en-US" altLang="zh-CN" sz="900" dirty="0">
                  <a:solidFill>
                    <a:srgbClr val="262626"/>
                  </a:solidFill>
                  <a:cs typeface="+mn-ea"/>
                  <a:sym typeface="+mn-lt"/>
                </a:rPr>
                <a:t>AI</a:t>
              </a:r>
              <a:r>
                <a:rPr lang="zh-CN" altLang="en-US" sz="900" dirty="0">
                  <a:solidFill>
                    <a:srgbClr val="262626"/>
                  </a:solidFill>
                  <a:cs typeface="+mn-ea"/>
                  <a:sym typeface="+mn-lt"/>
                </a:rPr>
                <a:t>赋能，大幅提升作业效率</a:t>
              </a:r>
              <a:endParaRPr lang="en-US" altLang="zh-CN" sz="9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900" dirty="0">
                  <a:solidFill>
                    <a:srgbClr val="262626"/>
                  </a:solidFill>
                  <a:cs typeface="+mn-ea"/>
                  <a:sym typeface="+mn-lt"/>
                </a:rPr>
                <a:t>安全合规：全流程审计留痕，操作可追溯</a:t>
              </a:r>
              <a:endParaRPr lang="en-US" altLang="zh-CN" sz="9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900" dirty="0">
                  <a:solidFill>
                    <a:srgbClr val="262626"/>
                  </a:solidFill>
                  <a:cs typeface="+mn-ea"/>
                  <a:sym typeface="+mn-lt"/>
                </a:rPr>
                <a:t>体验优异：响应迅速，交互简洁直观</a:t>
              </a:r>
              <a:endParaRPr lang="zh-CN" altLang="en-US" sz="900" dirty="0">
                <a:solidFill>
                  <a:srgbClr val="262626"/>
                </a:solidFill>
                <a:cs typeface="+mn-ea"/>
                <a:sym typeface="+mn-lt"/>
              </a:endParaRPr>
            </a:p>
          </p:txBody>
        </p:sp>
      </p:grpSp>
      <p:grpSp>
        <p:nvGrpSpPr>
          <p:cNvPr id="111" name="组合 110"/>
          <p:cNvGrpSpPr/>
          <p:nvPr/>
        </p:nvGrpSpPr>
        <p:grpSpPr>
          <a:xfrm>
            <a:off x="46234" y="3121162"/>
            <a:ext cx="3549318" cy="1032441"/>
            <a:chOff x="852954" y="2760046"/>
            <a:chExt cx="3549318" cy="1032441"/>
          </a:xfrm>
        </p:grpSpPr>
        <p:sp>
          <p:nvSpPr>
            <p:cNvPr id="112" name="矩形 111"/>
            <p:cNvSpPr/>
            <p:nvPr/>
          </p:nvSpPr>
          <p:spPr>
            <a:xfrm>
              <a:off x="893051" y="2760046"/>
              <a:ext cx="2952750" cy="381066"/>
            </a:xfrm>
            <a:prstGeom prst="rect">
              <a:avLst/>
            </a:prstGeom>
          </p:spPr>
          <p:txBody>
            <a:bodyPr wrap="square">
              <a:spAutoFit/>
            </a:bodyPr>
            <a:lstStyle/>
            <a:p>
              <a:pPr algn="r">
                <a:lnSpc>
                  <a:spcPct val="150000"/>
                </a:lnSpc>
                <a:spcAft>
                  <a:spcPts val="600"/>
                </a:spcAft>
                <a:buClr>
                  <a:srgbClr val="5ABEAA"/>
                </a:buClr>
              </a:pPr>
              <a:r>
                <a:rPr lang="en-US" altLang="zh-CN" sz="1400" b="1" dirty="0">
                  <a:solidFill>
                    <a:srgbClr val="262626"/>
                  </a:solidFill>
                  <a:cs typeface="+mn-ea"/>
                  <a:sym typeface="+mn-lt"/>
                </a:rPr>
                <a:t>C</a:t>
              </a:r>
              <a:r>
                <a:rPr lang="zh-CN" altLang="en-US" sz="1400" b="1" dirty="0">
                  <a:solidFill>
                    <a:srgbClr val="262626"/>
                  </a:solidFill>
                  <a:cs typeface="+mn-ea"/>
                  <a:sym typeface="+mn-lt"/>
                </a:rPr>
                <a:t>端服务矩阵</a:t>
              </a:r>
              <a:endParaRPr lang="zh-CN" altLang="en-US" sz="1400" b="1" dirty="0">
                <a:solidFill>
                  <a:srgbClr val="262626"/>
                </a:solidFill>
                <a:cs typeface="+mn-ea"/>
                <a:sym typeface="+mn-lt"/>
              </a:endParaRPr>
            </a:p>
          </p:txBody>
        </p:sp>
        <p:sp>
          <p:nvSpPr>
            <p:cNvPr id="113" name="矩形 112"/>
            <p:cNvSpPr/>
            <p:nvPr/>
          </p:nvSpPr>
          <p:spPr>
            <a:xfrm>
              <a:off x="3839296" y="2798384"/>
              <a:ext cx="562976" cy="461665"/>
            </a:xfrm>
            <a:prstGeom prst="rect">
              <a:avLst/>
            </a:prstGeom>
          </p:spPr>
          <p:txBody>
            <a:bodyPr wrap="none">
              <a:spAutoFit/>
            </a:bodyPr>
            <a:lstStyle/>
            <a:p>
              <a:pPr algn="ctr"/>
              <a:r>
                <a:rPr lang="en-US" altLang="zh-CN" sz="2400" b="1" dirty="0">
                  <a:solidFill>
                    <a:srgbClr val="262626"/>
                  </a:solidFill>
                  <a:cs typeface="+mn-ea"/>
                  <a:sym typeface="+mn-lt"/>
                </a:rPr>
                <a:t>03</a:t>
              </a:r>
              <a:endParaRPr lang="en-US" altLang="zh-CN" sz="2400" b="1" dirty="0">
                <a:solidFill>
                  <a:srgbClr val="262626"/>
                </a:solidFill>
                <a:cs typeface="+mn-ea"/>
                <a:sym typeface="+mn-lt"/>
              </a:endParaRPr>
            </a:p>
          </p:txBody>
        </p:sp>
        <p:sp>
          <p:nvSpPr>
            <p:cNvPr id="114" name="矩形 113"/>
            <p:cNvSpPr/>
            <p:nvPr/>
          </p:nvSpPr>
          <p:spPr>
            <a:xfrm>
              <a:off x="852954" y="3098386"/>
              <a:ext cx="2952750" cy="694101"/>
            </a:xfrm>
            <a:prstGeom prst="rect">
              <a:avLst/>
            </a:prstGeom>
          </p:spPr>
          <p:txBody>
            <a:bodyPr wrap="square">
              <a:spAutoFit/>
            </a:bodyPr>
            <a:lstStyle/>
            <a:p>
              <a:pPr algn="r">
                <a:lnSpc>
                  <a:spcPct val="150000"/>
                </a:lnSpc>
                <a:spcBef>
                  <a:spcPts val="0"/>
                </a:spcBef>
                <a:buFont typeface="Arial" panose="020B0604020202020204" pitchFamily="34" charset="0"/>
              </a:pPr>
              <a:r>
                <a:rPr lang="zh-CN" altLang="en-US" sz="900" dirty="0">
                  <a:solidFill>
                    <a:srgbClr val="262626"/>
                  </a:solidFill>
                  <a:cs typeface="+mn-ea"/>
                  <a:sym typeface="+mn-lt"/>
                </a:rPr>
                <a:t>简化流程，一键求助</a:t>
              </a:r>
              <a:endParaRPr lang="en-US" altLang="zh-CN" sz="900" dirty="0">
                <a:solidFill>
                  <a:srgbClr val="262626"/>
                </a:solidFill>
                <a:cs typeface="+mn-ea"/>
                <a:sym typeface="+mn-lt"/>
              </a:endParaRPr>
            </a:p>
            <a:p>
              <a:pPr algn="r">
                <a:lnSpc>
                  <a:spcPct val="150000"/>
                </a:lnSpc>
                <a:spcBef>
                  <a:spcPts val="0"/>
                </a:spcBef>
                <a:buFont typeface="Arial" panose="020B0604020202020204" pitchFamily="34" charset="0"/>
              </a:pPr>
              <a:r>
                <a:rPr lang="zh-CN" altLang="en-US" sz="900" dirty="0">
                  <a:solidFill>
                    <a:srgbClr val="262626"/>
                  </a:solidFill>
                  <a:cs typeface="+mn-ea"/>
                  <a:sym typeface="+mn-lt"/>
                </a:rPr>
                <a:t>自助式检测与专业建议</a:t>
              </a:r>
              <a:endParaRPr lang="en-US" altLang="zh-CN" sz="900" dirty="0">
                <a:solidFill>
                  <a:srgbClr val="262626"/>
                </a:solidFill>
                <a:cs typeface="+mn-ea"/>
                <a:sym typeface="+mn-lt"/>
              </a:endParaRPr>
            </a:p>
            <a:p>
              <a:pPr algn="r">
                <a:lnSpc>
                  <a:spcPct val="150000"/>
                </a:lnSpc>
                <a:spcBef>
                  <a:spcPts val="0"/>
                </a:spcBef>
                <a:buFont typeface="Arial" panose="020B0604020202020204" pitchFamily="34" charset="0"/>
              </a:pPr>
              <a:r>
                <a:rPr lang="zh-CN" altLang="en-US" sz="900" dirty="0">
                  <a:solidFill>
                    <a:srgbClr val="262626"/>
                  </a:solidFill>
                  <a:cs typeface="+mn-ea"/>
                  <a:sym typeface="+mn-lt"/>
                </a:rPr>
                <a:t>从预约到评价的完整闭环</a:t>
              </a:r>
              <a:endParaRPr lang="zh-CN" altLang="en-US" sz="900" dirty="0">
                <a:solidFill>
                  <a:srgbClr val="262626"/>
                </a:solidFill>
                <a:cs typeface="+mn-ea"/>
                <a:sym typeface="+mn-lt"/>
              </a:endParaRPr>
            </a:p>
          </p:txBody>
        </p:sp>
      </p:grpSp>
      <p:grpSp>
        <p:nvGrpSpPr>
          <p:cNvPr id="115" name="组合 114"/>
          <p:cNvGrpSpPr/>
          <p:nvPr/>
        </p:nvGrpSpPr>
        <p:grpSpPr>
          <a:xfrm>
            <a:off x="-27766" y="1826390"/>
            <a:ext cx="3642920" cy="994737"/>
            <a:chOff x="759352" y="1581598"/>
            <a:chExt cx="3642920" cy="994737"/>
          </a:xfrm>
        </p:grpSpPr>
        <p:sp>
          <p:nvSpPr>
            <p:cNvPr id="116" name="矩形 115"/>
            <p:cNvSpPr/>
            <p:nvPr/>
          </p:nvSpPr>
          <p:spPr>
            <a:xfrm>
              <a:off x="893051" y="1581598"/>
              <a:ext cx="2952750" cy="381066"/>
            </a:xfrm>
            <a:prstGeom prst="rect">
              <a:avLst/>
            </a:prstGeom>
          </p:spPr>
          <p:txBody>
            <a:bodyPr wrap="square">
              <a:spAutoFit/>
            </a:bodyPr>
            <a:lstStyle/>
            <a:p>
              <a:pPr algn="r">
                <a:lnSpc>
                  <a:spcPct val="150000"/>
                </a:lnSpc>
                <a:spcAft>
                  <a:spcPts val="600"/>
                </a:spcAft>
                <a:buClr>
                  <a:srgbClr val="5ABEAA"/>
                </a:buClr>
              </a:pPr>
              <a:r>
                <a:rPr lang="zh-CN" altLang="en-US" sz="1400" b="1" dirty="0">
                  <a:solidFill>
                    <a:srgbClr val="262626"/>
                  </a:solidFill>
                  <a:cs typeface="+mn-ea"/>
                  <a:sym typeface="+mn-lt"/>
                </a:rPr>
                <a:t>技术架构特色</a:t>
              </a:r>
              <a:endParaRPr lang="zh-CN" altLang="en-US" sz="1400" b="1" dirty="0">
                <a:solidFill>
                  <a:srgbClr val="262626"/>
                </a:solidFill>
                <a:cs typeface="+mn-ea"/>
                <a:sym typeface="+mn-lt"/>
              </a:endParaRPr>
            </a:p>
          </p:txBody>
        </p:sp>
        <p:sp>
          <p:nvSpPr>
            <p:cNvPr id="117" name="矩形 116"/>
            <p:cNvSpPr/>
            <p:nvPr/>
          </p:nvSpPr>
          <p:spPr>
            <a:xfrm>
              <a:off x="3839296" y="1661548"/>
              <a:ext cx="562976" cy="461665"/>
            </a:xfrm>
            <a:prstGeom prst="rect">
              <a:avLst/>
            </a:prstGeom>
          </p:spPr>
          <p:txBody>
            <a:bodyPr wrap="none">
              <a:spAutoFit/>
            </a:bodyPr>
            <a:lstStyle/>
            <a:p>
              <a:pPr algn="ctr"/>
              <a:r>
                <a:rPr lang="en-US" altLang="zh-CN" sz="2400" b="1" dirty="0">
                  <a:solidFill>
                    <a:srgbClr val="262626"/>
                  </a:solidFill>
                  <a:cs typeface="+mn-ea"/>
                  <a:sym typeface="+mn-lt"/>
                </a:rPr>
                <a:t>01</a:t>
              </a:r>
              <a:endParaRPr lang="en-US" altLang="zh-CN" sz="2400" b="1" dirty="0">
                <a:solidFill>
                  <a:srgbClr val="262626"/>
                </a:solidFill>
                <a:cs typeface="+mn-ea"/>
                <a:sym typeface="+mn-lt"/>
              </a:endParaRPr>
            </a:p>
          </p:txBody>
        </p:sp>
        <p:sp>
          <p:nvSpPr>
            <p:cNvPr id="118" name="矩形 117"/>
            <p:cNvSpPr/>
            <p:nvPr/>
          </p:nvSpPr>
          <p:spPr>
            <a:xfrm>
              <a:off x="759352" y="1882234"/>
              <a:ext cx="3046352" cy="694101"/>
            </a:xfrm>
            <a:prstGeom prst="rect">
              <a:avLst/>
            </a:prstGeom>
          </p:spPr>
          <p:txBody>
            <a:bodyPr wrap="square">
              <a:spAutoFit/>
            </a:bodyPr>
            <a:lstStyle/>
            <a:p>
              <a:pPr algn="r">
                <a:lnSpc>
                  <a:spcPct val="150000"/>
                </a:lnSpc>
                <a:spcBef>
                  <a:spcPts val="0"/>
                </a:spcBef>
                <a:buFont typeface="Arial" panose="020B0604020202020204" pitchFamily="34" charset="0"/>
              </a:pPr>
              <a:r>
                <a:rPr lang="zh-CN" altLang="en-US" sz="900" dirty="0">
                  <a:solidFill>
                    <a:srgbClr val="262626"/>
                  </a:solidFill>
                  <a:cs typeface="+mn-ea"/>
                  <a:sym typeface="+mn-lt"/>
                </a:rPr>
                <a:t>基于</a:t>
              </a:r>
              <a:r>
                <a:rPr lang="en-US" altLang="zh-CN" sz="900" dirty="0">
                  <a:solidFill>
                    <a:srgbClr val="262626"/>
                  </a:solidFill>
                  <a:cs typeface="+mn-ea"/>
                  <a:sym typeface="+mn-lt"/>
                </a:rPr>
                <a:t>Flutter</a:t>
              </a:r>
              <a:r>
                <a:rPr lang="zh-CN" altLang="en-US" sz="900" dirty="0">
                  <a:solidFill>
                    <a:srgbClr val="262626"/>
                  </a:solidFill>
                  <a:cs typeface="+mn-ea"/>
                  <a:sym typeface="+mn-lt"/>
                </a:rPr>
                <a:t>构建</a:t>
              </a:r>
              <a:r>
                <a:rPr lang="en-US" altLang="zh-CN" sz="900" dirty="0">
                  <a:solidFill>
                    <a:srgbClr val="262626"/>
                  </a:solidFill>
                  <a:cs typeface="+mn-ea"/>
                  <a:sym typeface="+mn-lt"/>
                </a:rPr>
                <a:t>B</a:t>
              </a:r>
              <a:r>
                <a:rPr lang="zh-CN" altLang="en-US" sz="900" dirty="0">
                  <a:solidFill>
                    <a:srgbClr val="262626"/>
                  </a:solidFill>
                  <a:cs typeface="+mn-ea"/>
                  <a:sym typeface="+mn-lt"/>
                </a:rPr>
                <a:t>端应用，结合原生插件实现高性能功能</a:t>
              </a:r>
              <a:endParaRPr lang="en-US" altLang="zh-CN" sz="900" dirty="0">
                <a:solidFill>
                  <a:srgbClr val="262626"/>
                </a:solidFill>
                <a:cs typeface="+mn-ea"/>
                <a:sym typeface="+mn-lt"/>
              </a:endParaRPr>
            </a:p>
            <a:p>
              <a:pPr algn="r">
                <a:lnSpc>
                  <a:spcPct val="150000"/>
                </a:lnSpc>
                <a:spcBef>
                  <a:spcPts val="0"/>
                </a:spcBef>
                <a:buFont typeface="Arial" panose="020B0604020202020204" pitchFamily="34" charset="0"/>
              </a:pPr>
              <a:r>
                <a:rPr lang="en-US" altLang="zh-CN" sz="900" dirty="0">
                  <a:solidFill>
                    <a:srgbClr val="262626"/>
                  </a:solidFill>
                  <a:cs typeface="+mn-ea"/>
                  <a:sym typeface="+mn-lt"/>
                </a:rPr>
                <a:t>C</a:t>
              </a:r>
              <a:r>
                <a:rPr lang="zh-CN" altLang="en-US" sz="900" dirty="0">
                  <a:solidFill>
                    <a:srgbClr val="262626"/>
                  </a:solidFill>
                  <a:cs typeface="+mn-ea"/>
                  <a:sym typeface="+mn-lt"/>
                </a:rPr>
                <a:t>端采用小程序</a:t>
              </a:r>
              <a:r>
                <a:rPr lang="en-US" altLang="zh-CN" sz="900" dirty="0">
                  <a:solidFill>
                    <a:srgbClr val="262626"/>
                  </a:solidFill>
                  <a:cs typeface="+mn-ea"/>
                  <a:sym typeface="+mn-lt"/>
                </a:rPr>
                <a:t>+PWA</a:t>
              </a:r>
              <a:r>
                <a:rPr lang="zh-CN" altLang="en-US" sz="900" dirty="0">
                  <a:solidFill>
                    <a:srgbClr val="262626"/>
                  </a:solidFill>
                  <a:cs typeface="+mn-ea"/>
                  <a:sym typeface="+mn-lt"/>
                </a:rPr>
                <a:t>方案，确保最佳用户体验</a:t>
              </a:r>
              <a:endParaRPr lang="en-US" altLang="zh-CN" sz="900" dirty="0">
                <a:solidFill>
                  <a:srgbClr val="262626"/>
                </a:solidFill>
                <a:cs typeface="+mn-ea"/>
                <a:sym typeface="+mn-lt"/>
              </a:endParaRPr>
            </a:p>
            <a:p>
              <a:pPr algn="r">
                <a:lnSpc>
                  <a:spcPct val="150000"/>
                </a:lnSpc>
                <a:spcBef>
                  <a:spcPts val="0"/>
                </a:spcBef>
                <a:buFont typeface="Arial" panose="020B0604020202020204" pitchFamily="34" charset="0"/>
              </a:pPr>
              <a:r>
                <a:rPr lang="zh-CN" altLang="en-US" sz="900" dirty="0">
                  <a:solidFill>
                    <a:srgbClr val="262626"/>
                  </a:solidFill>
                  <a:cs typeface="+mn-ea"/>
                  <a:sym typeface="+mn-lt"/>
                </a:rPr>
                <a:t>通过统一</a:t>
              </a:r>
              <a:r>
                <a:rPr lang="en-US" altLang="zh-CN" sz="900" dirty="0">
                  <a:solidFill>
                    <a:srgbClr val="262626"/>
                  </a:solidFill>
                  <a:cs typeface="+mn-ea"/>
                  <a:sym typeface="+mn-lt"/>
                </a:rPr>
                <a:t>API</a:t>
              </a:r>
              <a:r>
                <a:rPr lang="zh-CN" altLang="en-US" sz="900" dirty="0">
                  <a:solidFill>
                    <a:srgbClr val="262626"/>
                  </a:solidFill>
                  <a:cs typeface="+mn-ea"/>
                  <a:sym typeface="+mn-lt"/>
                </a:rPr>
                <a:t>与事件总线，实现端云深度协同</a:t>
              </a:r>
              <a:endParaRPr lang="zh-CN" altLang="en-US" sz="900" dirty="0">
                <a:solidFill>
                  <a:srgbClr val="262626"/>
                </a:solidFill>
                <a:cs typeface="+mn-ea"/>
                <a:sym typeface="+mn-lt"/>
              </a:endParaRPr>
            </a:p>
          </p:txBody>
        </p:sp>
      </p:grpSp>
      <p:sp>
        <p:nvSpPr>
          <p:cNvPr id="119" name="文本框 118"/>
          <p:cNvSpPr txBox="1"/>
          <p:nvPr/>
        </p:nvSpPr>
        <p:spPr>
          <a:xfrm>
            <a:off x="3803754" y="474258"/>
            <a:ext cx="4750435" cy="52322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移动应用架构与核心功能</a:t>
            </a:r>
            <a:endParaRPr lang="zh-CN" altLang="en-US" sz="2800" b="1" dirty="0">
              <a:solidFill>
                <a:srgbClr val="262626"/>
              </a:solidFill>
              <a:cs typeface="+mn-ea"/>
              <a:sym typeface="+mn-lt"/>
            </a:endParaRPr>
          </a:p>
        </p:txBody>
      </p:sp>
      <p:sp>
        <p:nvSpPr>
          <p:cNvPr id="2" name="矩形 1"/>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03650" y="1108075"/>
            <a:ext cx="4389755" cy="371094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 calcmode="lin" valueType="num">
                                      <p:cBhvr>
                                        <p:cTn id="9" dur="500" fill="hold"/>
                                        <p:tgtEl>
                                          <p:spTgt spid="83"/>
                                        </p:tgtEl>
                                        <p:attrNameLst>
                                          <p:attrName>style.rotation</p:attrName>
                                        </p:attrNameLst>
                                      </p:cBhvr>
                                      <p:tavLst>
                                        <p:tav tm="0">
                                          <p:val>
                                            <p:fltVal val="360"/>
                                          </p:val>
                                        </p:tav>
                                        <p:tav tm="100000">
                                          <p:val>
                                            <p:fltVal val="0"/>
                                          </p:val>
                                        </p:tav>
                                      </p:tavLst>
                                    </p:anim>
                                    <p:animEffect transition="in" filter="fade">
                                      <p:cBhvr>
                                        <p:cTn id="10" dur="500"/>
                                        <p:tgtEl>
                                          <p:spTgt spid="83"/>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88"/>
                                        </p:tgtEl>
                                        <p:attrNameLst>
                                          <p:attrName>style.visibility</p:attrName>
                                        </p:attrNameLst>
                                      </p:cBhvr>
                                      <p:to>
                                        <p:strVal val="visible"/>
                                      </p:to>
                                    </p:set>
                                    <p:anim calcmode="lin" valueType="num">
                                      <p:cBhvr>
                                        <p:cTn id="14" dur="500" fill="hold"/>
                                        <p:tgtEl>
                                          <p:spTgt spid="88"/>
                                        </p:tgtEl>
                                        <p:attrNameLst>
                                          <p:attrName>ppt_w</p:attrName>
                                        </p:attrNameLst>
                                      </p:cBhvr>
                                      <p:tavLst>
                                        <p:tav tm="0">
                                          <p:val>
                                            <p:fltVal val="0"/>
                                          </p:val>
                                        </p:tav>
                                        <p:tav tm="100000">
                                          <p:val>
                                            <p:strVal val="#ppt_w"/>
                                          </p:val>
                                        </p:tav>
                                      </p:tavLst>
                                    </p:anim>
                                    <p:anim calcmode="lin" valueType="num">
                                      <p:cBhvr>
                                        <p:cTn id="15" dur="500" fill="hold"/>
                                        <p:tgtEl>
                                          <p:spTgt spid="88"/>
                                        </p:tgtEl>
                                        <p:attrNameLst>
                                          <p:attrName>ppt_h</p:attrName>
                                        </p:attrNameLst>
                                      </p:cBhvr>
                                      <p:tavLst>
                                        <p:tav tm="0">
                                          <p:val>
                                            <p:fltVal val="0"/>
                                          </p:val>
                                        </p:tav>
                                        <p:tav tm="100000">
                                          <p:val>
                                            <p:strVal val="#ppt_h"/>
                                          </p:val>
                                        </p:tav>
                                      </p:tavLst>
                                    </p:anim>
                                    <p:anim calcmode="lin" valueType="num">
                                      <p:cBhvr>
                                        <p:cTn id="16" dur="500" fill="hold"/>
                                        <p:tgtEl>
                                          <p:spTgt spid="88"/>
                                        </p:tgtEl>
                                        <p:attrNameLst>
                                          <p:attrName>style.rotation</p:attrName>
                                        </p:attrNameLst>
                                      </p:cBhvr>
                                      <p:tavLst>
                                        <p:tav tm="0">
                                          <p:val>
                                            <p:fltVal val="360"/>
                                          </p:val>
                                        </p:tav>
                                        <p:tav tm="100000">
                                          <p:val>
                                            <p:fltVal val="0"/>
                                          </p:val>
                                        </p:tav>
                                      </p:tavLst>
                                    </p:anim>
                                    <p:animEffect transition="in" filter="fade">
                                      <p:cBhvr>
                                        <p:cTn id="17" dur="500"/>
                                        <p:tgtEl>
                                          <p:spTgt spid="88"/>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500" fill="hold"/>
                                        <p:tgtEl>
                                          <p:spTgt spid="98"/>
                                        </p:tgtEl>
                                        <p:attrNameLst>
                                          <p:attrName>ppt_w</p:attrName>
                                        </p:attrNameLst>
                                      </p:cBhvr>
                                      <p:tavLst>
                                        <p:tav tm="0">
                                          <p:val>
                                            <p:fltVal val="0"/>
                                          </p:val>
                                        </p:tav>
                                        <p:tav tm="100000">
                                          <p:val>
                                            <p:strVal val="#ppt_w"/>
                                          </p:val>
                                        </p:tav>
                                      </p:tavLst>
                                    </p:anim>
                                    <p:anim calcmode="lin" valueType="num">
                                      <p:cBhvr>
                                        <p:cTn id="22" dur="500" fill="hold"/>
                                        <p:tgtEl>
                                          <p:spTgt spid="98"/>
                                        </p:tgtEl>
                                        <p:attrNameLst>
                                          <p:attrName>ppt_h</p:attrName>
                                        </p:attrNameLst>
                                      </p:cBhvr>
                                      <p:tavLst>
                                        <p:tav tm="0">
                                          <p:val>
                                            <p:fltVal val="0"/>
                                          </p:val>
                                        </p:tav>
                                        <p:tav tm="100000">
                                          <p:val>
                                            <p:strVal val="#ppt_h"/>
                                          </p:val>
                                        </p:tav>
                                      </p:tavLst>
                                    </p:anim>
                                    <p:anim calcmode="lin" valueType="num">
                                      <p:cBhvr>
                                        <p:cTn id="23" dur="500" fill="hold"/>
                                        <p:tgtEl>
                                          <p:spTgt spid="98"/>
                                        </p:tgtEl>
                                        <p:attrNameLst>
                                          <p:attrName>style.rotation</p:attrName>
                                        </p:attrNameLst>
                                      </p:cBhvr>
                                      <p:tavLst>
                                        <p:tav tm="0">
                                          <p:val>
                                            <p:fltVal val="360"/>
                                          </p:val>
                                        </p:tav>
                                        <p:tav tm="100000">
                                          <p:val>
                                            <p:fltVal val="0"/>
                                          </p:val>
                                        </p:tav>
                                      </p:tavLst>
                                    </p:anim>
                                    <p:animEffect transition="in" filter="fade">
                                      <p:cBhvr>
                                        <p:cTn id="24" dur="500"/>
                                        <p:tgtEl>
                                          <p:spTgt spid="98"/>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93"/>
                                        </p:tgtEl>
                                        <p:attrNameLst>
                                          <p:attrName>style.visibility</p:attrName>
                                        </p:attrNameLst>
                                      </p:cBhvr>
                                      <p:to>
                                        <p:strVal val="visible"/>
                                      </p:to>
                                    </p:set>
                                    <p:anim calcmode="lin" valueType="num">
                                      <p:cBhvr>
                                        <p:cTn id="28" dur="500" fill="hold"/>
                                        <p:tgtEl>
                                          <p:spTgt spid="93"/>
                                        </p:tgtEl>
                                        <p:attrNameLst>
                                          <p:attrName>ppt_w</p:attrName>
                                        </p:attrNameLst>
                                      </p:cBhvr>
                                      <p:tavLst>
                                        <p:tav tm="0">
                                          <p:val>
                                            <p:fltVal val="0"/>
                                          </p:val>
                                        </p:tav>
                                        <p:tav tm="100000">
                                          <p:val>
                                            <p:strVal val="#ppt_w"/>
                                          </p:val>
                                        </p:tav>
                                      </p:tavLst>
                                    </p:anim>
                                    <p:anim calcmode="lin" valueType="num">
                                      <p:cBhvr>
                                        <p:cTn id="29" dur="500" fill="hold"/>
                                        <p:tgtEl>
                                          <p:spTgt spid="93"/>
                                        </p:tgtEl>
                                        <p:attrNameLst>
                                          <p:attrName>ppt_h</p:attrName>
                                        </p:attrNameLst>
                                      </p:cBhvr>
                                      <p:tavLst>
                                        <p:tav tm="0">
                                          <p:val>
                                            <p:fltVal val="0"/>
                                          </p:val>
                                        </p:tav>
                                        <p:tav tm="100000">
                                          <p:val>
                                            <p:strVal val="#ppt_h"/>
                                          </p:val>
                                        </p:tav>
                                      </p:tavLst>
                                    </p:anim>
                                    <p:anim calcmode="lin" valueType="num">
                                      <p:cBhvr>
                                        <p:cTn id="30" dur="500" fill="hold"/>
                                        <p:tgtEl>
                                          <p:spTgt spid="93"/>
                                        </p:tgtEl>
                                        <p:attrNameLst>
                                          <p:attrName>style.rotation</p:attrName>
                                        </p:attrNameLst>
                                      </p:cBhvr>
                                      <p:tavLst>
                                        <p:tav tm="0">
                                          <p:val>
                                            <p:fltVal val="360"/>
                                          </p:val>
                                        </p:tav>
                                        <p:tav tm="100000">
                                          <p:val>
                                            <p:fltVal val="0"/>
                                          </p:val>
                                        </p:tav>
                                      </p:tavLst>
                                    </p:anim>
                                    <p:animEffect transition="in" filter="fade">
                                      <p:cBhvr>
                                        <p:cTn id="31" dur="500"/>
                                        <p:tgtEl>
                                          <p:spTgt spid="93"/>
                                        </p:tgtEl>
                                      </p:cBhvr>
                                    </p:animEffect>
                                  </p:childTnLst>
                                </p:cTn>
                              </p:par>
                            </p:childTnLst>
                          </p:cTn>
                        </p:par>
                        <p:par>
                          <p:cTn id="32" fill="hold">
                            <p:stCondLst>
                              <p:cond delay="2000"/>
                            </p:stCondLst>
                            <p:childTnLst>
                              <p:par>
                                <p:cTn id="33" presetID="12" presetClass="entr" presetSubtype="4" fill="hold" grpId="0" nodeType="after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500"/>
                                        <p:tgtEl>
                                          <p:spTgt spid="58"/>
                                        </p:tgtEl>
                                        <p:attrNameLst>
                                          <p:attrName>ppt_y</p:attrName>
                                        </p:attrNameLst>
                                      </p:cBhvr>
                                      <p:tavLst>
                                        <p:tav tm="0">
                                          <p:val>
                                            <p:strVal val="#ppt_y+#ppt_h*1.125000"/>
                                          </p:val>
                                        </p:tav>
                                        <p:tav tm="100000">
                                          <p:val>
                                            <p:strVal val="#ppt_y"/>
                                          </p:val>
                                        </p:tav>
                                      </p:tavLst>
                                    </p:anim>
                                    <p:animEffect transition="in" filter="wipe(up)">
                                      <p:cBhvr>
                                        <p:cTn id="36" dur="500"/>
                                        <p:tgtEl>
                                          <p:spTgt spid="58"/>
                                        </p:tgtEl>
                                      </p:cBhvr>
                                    </p:animEffect>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115"/>
                                        </p:tgtEl>
                                        <p:attrNameLst>
                                          <p:attrName>style.visibility</p:attrName>
                                        </p:attrNameLst>
                                      </p:cBhvr>
                                      <p:to>
                                        <p:strVal val="visible"/>
                                      </p:to>
                                    </p:set>
                                    <p:anim calcmode="lin" valueType="num">
                                      <p:cBhvr additive="base">
                                        <p:cTn id="40" dur="500" fill="hold"/>
                                        <p:tgtEl>
                                          <p:spTgt spid="115"/>
                                        </p:tgtEl>
                                        <p:attrNameLst>
                                          <p:attrName>ppt_x</p:attrName>
                                        </p:attrNameLst>
                                      </p:cBhvr>
                                      <p:tavLst>
                                        <p:tav tm="0">
                                          <p:val>
                                            <p:strVal val="0-#ppt_w/2"/>
                                          </p:val>
                                        </p:tav>
                                        <p:tav tm="100000">
                                          <p:val>
                                            <p:strVal val="#ppt_x"/>
                                          </p:val>
                                        </p:tav>
                                      </p:tavLst>
                                    </p:anim>
                                    <p:anim calcmode="lin" valueType="num">
                                      <p:cBhvr additive="base">
                                        <p:cTn id="41" dur="500" fill="hold"/>
                                        <p:tgtEl>
                                          <p:spTgt spid="115"/>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111"/>
                                        </p:tgtEl>
                                        <p:attrNameLst>
                                          <p:attrName>style.visibility</p:attrName>
                                        </p:attrNameLst>
                                      </p:cBhvr>
                                      <p:to>
                                        <p:strVal val="visible"/>
                                      </p:to>
                                    </p:set>
                                    <p:anim calcmode="lin" valueType="num">
                                      <p:cBhvr additive="base">
                                        <p:cTn id="44" dur="500" fill="hold"/>
                                        <p:tgtEl>
                                          <p:spTgt spid="111"/>
                                        </p:tgtEl>
                                        <p:attrNameLst>
                                          <p:attrName>ppt_x</p:attrName>
                                        </p:attrNameLst>
                                      </p:cBhvr>
                                      <p:tavLst>
                                        <p:tav tm="0">
                                          <p:val>
                                            <p:strVal val="0-#ppt_w/2"/>
                                          </p:val>
                                        </p:tav>
                                        <p:tav tm="100000">
                                          <p:val>
                                            <p:strVal val="#ppt_x"/>
                                          </p:val>
                                        </p:tav>
                                      </p:tavLst>
                                    </p:anim>
                                    <p:anim calcmode="lin" valueType="num">
                                      <p:cBhvr additive="base">
                                        <p:cTn id="45" dur="500" fill="hold"/>
                                        <p:tgtEl>
                                          <p:spTgt spid="111"/>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103"/>
                                        </p:tgtEl>
                                        <p:attrNameLst>
                                          <p:attrName>style.visibility</p:attrName>
                                        </p:attrNameLst>
                                      </p:cBhvr>
                                      <p:to>
                                        <p:strVal val="visible"/>
                                      </p:to>
                                    </p:set>
                                    <p:anim calcmode="lin" valueType="num">
                                      <p:cBhvr additive="base">
                                        <p:cTn id="48" dur="500" fill="hold"/>
                                        <p:tgtEl>
                                          <p:spTgt spid="103"/>
                                        </p:tgtEl>
                                        <p:attrNameLst>
                                          <p:attrName>ppt_x</p:attrName>
                                        </p:attrNameLst>
                                      </p:cBhvr>
                                      <p:tavLst>
                                        <p:tav tm="0">
                                          <p:val>
                                            <p:strVal val="1+#ppt_w/2"/>
                                          </p:val>
                                        </p:tav>
                                        <p:tav tm="100000">
                                          <p:val>
                                            <p:strVal val="#ppt_x"/>
                                          </p:val>
                                        </p:tav>
                                      </p:tavLst>
                                    </p:anim>
                                    <p:anim calcmode="lin" valueType="num">
                                      <p:cBhvr additive="base">
                                        <p:cTn id="49" dur="500" fill="hold"/>
                                        <p:tgtEl>
                                          <p:spTgt spid="103"/>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 calcmode="lin" valueType="num">
                                      <p:cBhvr additive="base">
                                        <p:cTn id="52" dur="500" fill="hold"/>
                                        <p:tgtEl>
                                          <p:spTgt spid="107"/>
                                        </p:tgtEl>
                                        <p:attrNameLst>
                                          <p:attrName>ppt_x</p:attrName>
                                        </p:attrNameLst>
                                      </p:cBhvr>
                                      <p:tavLst>
                                        <p:tav tm="0">
                                          <p:val>
                                            <p:strVal val="1+#ppt_w/2"/>
                                          </p:val>
                                        </p:tav>
                                        <p:tav tm="100000">
                                          <p:val>
                                            <p:strVal val="#ppt_x"/>
                                          </p:val>
                                        </p:tav>
                                      </p:tavLst>
                                    </p:anim>
                                    <p:anim calcmode="lin" valueType="num">
                                      <p:cBhvr additive="base">
                                        <p:cTn id="53" dur="500" fill="hold"/>
                                        <p:tgtEl>
                                          <p:spTgt spid="107"/>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9" presetClass="entr" presetSubtype="0" fill="hold" grpId="0" nodeType="afterEffect">
                                  <p:stCondLst>
                                    <p:cond delay="0"/>
                                  </p:stCondLst>
                                  <p:childTnLst>
                                    <p:set>
                                      <p:cBhvr>
                                        <p:cTn id="56" dur="1" fill="hold">
                                          <p:stCondLst>
                                            <p:cond delay="0"/>
                                          </p:stCondLst>
                                        </p:cTn>
                                        <p:tgtEl>
                                          <p:spTgt spid="119"/>
                                        </p:tgtEl>
                                        <p:attrNameLst>
                                          <p:attrName>style.visibility</p:attrName>
                                        </p:attrNameLst>
                                      </p:cBhvr>
                                      <p:to>
                                        <p:strVal val="visible"/>
                                      </p:to>
                                    </p:set>
                                    <p:anim calcmode="lin" valueType="num">
                                      <p:cBhvr>
                                        <p:cTn id="57" dur="500" fill="hold"/>
                                        <p:tgtEl>
                                          <p:spTgt spid="119"/>
                                        </p:tgtEl>
                                        <p:attrNameLst>
                                          <p:attrName>ppt_x</p:attrName>
                                        </p:attrNameLst>
                                      </p:cBhvr>
                                      <p:tavLst>
                                        <p:tav tm="0">
                                          <p:val>
                                            <p:strVal val="#ppt_x-.2"/>
                                          </p:val>
                                        </p:tav>
                                        <p:tav tm="100000">
                                          <p:val>
                                            <p:strVal val="#ppt_x"/>
                                          </p:val>
                                        </p:tav>
                                      </p:tavLst>
                                    </p:anim>
                                    <p:anim calcmode="lin" valueType="num">
                                      <p:cBhvr>
                                        <p:cTn id="58" dur="500" fill="hold"/>
                                        <p:tgtEl>
                                          <p:spTgt spid="119"/>
                                        </p:tgtEl>
                                        <p:attrNameLst>
                                          <p:attrName>ppt_y</p:attrName>
                                        </p:attrNameLst>
                                      </p:cBhvr>
                                      <p:tavLst>
                                        <p:tav tm="0">
                                          <p:val>
                                            <p:strVal val="#ppt_y"/>
                                          </p:val>
                                        </p:tav>
                                        <p:tav tm="100000">
                                          <p:val>
                                            <p:strVal val="#ppt_y"/>
                                          </p:val>
                                        </p:tav>
                                      </p:tavLst>
                                    </p:anim>
                                    <p:animEffect transition="in" filter="wipe(right)" prLst="gradientSize: 0.1">
                                      <p:cBhvr>
                                        <p:cTn id="5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1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88070" y="-14605"/>
            <a:ext cx="3503930" cy="6887845"/>
          </a:xfrm>
          <a:prstGeom prst="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1013263" y="434975"/>
            <a:ext cx="818515" cy="1445260"/>
          </a:xfrm>
          <a:prstGeom prst="rect">
            <a:avLst/>
          </a:prstGeom>
          <a:noFill/>
        </p:spPr>
        <p:txBody>
          <a:bodyPr wrap="square" rtlCol="0">
            <a:spAutoFit/>
          </a:bodyPr>
          <a:lstStyle/>
          <a:p>
            <a:pPr algn="r"/>
            <a:r>
              <a:rPr lang="en-US" altLang="zh-CN" sz="4400" b="1" dirty="0">
                <a:solidFill>
                  <a:schemeClr val="bg1"/>
                </a:solidFill>
                <a:cs typeface="+mn-ea"/>
                <a:sym typeface="+mn-lt"/>
              </a:rPr>
              <a:t>05</a:t>
            </a:r>
            <a:endParaRPr lang="en-US" altLang="zh-CN" sz="4400" b="1" dirty="0">
              <a:solidFill>
                <a:schemeClr val="bg1"/>
              </a:solidFill>
              <a:cs typeface="+mn-ea"/>
              <a:sym typeface="+mn-lt"/>
            </a:endParaRPr>
          </a:p>
        </p:txBody>
      </p:sp>
      <p:sp>
        <p:nvSpPr>
          <p:cNvPr id="10" name="文本框 9"/>
          <p:cNvSpPr txBox="1"/>
          <p:nvPr/>
        </p:nvSpPr>
        <p:spPr>
          <a:xfrm>
            <a:off x="962256" y="2263775"/>
            <a:ext cx="3673475" cy="769441"/>
          </a:xfrm>
          <a:prstGeom prst="rect">
            <a:avLst/>
          </a:prstGeom>
          <a:noFill/>
        </p:spPr>
        <p:txBody>
          <a:bodyPr wrap="square" rtlCol="0">
            <a:spAutoFit/>
          </a:bodyPr>
          <a:lstStyle>
            <a:defPPr>
              <a:defRPr lang="zh-CN"/>
            </a:defPPr>
            <a:lvl1pPr fontAlgn="auto">
              <a:lnSpc>
                <a:spcPct val="100000"/>
              </a:lnSpc>
              <a:defRPr sz="4400" b="1">
                <a:solidFill>
                  <a:srgbClr val="262626"/>
                </a:solidFill>
                <a:cs typeface="+mn-ea"/>
              </a:defRPr>
            </a:lvl1pPr>
          </a:lstStyle>
          <a:p>
            <a:r>
              <a:rPr lang="zh-CN" altLang="en-US" dirty="0">
                <a:sym typeface="+mn-lt"/>
              </a:rPr>
              <a:t>项目规划</a:t>
            </a:r>
            <a:endParaRPr lang="zh-CN" altLang="en-US" dirty="0">
              <a:sym typeface="+mn-lt"/>
            </a:endParaRPr>
          </a:p>
        </p:txBody>
      </p:sp>
      <p:sp>
        <p:nvSpPr>
          <p:cNvPr id="14" name="文本框 21"/>
          <p:cNvSpPr txBox="1"/>
          <p:nvPr/>
        </p:nvSpPr>
        <p:spPr>
          <a:xfrm>
            <a:off x="962256" y="3232785"/>
            <a:ext cx="3851910" cy="10141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10000"/>
              </a:lnSpc>
            </a:pPr>
            <a:r>
              <a:rPr lang="zh-CN" altLang="en-US" sz="1000" dirty="0">
                <a:solidFill>
                  <a:srgbClr val="262626"/>
                </a:solidFill>
                <a:cs typeface="+mn-ea"/>
              </a:rPr>
              <a:t>为确保“安燃云”平台有序、高效地推进，我们制定了分阶段、螺旋式迭代的开发计划，在保证产品核心价值快速验证的同时，确保系统的稳定性、安全性与可扩展性。</a:t>
            </a:r>
            <a:endParaRPr lang="zh-CN" altLang="en-US" sz="1000" dirty="0">
              <a:solidFill>
                <a:srgbClr val="262626"/>
              </a:solidFill>
              <a:cs typeface="+mn-ea"/>
              <a:sym typeface="+mn-lt"/>
            </a:endParaRPr>
          </a:p>
        </p:txBody>
      </p:sp>
      <p:sp>
        <p:nvSpPr>
          <p:cNvPr id="4" name="文本框 3"/>
          <p:cNvSpPr txBox="1"/>
          <p:nvPr/>
        </p:nvSpPr>
        <p:spPr>
          <a:xfrm>
            <a:off x="10045523" y="5981065"/>
            <a:ext cx="1786255" cy="368300"/>
          </a:xfrm>
          <a:prstGeom prst="rect">
            <a:avLst/>
          </a:prstGeom>
          <a:noFill/>
        </p:spPr>
        <p:txBody>
          <a:bodyPr wrap="square" rtlCol="0">
            <a:spAutoFit/>
          </a:bodyPr>
          <a:lstStyle/>
          <a:p>
            <a:pPr algn="r"/>
            <a:r>
              <a:rPr kumimoji="1" lang="en-US" altLang="zh-CN" b="1" dirty="0">
                <a:solidFill>
                  <a:schemeClr val="bg1"/>
                </a:solidFill>
                <a:cs typeface="+mn-ea"/>
                <a:sym typeface="+mn-lt"/>
              </a:rPr>
              <a:t>PART FIVE</a:t>
            </a:r>
            <a:endParaRPr kumimoji="1" lang="en-US" altLang="zh-CN" b="1" dirty="0">
              <a:solidFill>
                <a:schemeClr val="bg1"/>
              </a:solidFill>
              <a:cs typeface="+mn-ea"/>
              <a:sym typeface="+mn-lt"/>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l="12454"/>
          <a:stretch>
            <a:fillRect/>
          </a:stretch>
        </p:blipFill>
        <p:spPr>
          <a:xfrm>
            <a:off x="5277802" y="1359535"/>
            <a:ext cx="5493385" cy="4189403"/>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1"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9"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ppt_x</p:attrName>
                                        </p:attrNameLst>
                                      </p:cBhvr>
                                      <p:tavLst>
                                        <p:tav tm="0">
                                          <p:val>
                                            <p:strVal val="#ppt_x-.2"/>
                                          </p:val>
                                        </p:tav>
                                        <p:tav tm="100000">
                                          <p:val>
                                            <p:strVal val="#ppt_x"/>
                                          </p:val>
                                        </p:tav>
                                      </p:tavLst>
                                    </p:anim>
                                    <p:anim calcmode="lin" valueType="num">
                                      <p:cBhvr>
                                        <p:cTn id="23"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4" dur="500"/>
                                        <p:tgtEl>
                                          <p:spTgt spid="10"/>
                                        </p:tgtEl>
                                      </p:cBhvr>
                                    </p:animEffec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 grpId="0"/>
      <p:bldP spid="7" grpId="1"/>
      <p:bldP spid="10" grpId="0"/>
      <p:bldP spid="14"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31"/>
          <p:cNvSpPr/>
          <p:nvPr/>
        </p:nvSpPr>
        <p:spPr>
          <a:xfrm flipH="1">
            <a:off x="510540" y="3811199"/>
            <a:ext cx="10358120"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00"/>
              </a:solidFill>
              <a:cs typeface="+mn-ea"/>
              <a:sym typeface="+mn-lt"/>
            </a:endParaRPr>
          </a:p>
        </p:txBody>
      </p:sp>
      <p:sp>
        <p:nvSpPr>
          <p:cNvPr id="70" name="圆角矩形 10"/>
          <p:cNvSpPr/>
          <p:nvPr/>
        </p:nvSpPr>
        <p:spPr>
          <a:xfrm>
            <a:off x="744841" y="4534503"/>
            <a:ext cx="3120927" cy="344487"/>
          </a:xfrm>
          <a:prstGeom prst="round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cs typeface="+mn-ea"/>
                <a:sym typeface="+mn-lt"/>
              </a:rPr>
              <a:t>第一阶段：需求与设计（</a:t>
            </a:r>
            <a:r>
              <a:rPr lang="en-US" altLang="zh-CN" sz="1600" b="1" dirty="0">
                <a:solidFill>
                  <a:schemeClr val="bg1"/>
                </a:solidFill>
                <a:cs typeface="+mn-ea"/>
                <a:sym typeface="+mn-lt"/>
              </a:rPr>
              <a:t>4</a:t>
            </a:r>
            <a:r>
              <a:rPr lang="zh-CN" altLang="en-US" sz="1600" b="1" dirty="0">
                <a:solidFill>
                  <a:schemeClr val="bg1"/>
                </a:solidFill>
                <a:cs typeface="+mn-ea"/>
                <a:sym typeface="+mn-lt"/>
              </a:rPr>
              <a:t>周）</a:t>
            </a:r>
            <a:endParaRPr lang="zh-CN" altLang="en-US" sz="1600" b="1" dirty="0">
              <a:solidFill>
                <a:schemeClr val="bg1"/>
              </a:solidFill>
              <a:cs typeface="+mn-ea"/>
              <a:sym typeface="+mn-lt"/>
            </a:endParaRPr>
          </a:p>
        </p:txBody>
      </p:sp>
      <p:sp>
        <p:nvSpPr>
          <p:cNvPr id="71" name="圆角矩形 11"/>
          <p:cNvSpPr/>
          <p:nvPr/>
        </p:nvSpPr>
        <p:spPr>
          <a:xfrm>
            <a:off x="2864453" y="2712771"/>
            <a:ext cx="3508752" cy="344488"/>
          </a:xfrm>
          <a:prstGeom prst="roundRect">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cs typeface="+mn-ea"/>
                <a:sym typeface="+mn-lt"/>
              </a:rPr>
              <a:t>第二阶段：</a:t>
            </a:r>
            <a:r>
              <a:rPr lang="en-US" altLang="zh-CN" sz="1600" b="1" dirty="0">
                <a:solidFill>
                  <a:schemeClr val="bg1"/>
                </a:solidFill>
                <a:cs typeface="+mn-ea"/>
                <a:sym typeface="+mn-lt"/>
              </a:rPr>
              <a:t>MVP</a:t>
            </a:r>
            <a:r>
              <a:rPr lang="zh-CN" altLang="en-US" sz="1600" b="1" dirty="0">
                <a:solidFill>
                  <a:schemeClr val="bg1"/>
                </a:solidFill>
                <a:cs typeface="+mn-ea"/>
                <a:sym typeface="+mn-lt"/>
              </a:rPr>
              <a:t>开发与试点（</a:t>
            </a:r>
            <a:r>
              <a:rPr lang="en-US" altLang="zh-CN" sz="1600" b="1" dirty="0">
                <a:solidFill>
                  <a:schemeClr val="bg1"/>
                </a:solidFill>
                <a:cs typeface="+mn-ea"/>
                <a:sym typeface="+mn-lt"/>
              </a:rPr>
              <a:t>10</a:t>
            </a:r>
            <a:r>
              <a:rPr lang="zh-CN" altLang="en-US" sz="1600" b="1" dirty="0">
                <a:solidFill>
                  <a:schemeClr val="bg1"/>
                </a:solidFill>
                <a:cs typeface="+mn-ea"/>
                <a:sym typeface="+mn-lt"/>
              </a:rPr>
              <a:t>周）</a:t>
            </a:r>
            <a:endParaRPr lang="zh-CN" altLang="en-US" sz="2000" b="1" dirty="0">
              <a:solidFill>
                <a:schemeClr val="bg1"/>
              </a:solidFill>
              <a:cs typeface="+mn-ea"/>
              <a:sym typeface="+mn-lt"/>
            </a:endParaRPr>
          </a:p>
        </p:txBody>
      </p:sp>
      <p:sp>
        <p:nvSpPr>
          <p:cNvPr id="72" name="圆角矩形 12"/>
          <p:cNvSpPr/>
          <p:nvPr/>
        </p:nvSpPr>
        <p:spPr>
          <a:xfrm>
            <a:off x="4948731" y="4559646"/>
            <a:ext cx="3887628" cy="344487"/>
          </a:xfrm>
          <a:prstGeom prst="round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cs typeface="+mn-ea"/>
                <a:sym typeface="+mn-lt"/>
              </a:rPr>
              <a:t>第三阶段：功能迭代与优化（</a:t>
            </a:r>
            <a:r>
              <a:rPr lang="en-US" altLang="zh-CN" sz="1600" b="1" dirty="0">
                <a:solidFill>
                  <a:schemeClr val="bg1"/>
                </a:solidFill>
                <a:cs typeface="+mn-ea"/>
                <a:sym typeface="+mn-lt"/>
              </a:rPr>
              <a:t>12</a:t>
            </a:r>
            <a:r>
              <a:rPr lang="zh-CN" altLang="en-US" sz="1600" b="1" dirty="0">
                <a:solidFill>
                  <a:schemeClr val="bg1"/>
                </a:solidFill>
                <a:cs typeface="+mn-ea"/>
                <a:sym typeface="+mn-lt"/>
              </a:rPr>
              <a:t>周）</a:t>
            </a:r>
            <a:endParaRPr lang="zh-CN" altLang="en-US" sz="2000" b="1" dirty="0">
              <a:solidFill>
                <a:schemeClr val="bg1"/>
              </a:solidFill>
              <a:cs typeface="+mn-ea"/>
              <a:sym typeface="+mn-lt"/>
            </a:endParaRPr>
          </a:p>
        </p:txBody>
      </p:sp>
      <p:grpSp>
        <p:nvGrpSpPr>
          <p:cNvPr id="92" name="组合 91"/>
          <p:cNvGrpSpPr/>
          <p:nvPr/>
        </p:nvGrpSpPr>
        <p:grpSpPr>
          <a:xfrm>
            <a:off x="6632195" y="3091180"/>
            <a:ext cx="520700" cy="520700"/>
            <a:chOff x="11195" y="2724"/>
            <a:chExt cx="820" cy="820"/>
          </a:xfrm>
        </p:grpSpPr>
        <p:sp>
          <p:nvSpPr>
            <p:cNvPr id="73" name="Sev01"/>
            <p:cNvSpPr>
              <a:spLocks noChangeAspect="1"/>
            </p:cNvSpPr>
            <p:nvPr/>
          </p:nvSpPr>
          <p:spPr>
            <a:xfrm>
              <a:off x="11195" y="2724"/>
              <a:ext cx="820" cy="820"/>
            </a:xfrm>
            <a:prstGeom prst="ellipse">
              <a:avLst/>
            </a:prstGeom>
            <a:solidFill>
              <a:srgbClr val="00666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cs typeface="+mn-ea"/>
                <a:sym typeface="+mn-lt"/>
              </a:endParaRPr>
            </a:p>
          </p:txBody>
        </p:sp>
        <p:sp>
          <p:nvSpPr>
            <p:cNvPr id="74" name="Freeform 105"/>
            <p:cNvSpPr>
              <a:spLocks noEditPoints="1"/>
            </p:cNvSpPr>
            <p:nvPr/>
          </p:nvSpPr>
          <p:spPr bwMode="auto">
            <a:xfrm>
              <a:off x="11377" y="2909"/>
              <a:ext cx="458" cy="450"/>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a:lstStyle/>
            <a:p>
              <a:pPr>
                <a:defRPr/>
              </a:pPr>
              <a:endParaRPr lang="en-US" dirty="0">
                <a:solidFill>
                  <a:srgbClr val="000000"/>
                </a:solidFill>
                <a:cs typeface="+mn-ea"/>
                <a:sym typeface="+mn-lt"/>
              </a:endParaRPr>
            </a:p>
          </p:txBody>
        </p:sp>
      </p:grpSp>
      <p:grpSp>
        <p:nvGrpSpPr>
          <p:cNvPr id="94" name="组合 93"/>
          <p:cNvGrpSpPr/>
          <p:nvPr/>
        </p:nvGrpSpPr>
        <p:grpSpPr>
          <a:xfrm>
            <a:off x="2066545" y="3091180"/>
            <a:ext cx="519430" cy="520700"/>
            <a:chOff x="3977" y="2724"/>
            <a:chExt cx="818" cy="820"/>
          </a:xfrm>
        </p:grpSpPr>
        <p:sp>
          <p:nvSpPr>
            <p:cNvPr id="75" name="Sev01"/>
            <p:cNvSpPr>
              <a:spLocks noChangeAspect="1"/>
            </p:cNvSpPr>
            <p:nvPr/>
          </p:nvSpPr>
          <p:spPr>
            <a:xfrm>
              <a:off x="3977" y="2724"/>
              <a:ext cx="818" cy="820"/>
            </a:xfrm>
            <a:prstGeom prst="ellipse">
              <a:avLst/>
            </a:prstGeom>
            <a:solidFill>
              <a:srgbClr val="00666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cs typeface="+mn-ea"/>
                <a:sym typeface="+mn-lt"/>
              </a:endParaRPr>
            </a:p>
          </p:txBody>
        </p:sp>
        <p:sp>
          <p:nvSpPr>
            <p:cNvPr id="76" name="Freeform 62"/>
            <p:cNvSpPr>
              <a:spLocks noEditPoints="1"/>
            </p:cNvSpPr>
            <p:nvPr/>
          </p:nvSpPr>
          <p:spPr bwMode="auto">
            <a:xfrm>
              <a:off x="4155" y="2902"/>
              <a:ext cx="462" cy="465"/>
            </a:xfrm>
            <a:custGeom>
              <a:avLst/>
              <a:gdLst>
                <a:gd name="T0" fmla="*/ 58 w 58"/>
                <a:gd name="T1" fmla="*/ 33 h 58"/>
                <a:gd name="T2" fmla="*/ 57 w 58"/>
                <a:gd name="T3" fmla="*/ 34 h 58"/>
                <a:gd name="T4" fmla="*/ 50 w 58"/>
                <a:gd name="T5" fmla="*/ 35 h 58"/>
                <a:gd name="T6" fmla="*/ 49 w 58"/>
                <a:gd name="T7" fmla="*/ 39 h 58"/>
                <a:gd name="T8" fmla="*/ 53 w 58"/>
                <a:gd name="T9" fmla="*/ 44 h 58"/>
                <a:gd name="T10" fmla="*/ 53 w 58"/>
                <a:gd name="T11" fmla="*/ 45 h 58"/>
                <a:gd name="T12" fmla="*/ 53 w 58"/>
                <a:gd name="T13" fmla="*/ 46 h 58"/>
                <a:gd name="T14" fmla="*/ 45 w 58"/>
                <a:gd name="T15" fmla="*/ 53 h 58"/>
                <a:gd name="T16" fmla="*/ 44 w 58"/>
                <a:gd name="T17" fmla="*/ 52 h 58"/>
                <a:gd name="T18" fmla="*/ 39 w 58"/>
                <a:gd name="T19" fmla="*/ 48 h 58"/>
                <a:gd name="T20" fmla="*/ 36 w 58"/>
                <a:gd name="T21" fmla="*/ 50 h 58"/>
                <a:gd name="T22" fmla="*/ 34 w 58"/>
                <a:gd name="T23" fmla="*/ 57 h 58"/>
                <a:gd name="T24" fmla="*/ 33 w 58"/>
                <a:gd name="T25" fmla="*/ 58 h 58"/>
                <a:gd name="T26" fmla="*/ 25 w 58"/>
                <a:gd name="T27" fmla="*/ 58 h 58"/>
                <a:gd name="T28" fmla="*/ 23 w 58"/>
                <a:gd name="T29" fmla="*/ 57 h 58"/>
                <a:gd name="T30" fmla="*/ 22 w 58"/>
                <a:gd name="T31" fmla="*/ 50 h 58"/>
                <a:gd name="T32" fmla="*/ 19 w 58"/>
                <a:gd name="T33" fmla="*/ 48 h 58"/>
                <a:gd name="T34" fmla="*/ 14 w 58"/>
                <a:gd name="T35" fmla="*/ 52 h 58"/>
                <a:gd name="T36" fmla="*/ 13 w 58"/>
                <a:gd name="T37" fmla="*/ 53 h 58"/>
                <a:gd name="T38" fmla="*/ 12 w 58"/>
                <a:gd name="T39" fmla="*/ 52 h 58"/>
                <a:gd name="T40" fmla="*/ 5 w 58"/>
                <a:gd name="T41" fmla="*/ 46 h 58"/>
                <a:gd name="T42" fmla="*/ 5 w 58"/>
                <a:gd name="T43" fmla="*/ 45 h 58"/>
                <a:gd name="T44" fmla="*/ 5 w 58"/>
                <a:gd name="T45" fmla="*/ 44 h 58"/>
                <a:gd name="T46" fmla="*/ 9 w 58"/>
                <a:gd name="T47" fmla="*/ 39 h 58"/>
                <a:gd name="T48" fmla="*/ 8 w 58"/>
                <a:gd name="T49" fmla="*/ 35 h 58"/>
                <a:gd name="T50" fmla="*/ 1 w 58"/>
                <a:gd name="T51" fmla="*/ 34 h 58"/>
                <a:gd name="T52" fmla="*/ 0 w 58"/>
                <a:gd name="T53" fmla="*/ 33 h 58"/>
                <a:gd name="T54" fmla="*/ 0 w 58"/>
                <a:gd name="T55" fmla="*/ 24 h 58"/>
                <a:gd name="T56" fmla="*/ 1 w 58"/>
                <a:gd name="T57" fmla="*/ 23 h 58"/>
                <a:gd name="T58" fmla="*/ 8 w 58"/>
                <a:gd name="T59" fmla="*/ 22 h 58"/>
                <a:gd name="T60" fmla="*/ 9 w 58"/>
                <a:gd name="T61" fmla="*/ 18 h 58"/>
                <a:gd name="T62" fmla="*/ 5 w 58"/>
                <a:gd name="T63" fmla="*/ 13 h 58"/>
                <a:gd name="T64" fmla="*/ 5 w 58"/>
                <a:gd name="T65" fmla="*/ 12 h 58"/>
                <a:gd name="T66" fmla="*/ 5 w 58"/>
                <a:gd name="T67" fmla="*/ 11 h 58"/>
                <a:gd name="T68" fmla="*/ 13 w 58"/>
                <a:gd name="T69" fmla="*/ 5 h 58"/>
                <a:gd name="T70" fmla="*/ 14 w 58"/>
                <a:gd name="T71" fmla="*/ 5 h 58"/>
                <a:gd name="T72" fmla="*/ 19 w 58"/>
                <a:gd name="T73" fmla="*/ 9 h 58"/>
                <a:gd name="T74" fmla="*/ 22 w 58"/>
                <a:gd name="T75" fmla="*/ 8 h 58"/>
                <a:gd name="T76" fmla="*/ 23 w 58"/>
                <a:gd name="T77" fmla="*/ 1 h 58"/>
                <a:gd name="T78" fmla="*/ 25 w 58"/>
                <a:gd name="T79" fmla="*/ 0 h 58"/>
                <a:gd name="T80" fmla="*/ 33 w 58"/>
                <a:gd name="T81" fmla="*/ 0 h 58"/>
                <a:gd name="T82" fmla="*/ 34 w 58"/>
                <a:gd name="T83" fmla="*/ 1 h 58"/>
                <a:gd name="T84" fmla="*/ 36 w 58"/>
                <a:gd name="T85" fmla="*/ 8 h 58"/>
                <a:gd name="T86" fmla="*/ 39 w 58"/>
                <a:gd name="T87" fmla="*/ 9 h 58"/>
                <a:gd name="T88" fmla="*/ 44 w 58"/>
                <a:gd name="T89" fmla="*/ 5 h 58"/>
                <a:gd name="T90" fmla="*/ 45 w 58"/>
                <a:gd name="T91" fmla="*/ 5 h 58"/>
                <a:gd name="T92" fmla="*/ 46 w 58"/>
                <a:gd name="T93" fmla="*/ 5 h 58"/>
                <a:gd name="T94" fmla="*/ 52 w 58"/>
                <a:gd name="T95" fmla="*/ 12 h 58"/>
                <a:gd name="T96" fmla="*/ 53 w 58"/>
                <a:gd name="T97" fmla="*/ 12 h 58"/>
                <a:gd name="T98" fmla="*/ 52 w 58"/>
                <a:gd name="T99" fmla="*/ 13 h 58"/>
                <a:gd name="T100" fmla="*/ 48 w 58"/>
                <a:gd name="T101" fmla="*/ 18 h 58"/>
                <a:gd name="T102" fmla="*/ 50 w 58"/>
                <a:gd name="T103" fmla="*/ 22 h 58"/>
                <a:gd name="T104" fmla="*/ 57 w 58"/>
                <a:gd name="T105" fmla="*/ 23 h 58"/>
                <a:gd name="T106" fmla="*/ 58 w 58"/>
                <a:gd name="T107" fmla="*/ 25 h 58"/>
                <a:gd name="T108" fmla="*/ 58 w 58"/>
                <a:gd name="T109" fmla="*/ 33 h 58"/>
                <a:gd name="T110" fmla="*/ 29 w 58"/>
                <a:gd name="T111" fmla="*/ 19 h 58"/>
                <a:gd name="T112" fmla="*/ 19 w 58"/>
                <a:gd name="T113" fmla="*/ 29 h 58"/>
                <a:gd name="T114" fmla="*/ 29 w 58"/>
                <a:gd name="T115" fmla="*/ 38 h 58"/>
                <a:gd name="T116" fmla="*/ 39 w 58"/>
                <a:gd name="T117" fmla="*/ 29 h 58"/>
                <a:gd name="T118" fmla="*/ 29 w 58"/>
                <a:gd name="T119" fmla="*/ 19 h 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a:noFill/>
            </a:ln>
          </p:spPr>
          <p:txBody>
            <a:bodyPr/>
            <a:lstStyle/>
            <a:p>
              <a:endParaRPr lang="zh-CN" altLang="en-US">
                <a:solidFill>
                  <a:srgbClr val="000000"/>
                </a:solidFill>
                <a:cs typeface="+mn-ea"/>
                <a:sym typeface="+mn-lt"/>
              </a:endParaRPr>
            </a:p>
          </p:txBody>
        </p:sp>
      </p:grpSp>
      <p:grpSp>
        <p:nvGrpSpPr>
          <p:cNvPr id="93" name="组合 92"/>
          <p:cNvGrpSpPr/>
          <p:nvPr/>
        </p:nvGrpSpPr>
        <p:grpSpPr>
          <a:xfrm>
            <a:off x="4353180" y="4067024"/>
            <a:ext cx="520700" cy="520700"/>
            <a:chOff x="7585" y="2724"/>
            <a:chExt cx="820" cy="820"/>
          </a:xfrm>
        </p:grpSpPr>
        <p:sp>
          <p:nvSpPr>
            <p:cNvPr id="77" name="Sev01"/>
            <p:cNvSpPr>
              <a:spLocks noChangeAspect="1"/>
            </p:cNvSpPr>
            <p:nvPr/>
          </p:nvSpPr>
          <p:spPr>
            <a:xfrm>
              <a:off x="7585" y="2724"/>
              <a:ext cx="820" cy="820"/>
            </a:xfrm>
            <a:prstGeom prst="ellipse">
              <a:avLst/>
            </a:prstGeom>
            <a:solidFill>
              <a:srgbClr val="0098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cs typeface="+mn-ea"/>
                <a:sym typeface="+mn-lt"/>
              </a:endParaRPr>
            </a:p>
          </p:txBody>
        </p:sp>
        <p:sp>
          <p:nvSpPr>
            <p:cNvPr id="78" name="Freeform 135"/>
            <p:cNvSpPr>
              <a:spLocks noEditPoints="1"/>
            </p:cNvSpPr>
            <p:nvPr/>
          </p:nvSpPr>
          <p:spPr bwMode="auto">
            <a:xfrm>
              <a:off x="7750" y="2904"/>
              <a:ext cx="490" cy="460"/>
            </a:xfrm>
            <a:custGeom>
              <a:avLst/>
              <a:gdLst>
                <a:gd name="T0" fmla="*/ 13 w 73"/>
                <a:gd name="T1" fmla="*/ 39 h 68"/>
                <a:gd name="T2" fmla="*/ 8 w 73"/>
                <a:gd name="T3" fmla="*/ 39 h 68"/>
                <a:gd name="T4" fmla="*/ 0 w 73"/>
                <a:gd name="T5" fmla="*/ 33 h 68"/>
                <a:gd name="T6" fmla="*/ 5 w 73"/>
                <a:gd name="T7" fmla="*/ 19 h 68"/>
                <a:gd name="T8" fmla="*/ 15 w 73"/>
                <a:gd name="T9" fmla="*/ 22 h 68"/>
                <a:gd name="T10" fmla="*/ 20 w 73"/>
                <a:gd name="T11" fmla="*/ 21 h 68"/>
                <a:gd name="T12" fmla="*/ 20 w 73"/>
                <a:gd name="T13" fmla="*/ 24 h 68"/>
                <a:gd name="T14" fmla="*/ 23 w 73"/>
                <a:gd name="T15" fmla="*/ 34 h 68"/>
                <a:gd name="T16" fmla="*/ 13 w 73"/>
                <a:gd name="T17" fmla="*/ 39 h 68"/>
                <a:gd name="T18" fmla="*/ 15 w 73"/>
                <a:gd name="T19" fmla="*/ 19 h 68"/>
                <a:gd name="T20" fmla="*/ 5 w 73"/>
                <a:gd name="T21" fmla="*/ 9 h 68"/>
                <a:gd name="T22" fmla="*/ 15 w 73"/>
                <a:gd name="T23" fmla="*/ 0 h 68"/>
                <a:gd name="T24" fmla="*/ 25 w 73"/>
                <a:gd name="T25" fmla="*/ 9 h 68"/>
                <a:gd name="T26" fmla="*/ 15 w 73"/>
                <a:gd name="T27" fmla="*/ 19 h 68"/>
                <a:gd name="T28" fmla="*/ 53 w 73"/>
                <a:gd name="T29" fmla="*/ 68 h 68"/>
                <a:gd name="T30" fmla="*/ 20 w 73"/>
                <a:gd name="T31" fmla="*/ 68 h 68"/>
                <a:gd name="T32" fmla="*/ 10 w 73"/>
                <a:gd name="T33" fmla="*/ 58 h 68"/>
                <a:gd name="T34" fmla="*/ 23 w 73"/>
                <a:gd name="T35" fmla="*/ 36 h 68"/>
                <a:gd name="T36" fmla="*/ 37 w 73"/>
                <a:gd name="T37" fmla="*/ 41 h 68"/>
                <a:gd name="T38" fmla="*/ 50 w 73"/>
                <a:gd name="T39" fmla="*/ 36 h 68"/>
                <a:gd name="T40" fmla="*/ 64 w 73"/>
                <a:gd name="T41" fmla="*/ 58 h 68"/>
                <a:gd name="T42" fmla="*/ 53 w 73"/>
                <a:gd name="T43" fmla="*/ 68 h 68"/>
                <a:gd name="T44" fmla="*/ 37 w 73"/>
                <a:gd name="T45" fmla="*/ 39 h 68"/>
                <a:gd name="T46" fmla="*/ 22 w 73"/>
                <a:gd name="T47" fmla="*/ 24 h 68"/>
                <a:gd name="T48" fmla="*/ 37 w 73"/>
                <a:gd name="T49" fmla="*/ 9 h 68"/>
                <a:gd name="T50" fmla="*/ 51 w 73"/>
                <a:gd name="T51" fmla="*/ 24 h 68"/>
                <a:gd name="T52" fmla="*/ 37 w 73"/>
                <a:gd name="T53" fmla="*/ 39 h 68"/>
                <a:gd name="T54" fmla="*/ 59 w 73"/>
                <a:gd name="T55" fmla="*/ 19 h 68"/>
                <a:gd name="T56" fmla="*/ 49 w 73"/>
                <a:gd name="T57" fmla="*/ 9 h 68"/>
                <a:gd name="T58" fmla="*/ 59 w 73"/>
                <a:gd name="T59" fmla="*/ 0 h 68"/>
                <a:gd name="T60" fmla="*/ 68 w 73"/>
                <a:gd name="T61" fmla="*/ 9 h 68"/>
                <a:gd name="T62" fmla="*/ 59 w 73"/>
                <a:gd name="T63" fmla="*/ 19 h 68"/>
                <a:gd name="T64" fmla="*/ 66 w 73"/>
                <a:gd name="T65" fmla="*/ 39 h 68"/>
                <a:gd name="T66" fmla="*/ 61 w 73"/>
                <a:gd name="T67" fmla="*/ 39 h 68"/>
                <a:gd name="T68" fmla="*/ 51 w 73"/>
                <a:gd name="T69" fmla="*/ 34 h 68"/>
                <a:gd name="T70" fmla="*/ 54 w 73"/>
                <a:gd name="T71" fmla="*/ 24 h 68"/>
                <a:gd name="T72" fmla="*/ 54 w 73"/>
                <a:gd name="T73" fmla="*/ 21 h 68"/>
                <a:gd name="T74" fmla="*/ 59 w 73"/>
                <a:gd name="T75" fmla="*/ 22 h 68"/>
                <a:gd name="T76" fmla="*/ 69 w 73"/>
                <a:gd name="T77" fmla="*/ 19 h 68"/>
                <a:gd name="T78" fmla="*/ 73 w 73"/>
                <a:gd name="T79" fmla="*/ 33 h 68"/>
                <a:gd name="T80" fmla="*/ 66 w 73"/>
                <a:gd name="T81" fmla="*/ 39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a:noFill/>
            </a:ln>
          </p:spPr>
          <p:txBody>
            <a:bodyPr/>
            <a:lstStyle/>
            <a:p>
              <a:endParaRPr lang="zh-CN" altLang="en-US">
                <a:solidFill>
                  <a:srgbClr val="000000"/>
                </a:solidFill>
                <a:cs typeface="+mn-ea"/>
                <a:sym typeface="+mn-lt"/>
              </a:endParaRPr>
            </a:p>
          </p:txBody>
        </p:sp>
      </p:grpSp>
      <p:sp>
        <p:nvSpPr>
          <p:cNvPr id="80" name="圆角矩形 25"/>
          <p:cNvSpPr/>
          <p:nvPr/>
        </p:nvSpPr>
        <p:spPr>
          <a:xfrm>
            <a:off x="7414560" y="2703514"/>
            <a:ext cx="3695610" cy="319739"/>
          </a:xfrm>
          <a:prstGeom prst="roundRect">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cs typeface="+mn-ea"/>
                <a:sym typeface="+mn-lt"/>
              </a:rPr>
              <a:t>第四阶段：规模化与生态构建（</a:t>
            </a:r>
            <a:r>
              <a:rPr lang="en-US" altLang="zh-CN" sz="1600" b="1" dirty="0">
                <a:solidFill>
                  <a:schemeClr val="bg1"/>
                </a:solidFill>
                <a:cs typeface="+mn-ea"/>
                <a:sym typeface="+mn-lt"/>
              </a:rPr>
              <a:t>8</a:t>
            </a:r>
            <a:r>
              <a:rPr lang="zh-CN" altLang="en-US" sz="1600" b="1" dirty="0">
                <a:solidFill>
                  <a:schemeClr val="bg1"/>
                </a:solidFill>
                <a:cs typeface="+mn-ea"/>
                <a:sym typeface="+mn-lt"/>
              </a:rPr>
              <a:t>周）</a:t>
            </a:r>
            <a:endParaRPr lang="zh-CN" altLang="en-US" sz="2000" b="1" dirty="0">
              <a:solidFill>
                <a:schemeClr val="bg1"/>
              </a:solidFill>
              <a:cs typeface="+mn-ea"/>
              <a:sym typeface="+mn-lt"/>
            </a:endParaRPr>
          </a:p>
        </p:txBody>
      </p:sp>
      <p:sp>
        <p:nvSpPr>
          <p:cNvPr id="82" name="TextBox 15"/>
          <p:cNvSpPr txBox="1"/>
          <p:nvPr/>
        </p:nvSpPr>
        <p:spPr>
          <a:xfrm>
            <a:off x="1108012" y="5005545"/>
            <a:ext cx="2436496" cy="529440"/>
          </a:xfrm>
          <a:prstGeom prst="rect">
            <a:avLst/>
          </a:prstGeom>
          <a:noFill/>
        </p:spPr>
        <p:txBody>
          <a:bodyPr wrap="square" rtlCol="0">
            <a:spAutoFit/>
          </a:bodyPr>
          <a:lstStyle/>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完成需求规格说明书与系统架构设计</a:t>
            </a:r>
            <a:endParaRPr lang="en-US" altLang="zh-CN" sz="1000" dirty="0">
              <a:solidFill>
                <a:srgbClr val="262626"/>
              </a:solidFill>
              <a:cs typeface="+mn-ea"/>
              <a:sym typeface="+mn-lt"/>
            </a:endParaRPr>
          </a:p>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核心算法原型验证与可行性分析</a:t>
            </a:r>
            <a:endParaRPr lang="zh-CN" altLang="en-US" sz="1000" dirty="0">
              <a:solidFill>
                <a:srgbClr val="262626"/>
              </a:solidFill>
              <a:cs typeface="+mn-ea"/>
              <a:sym typeface="+mn-lt"/>
            </a:endParaRPr>
          </a:p>
        </p:txBody>
      </p:sp>
      <p:grpSp>
        <p:nvGrpSpPr>
          <p:cNvPr id="98" name="组合 97"/>
          <p:cNvGrpSpPr/>
          <p:nvPr/>
        </p:nvGrpSpPr>
        <p:grpSpPr>
          <a:xfrm rot="10800000">
            <a:off x="9144890" y="3234622"/>
            <a:ext cx="234950" cy="718185"/>
            <a:chOff x="15169" y="3699"/>
            <a:chExt cx="370" cy="1131"/>
          </a:xfrm>
          <a:solidFill>
            <a:srgbClr val="262626"/>
          </a:solidFill>
        </p:grpSpPr>
        <p:cxnSp>
          <p:nvCxnSpPr>
            <p:cNvPr id="79" name="Straight Connector 32"/>
            <p:cNvCxnSpPr/>
            <p:nvPr/>
          </p:nvCxnSpPr>
          <p:spPr>
            <a:xfrm flipV="1">
              <a:off x="15354" y="3882"/>
              <a:ext cx="0" cy="948"/>
            </a:xfrm>
            <a:prstGeom prst="line">
              <a:avLst/>
            </a:prstGeom>
            <a:grpFill/>
            <a:ln w="19050">
              <a:solidFill>
                <a:srgbClr val="009899"/>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6" name="流程图: 联系 13"/>
            <p:cNvSpPr/>
            <p:nvPr/>
          </p:nvSpPr>
          <p:spPr>
            <a:xfrm>
              <a:off x="15169" y="3699"/>
              <a:ext cx="370" cy="370"/>
            </a:xfrm>
            <a:prstGeom prst="flowChartConnector">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cs typeface="+mn-ea"/>
                <a:sym typeface="+mn-lt"/>
              </a:endParaRPr>
            </a:p>
          </p:txBody>
        </p:sp>
      </p:grpSp>
      <p:grpSp>
        <p:nvGrpSpPr>
          <p:cNvPr id="97" name="组合 96"/>
          <p:cNvGrpSpPr/>
          <p:nvPr/>
        </p:nvGrpSpPr>
        <p:grpSpPr>
          <a:xfrm>
            <a:off x="6797295" y="3710305"/>
            <a:ext cx="234950" cy="718185"/>
            <a:chOff x="11455" y="3699"/>
            <a:chExt cx="370" cy="1131"/>
          </a:xfrm>
          <a:solidFill>
            <a:srgbClr val="262626"/>
          </a:solidFill>
        </p:grpSpPr>
        <p:cxnSp>
          <p:nvCxnSpPr>
            <p:cNvPr id="69" name="Straight Connector 32"/>
            <p:cNvCxnSpPr/>
            <p:nvPr/>
          </p:nvCxnSpPr>
          <p:spPr>
            <a:xfrm flipV="1">
              <a:off x="11645" y="3882"/>
              <a:ext cx="0" cy="948"/>
            </a:xfrm>
            <a:prstGeom prst="line">
              <a:avLst/>
            </a:prstGeom>
            <a:grpFill/>
            <a:ln w="19050">
              <a:solidFill>
                <a:srgbClr val="00666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7" name="流程图: 联系 35"/>
            <p:cNvSpPr/>
            <p:nvPr/>
          </p:nvSpPr>
          <p:spPr>
            <a:xfrm>
              <a:off x="11455" y="3699"/>
              <a:ext cx="370" cy="370"/>
            </a:xfrm>
            <a:prstGeom prst="flowChartConnector">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cs typeface="+mn-ea"/>
                <a:sym typeface="+mn-lt"/>
              </a:endParaRPr>
            </a:p>
          </p:txBody>
        </p:sp>
      </p:grpSp>
      <p:grpSp>
        <p:nvGrpSpPr>
          <p:cNvPr id="96" name="组合 95"/>
          <p:cNvGrpSpPr/>
          <p:nvPr/>
        </p:nvGrpSpPr>
        <p:grpSpPr>
          <a:xfrm rot="10800000">
            <a:off x="4493101" y="3235887"/>
            <a:ext cx="234950" cy="718185"/>
            <a:chOff x="7825" y="3699"/>
            <a:chExt cx="370" cy="1131"/>
          </a:xfrm>
          <a:solidFill>
            <a:srgbClr val="262626"/>
          </a:solidFill>
        </p:grpSpPr>
        <p:cxnSp>
          <p:nvCxnSpPr>
            <p:cNvPr id="68" name="Straight Connector 32"/>
            <p:cNvCxnSpPr/>
            <p:nvPr/>
          </p:nvCxnSpPr>
          <p:spPr>
            <a:xfrm flipV="1">
              <a:off x="7992" y="3882"/>
              <a:ext cx="0" cy="948"/>
            </a:xfrm>
            <a:prstGeom prst="line">
              <a:avLst/>
            </a:prstGeom>
            <a:grpFill/>
            <a:ln w="19050">
              <a:solidFill>
                <a:srgbClr val="009899"/>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8" name="流程图: 联系 36"/>
            <p:cNvSpPr/>
            <p:nvPr/>
          </p:nvSpPr>
          <p:spPr>
            <a:xfrm>
              <a:off x="7825" y="3699"/>
              <a:ext cx="370" cy="370"/>
            </a:xfrm>
            <a:prstGeom prst="flowChartConnector">
              <a:avLst/>
            </a:pr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cs typeface="+mn-ea"/>
                <a:sym typeface="+mn-lt"/>
              </a:endParaRPr>
            </a:p>
          </p:txBody>
        </p:sp>
      </p:grpSp>
      <p:grpSp>
        <p:nvGrpSpPr>
          <p:cNvPr id="95" name="组合 94"/>
          <p:cNvGrpSpPr/>
          <p:nvPr/>
        </p:nvGrpSpPr>
        <p:grpSpPr>
          <a:xfrm>
            <a:off x="2208785" y="3726180"/>
            <a:ext cx="234950" cy="702310"/>
            <a:chOff x="4229" y="3724"/>
            <a:chExt cx="370" cy="1106"/>
          </a:xfrm>
          <a:solidFill>
            <a:srgbClr val="262626"/>
          </a:solidFill>
        </p:grpSpPr>
        <p:cxnSp>
          <p:nvCxnSpPr>
            <p:cNvPr id="67" name="Straight Connector 32"/>
            <p:cNvCxnSpPr/>
            <p:nvPr/>
          </p:nvCxnSpPr>
          <p:spPr>
            <a:xfrm flipV="1">
              <a:off x="4387" y="3882"/>
              <a:ext cx="0" cy="948"/>
            </a:xfrm>
            <a:prstGeom prst="line">
              <a:avLst/>
            </a:prstGeom>
            <a:grpFill/>
            <a:ln w="19050">
              <a:solidFill>
                <a:srgbClr val="00666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9" name="流程图: 联系 37"/>
            <p:cNvSpPr/>
            <p:nvPr/>
          </p:nvSpPr>
          <p:spPr>
            <a:xfrm>
              <a:off x="4229" y="3724"/>
              <a:ext cx="370" cy="370"/>
            </a:xfrm>
            <a:prstGeom prst="flowChartConnector">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cs typeface="+mn-ea"/>
                <a:sym typeface="+mn-lt"/>
              </a:endParaRPr>
            </a:p>
          </p:txBody>
        </p:sp>
      </p:grpSp>
      <p:grpSp>
        <p:nvGrpSpPr>
          <p:cNvPr id="91" name="组合 90"/>
          <p:cNvGrpSpPr/>
          <p:nvPr/>
        </p:nvGrpSpPr>
        <p:grpSpPr>
          <a:xfrm>
            <a:off x="9002015" y="4067024"/>
            <a:ext cx="520700" cy="520700"/>
            <a:chOff x="14887" y="2724"/>
            <a:chExt cx="820" cy="820"/>
          </a:xfrm>
        </p:grpSpPr>
        <p:sp>
          <p:nvSpPr>
            <p:cNvPr id="81" name="Sev01"/>
            <p:cNvSpPr>
              <a:spLocks noChangeAspect="1"/>
            </p:cNvSpPr>
            <p:nvPr/>
          </p:nvSpPr>
          <p:spPr>
            <a:xfrm>
              <a:off x="14887" y="2724"/>
              <a:ext cx="820" cy="820"/>
            </a:xfrm>
            <a:prstGeom prst="ellipse">
              <a:avLst/>
            </a:prstGeom>
            <a:solidFill>
              <a:srgbClr val="0098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00" dirty="0">
                <a:solidFill>
                  <a:schemeClr val="bg1"/>
                </a:solidFill>
                <a:cs typeface="+mn-ea"/>
                <a:sym typeface="+mn-lt"/>
              </a:endParaRPr>
            </a:p>
          </p:txBody>
        </p:sp>
        <p:sp>
          <p:nvSpPr>
            <p:cNvPr id="90" name="KSO_Shape"/>
            <p:cNvSpPr/>
            <p:nvPr/>
          </p:nvSpPr>
          <p:spPr bwMode="auto">
            <a:xfrm>
              <a:off x="15093" y="2863"/>
              <a:ext cx="408" cy="556"/>
            </a:xfrm>
            <a:custGeom>
              <a:avLst/>
              <a:gdLst>
                <a:gd name="T0" fmla="*/ 924118 w 4423"/>
                <a:gd name="T1" fmla="*/ 36732 h 6016"/>
                <a:gd name="T2" fmla="*/ 1145021 w 4423"/>
                <a:gd name="T3" fmla="*/ 159911 h 6016"/>
                <a:gd name="T4" fmla="*/ 1298196 w 4423"/>
                <a:gd name="T5" fmla="*/ 337238 h 6016"/>
                <a:gd name="T6" fmla="*/ 1388709 w 4423"/>
                <a:gd name="T7" fmla="*/ 576313 h 6016"/>
                <a:gd name="T8" fmla="*/ 1388709 w 4423"/>
                <a:gd name="T9" fmla="*/ 824571 h 6016"/>
                <a:gd name="T10" fmla="*/ 1298196 w 4423"/>
                <a:gd name="T11" fmla="*/ 1063646 h 6016"/>
                <a:gd name="T12" fmla="*/ 1145021 w 4423"/>
                <a:gd name="T13" fmla="*/ 1240973 h 6016"/>
                <a:gd name="T14" fmla="*/ 924118 w 4423"/>
                <a:gd name="T15" fmla="*/ 1364152 h 6016"/>
                <a:gd name="T16" fmla="*/ 681695 w 4423"/>
                <a:gd name="T17" fmla="*/ 1400568 h 6016"/>
                <a:gd name="T18" fmla="*/ 427246 w 4423"/>
                <a:gd name="T19" fmla="*/ 1345786 h 6016"/>
                <a:gd name="T20" fmla="*/ 216788 w 4423"/>
                <a:gd name="T21" fmla="*/ 1207408 h 6016"/>
                <a:gd name="T22" fmla="*/ 76271 w 4423"/>
                <a:gd name="T23" fmla="*/ 1019314 h 6016"/>
                <a:gd name="T24" fmla="*/ 3165 w 4423"/>
                <a:gd name="T25" fmla="*/ 772006 h 6016"/>
                <a:gd name="T26" fmla="*/ 21837 w 4423"/>
                <a:gd name="T27" fmla="*/ 525648 h 6016"/>
                <a:gd name="T28" fmla="*/ 128807 w 4423"/>
                <a:gd name="T29" fmla="*/ 295123 h 6016"/>
                <a:gd name="T30" fmla="*/ 294642 w 4423"/>
                <a:gd name="T31" fmla="*/ 129195 h 6016"/>
                <a:gd name="T32" fmla="*/ 524722 w 4423"/>
                <a:gd name="T33" fmla="*/ 22166 h 6016"/>
                <a:gd name="T34" fmla="*/ 562066 w 4423"/>
                <a:gd name="T35" fmla="*/ 756490 h 6016"/>
                <a:gd name="T36" fmla="*/ 647199 w 4423"/>
                <a:gd name="T37" fmla="*/ 616528 h 6016"/>
                <a:gd name="T38" fmla="*/ 744675 w 4423"/>
                <a:gd name="T39" fmla="*/ 527232 h 6016"/>
                <a:gd name="T40" fmla="*/ 654795 w 4423"/>
                <a:gd name="T41" fmla="*/ 535781 h 6016"/>
                <a:gd name="T42" fmla="*/ 563016 w 4423"/>
                <a:gd name="T43" fmla="*/ 609245 h 6016"/>
                <a:gd name="T44" fmla="*/ 531052 w 4423"/>
                <a:gd name="T45" fmla="*/ 702025 h 6016"/>
                <a:gd name="T46" fmla="*/ 825693 w 4423"/>
                <a:gd name="T47" fmla="*/ 1480682 h 6016"/>
                <a:gd name="T48" fmla="*/ 683594 w 4423"/>
                <a:gd name="T49" fmla="*/ 1494614 h 6016"/>
                <a:gd name="T50" fmla="*/ 683278 w 4423"/>
                <a:gd name="T51" fmla="*/ 380620 h 6016"/>
                <a:gd name="T52" fmla="*/ 495922 w 4423"/>
                <a:gd name="T53" fmla="*/ 453451 h 6016"/>
                <a:gd name="T54" fmla="*/ 386104 w 4423"/>
                <a:gd name="T55" fmla="*/ 636161 h 6016"/>
                <a:gd name="T56" fmla="*/ 386104 w 4423"/>
                <a:gd name="T57" fmla="*/ 764723 h 6016"/>
                <a:gd name="T58" fmla="*/ 495922 w 4423"/>
                <a:gd name="T59" fmla="*/ 947434 h 6016"/>
                <a:gd name="T60" fmla="*/ 683278 w 4423"/>
                <a:gd name="T61" fmla="*/ 1020264 h 6016"/>
                <a:gd name="T62" fmla="*/ 838669 w 4423"/>
                <a:gd name="T63" fmla="*/ 988915 h 6016"/>
                <a:gd name="T64" fmla="*/ 988047 w 4423"/>
                <a:gd name="T65" fmla="*/ 839454 h 6016"/>
                <a:gd name="T66" fmla="*/ 1019378 w 4423"/>
                <a:gd name="T67" fmla="*/ 683976 h 6016"/>
                <a:gd name="T68" fmla="*/ 946588 w 4423"/>
                <a:gd name="T69" fmla="*/ 496833 h 6016"/>
                <a:gd name="T70" fmla="*/ 764296 w 4423"/>
                <a:gd name="T71" fmla="*/ 386636 h 6016"/>
                <a:gd name="T72" fmla="*/ 814617 w 4423"/>
                <a:gd name="T73" fmla="*/ 511082 h 6016"/>
                <a:gd name="T74" fmla="*/ 666188 w 4423"/>
                <a:gd name="T75" fmla="*/ 481316 h 6016"/>
                <a:gd name="T76" fmla="*/ 535799 w 4423"/>
                <a:gd name="T77" fmla="*/ 551614 h 6016"/>
                <a:gd name="T78" fmla="*/ 478200 w 4423"/>
                <a:gd name="T79" fmla="*/ 700442 h 6016"/>
                <a:gd name="T80" fmla="*/ 528836 w 4423"/>
                <a:gd name="T81" fmla="*/ 841354 h 6016"/>
                <a:gd name="T82" fmla="*/ 655111 w 4423"/>
                <a:gd name="T83" fmla="*/ 917351 h 6016"/>
                <a:gd name="T84" fmla="*/ 805122 w 4423"/>
                <a:gd name="T85" fmla="*/ 895185 h 6016"/>
                <a:gd name="T86" fmla="*/ 903864 w 4423"/>
                <a:gd name="T87" fmla="*/ 786889 h 6016"/>
                <a:gd name="T88" fmla="*/ 911459 w 4423"/>
                <a:gd name="T89" fmla="*/ 634261 h 6016"/>
                <a:gd name="T90" fmla="*/ 993427 w 4423"/>
                <a:gd name="T91" fmla="*/ 376503 h 6016"/>
                <a:gd name="T92" fmla="*/ 860190 w 4423"/>
                <a:gd name="T93" fmla="*/ 293223 h 6016"/>
                <a:gd name="T94" fmla="*/ 699735 w 4423"/>
                <a:gd name="T95" fmla="*/ 263141 h 6016"/>
                <a:gd name="T96" fmla="*/ 549724 w 4423"/>
                <a:gd name="T97" fmla="*/ 289740 h 6016"/>
                <a:gd name="T98" fmla="*/ 413638 w 4423"/>
                <a:gd name="T99" fmla="*/ 369854 h 6016"/>
                <a:gd name="T100" fmla="*/ 320593 w 4423"/>
                <a:gd name="T101" fmla="*/ 482583 h 6016"/>
                <a:gd name="T102" fmla="*/ 267741 w 4423"/>
                <a:gd name="T103" fmla="*/ 633628 h 6016"/>
                <a:gd name="T104" fmla="*/ 271855 w 4423"/>
                <a:gd name="T105" fmla="*/ 788789 h 6016"/>
                <a:gd name="T106" fmla="*/ 331670 w 4423"/>
                <a:gd name="T107" fmla="*/ 936034 h 6016"/>
                <a:gd name="T108" fmla="*/ 430095 w 4423"/>
                <a:gd name="T109" fmla="*/ 1044647 h 6016"/>
                <a:gd name="T110" fmla="*/ 569662 w 4423"/>
                <a:gd name="T111" fmla="*/ 1118111 h 6016"/>
                <a:gd name="T112" fmla="*/ 722521 w 4423"/>
                <a:gd name="T113" fmla="*/ 1137110 h 6016"/>
                <a:gd name="T114" fmla="*/ 879811 w 4423"/>
                <a:gd name="T115" fmla="*/ 1099112 h 6016"/>
                <a:gd name="T116" fmla="*/ 1008618 w 4423"/>
                <a:gd name="T117" fmla="*/ 1009815 h 6016"/>
                <a:gd name="T118" fmla="*/ 1093434 w 4423"/>
                <a:gd name="T119" fmla="*/ 890119 h 6016"/>
                <a:gd name="T120" fmla="*/ 1135526 w 4423"/>
                <a:gd name="T121" fmla="*/ 734008 h 6016"/>
                <a:gd name="T122" fmla="*/ 1120019 w 4423"/>
                <a:gd name="T123" fmla="*/ 580746 h 6016"/>
                <a:gd name="T124" fmla="*/ 1050077 w 4423"/>
                <a:gd name="T125" fmla="*/ 438885 h 60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423" h="6016">
                  <a:moveTo>
                    <a:pt x="2211" y="0"/>
                  </a:moveTo>
                  <a:lnTo>
                    <a:pt x="2211" y="0"/>
                  </a:lnTo>
                  <a:lnTo>
                    <a:pt x="2268" y="1"/>
                  </a:lnTo>
                  <a:lnTo>
                    <a:pt x="2325" y="4"/>
                  </a:lnTo>
                  <a:lnTo>
                    <a:pt x="2382" y="7"/>
                  </a:lnTo>
                  <a:lnTo>
                    <a:pt x="2437" y="12"/>
                  </a:lnTo>
                  <a:lnTo>
                    <a:pt x="2492" y="18"/>
                  </a:lnTo>
                  <a:lnTo>
                    <a:pt x="2548" y="26"/>
                  </a:lnTo>
                  <a:lnTo>
                    <a:pt x="2603" y="34"/>
                  </a:lnTo>
                  <a:lnTo>
                    <a:pt x="2657" y="45"/>
                  </a:lnTo>
                  <a:lnTo>
                    <a:pt x="2710" y="57"/>
                  </a:lnTo>
                  <a:lnTo>
                    <a:pt x="2764" y="70"/>
                  </a:lnTo>
                  <a:lnTo>
                    <a:pt x="2817" y="84"/>
                  </a:lnTo>
                  <a:lnTo>
                    <a:pt x="2869" y="99"/>
                  </a:lnTo>
                  <a:lnTo>
                    <a:pt x="2920" y="116"/>
                  </a:lnTo>
                  <a:lnTo>
                    <a:pt x="2971" y="134"/>
                  </a:lnTo>
                  <a:lnTo>
                    <a:pt x="3022" y="154"/>
                  </a:lnTo>
                  <a:lnTo>
                    <a:pt x="3072" y="174"/>
                  </a:lnTo>
                  <a:lnTo>
                    <a:pt x="3121" y="195"/>
                  </a:lnTo>
                  <a:lnTo>
                    <a:pt x="3170" y="219"/>
                  </a:lnTo>
                  <a:lnTo>
                    <a:pt x="3218" y="242"/>
                  </a:lnTo>
                  <a:lnTo>
                    <a:pt x="3265" y="267"/>
                  </a:lnTo>
                  <a:lnTo>
                    <a:pt x="3312" y="293"/>
                  </a:lnTo>
                  <a:lnTo>
                    <a:pt x="3357" y="321"/>
                  </a:lnTo>
                  <a:lnTo>
                    <a:pt x="3403" y="348"/>
                  </a:lnTo>
                  <a:lnTo>
                    <a:pt x="3448" y="378"/>
                  </a:lnTo>
                  <a:lnTo>
                    <a:pt x="3492" y="408"/>
                  </a:lnTo>
                  <a:lnTo>
                    <a:pt x="3534" y="440"/>
                  </a:lnTo>
                  <a:lnTo>
                    <a:pt x="3577" y="472"/>
                  </a:lnTo>
                  <a:lnTo>
                    <a:pt x="3618" y="505"/>
                  </a:lnTo>
                  <a:lnTo>
                    <a:pt x="3659" y="540"/>
                  </a:lnTo>
                  <a:lnTo>
                    <a:pt x="3698" y="575"/>
                  </a:lnTo>
                  <a:lnTo>
                    <a:pt x="3736" y="611"/>
                  </a:lnTo>
                  <a:lnTo>
                    <a:pt x="3775" y="649"/>
                  </a:lnTo>
                  <a:lnTo>
                    <a:pt x="3812" y="686"/>
                  </a:lnTo>
                  <a:lnTo>
                    <a:pt x="3848" y="725"/>
                  </a:lnTo>
                  <a:lnTo>
                    <a:pt x="3883" y="765"/>
                  </a:lnTo>
                  <a:lnTo>
                    <a:pt x="3917" y="805"/>
                  </a:lnTo>
                  <a:lnTo>
                    <a:pt x="3951" y="846"/>
                  </a:lnTo>
                  <a:lnTo>
                    <a:pt x="3983" y="889"/>
                  </a:lnTo>
                  <a:lnTo>
                    <a:pt x="4014" y="932"/>
                  </a:lnTo>
                  <a:lnTo>
                    <a:pt x="4045" y="975"/>
                  </a:lnTo>
                  <a:lnTo>
                    <a:pt x="4074" y="1020"/>
                  </a:lnTo>
                  <a:lnTo>
                    <a:pt x="4102" y="1065"/>
                  </a:lnTo>
                  <a:lnTo>
                    <a:pt x="4130" y="1111"/>
                  </a:lnTo>
                  <a:lnTo>
                    <a:pt x="4156" y="1157"/>
                  </a:lnTo>
                  <a:lnTo>
                    <a:pt x="4181" y="1205"/>
                  </a:lnTo>
                  <a:lnTo>
                    <a:pt x="4205" y="1253"/>
                  </a:lnTo>
                  <a:lnTo>
                    <a:pt x="4227" y="1302"/>
                  </a:lnTo>
                  <a:lnTo>
                    <a:pt x="4249" y="1351"/>
                  </a:lnTo>
                  <a:lnTo>
                    <a:pt x="4270" y="1401"/>
                  </a:lnTo>
                  <a:lnTo>
                    <a:pt x="4289" y="1451"/>
                  </a:lnTo>
                  <a:lnTo>
                    <a:pt x="4307" y="1502"/>
                  </a:lnTo>
                  <a:lnTo>
                    <a:pt x="4323" y="1554"/>
                  </a:lnTo>
                  <a:lnTo>
                    <a:pt x="4339" y="1606"/>
                  </a:lnTo>
                  <a:lnTo>
                    <a:pt x="4353" y="1660"/>
                  </a:lnTo>
                  <a:lnTo>
                    <a:pt x="4366" y="1713"/>
                  </a:lnTo>
                  <a:lnTo>
                    <a:pt x="4378" y="1766"/>
                  </a:lnTo>
                  <a:lnTo>
                    <a:pt x="4388" y="1820"/>
                  </a:lnTo>
                  <a:lnTo>
                    <a:pt x="4397" y="1875"/>
                  </a:lnTo>
                  <a:lnTo>
                    <a:pt x="4405" y="1930"/>
                  </a:lnTo>
                  <a:lnTo>
                    <a:pt x="4411" y="1985"/>
                  </a:lnTo>
                  <a:lnTo>
                    <a:pt x="4416" y="2042"/>
                  </a:lnTo>
                  <a:lnTo>
                    <a:pt x="4420" y="2098"/>
                  </a:lnTo>
                  <a:lnTo>
                    <a:pt x="4422" y="2155"/>
                  </a:lnTo>
                  <a:lnTo>
                    <a:pt x="4423" y="2212"/>
                  </a:lnTo>
                  <a:lnTo>
                    <a:pt x="4422" y="2270"/>
                  </a:lnTo>
                  <a:lnTo>
                    <a:pt x="4420" y="2326"/>
                  </a:lnTo>
                  <a:lnTo>
                    <a:pt x="4416" y="2382"/>
                  </a:lnTo>
                  <a:lnTo>
                    <a:pt x="4411" y="2438"/>
                  </a:lnTo>
                  <a:lnTo>
                    <a:pt x="4405" y="2494"/>
                  </a:lnTo>
                  <a:lnTo>
                    <a:pt x="4397" y="2548"/>
                  </a:lnTo>
                  <a:lnTo>
                    <a:pt x="4388" y="2604"/>
                  </a:lnTo>
                  <a:lnTo>
                    <a:pt x="4378" y="2658"/>
                  </a:lnTo>
                  <a:lnTo>
                    <a:pt x="4366" y="2711"/>
                  </a:lnTo>
                  <a:lnTo>
                    <a:pt x="4353" y="2764"/>
                  </a:lnTo>
                  <a:lnTo>
                    <a:pt x="4339" y="2818"/>
                  </a:lnTo>
                  <a:lnTo>
                    <a:pt x="4323" y="2870"/>
                  </a:lnTo>
                  <a:lnTo>
                    <a:pt x="4307" y="2921"/>
                  </a:lnTo>
                  <a:lnTo>
                    <a:pt x="4289" y="2972"/>
                  </a:lnTo>
                  <a:lnTo>
                    <a:pt x="4270" y="3023"/>
                  </a:lnTo>
                  <a:lnTo>
                    <a:pt x="4249" y="3073"/>
                  </a:lnTo>
                  <a:lnTo>
                    <a:pt x="4227" y="3122"/>
                  </a:lnTo>
                  <a:lnTo>
                    <a:pt x="4205" y="3171"/>
                  </a:lnTo>
                  <a:lnTo>
                    <a:pt x="4181" y="3219"/>
                  </a:lnTo>
                  <a:lnTo>
                    <a:pt x="4156" y="3267"/>
                  </a:lnTo>
                  <a:lnTo>
                    <a:pt x="4130" y="3313"/>
                  </a:lnTo>
                  <a:lnTo>
                    <a:pt x="4102" y="3359"/>
                  </a:lnTo>
                  <a:lnTo>
                    <a:pt x="4074" y="3404"/>
                  </a:lnTo>
                  <a:lnTo>
                    <a:pt x="4045" y="3449"/>
                  </a:lnTo>
                  <a:lnTo>
                    <a:pt x="4014" y="3492"/>
                  </a:lnTo>
                  <a:lnTo>
                    <a:pt x="3983" y="3535"/>
                  </a:lnTo>
                  <a:lnTo>
                    <a:pt x="3951" y="3578"/>
                  </a:lnTo>
                  <a:lnTo>
                    <a:pt x="3917" y="3619"/>
                  </a:lnTo>
                  <a:lnTo>
                    <a:pt x="3883" y="3660"/>
                  </a:lnTo>
                  <a:lnTo>
                    <a:pt x="3848" y="3699"/>
                  </a:lnTo>
                  <a:lnTo>
                    <a:pt x="3812" y="3738"/>
                  </a:lnTo>
                  <a:lnTo>
                    <a:pt x="3775" y="3776"/>
                  </a:lnTo>
                  <a:lnTo>
                    <a:pt x="3736" y="3813"/>
                  </a:lnTo>
                  <a:lnTo>
                    <a:pt x="3698" y="3849"/>
                  </a:lnTo>
                  <a:lnTo>
                    <a:pt x="3659" y="3884"/>
                  </a:lnTo>
                  <a:lnTo>
                    <a:pt x="3618" y="3919"/>
                  </a:lnTo>
                  <a:lnTo>
                    <a:pt x="3577" y="3952"/>
                  </a:lnTo>
                  <a:lnTo>
                    <a:pt x="3534" y="3984"/>
                  </a:lnTo>
                  <a:lnTo>
                    <a:pt x="3492" y="4016"/>
                  </a:lnTo>
                  <a:lnTo>
                    <a:pt x="3448" y="4046"/>
                  </a:lnTo>
                  <a:lnTo>
                    <a:pt x="3403" y="4076"/>
                  </a:lnTo>
                  <a:lnTo>
                    <a:pt x="3357" y="4103"/>
                  </a:lnTo>
                  <a:lnTo>
                    <a:pt x="3312" y="4131"/>
                  </a:lnTo>
                  <a:lnTo>
                    <a:pt x="3265" y="4157"/>
                  </a:lnTo>
                  <a:lnTo>
                    <a:pt x="3218" y="4182"/>
                  </a:lnTo>
                  <a:lnTo>
                    <a:pt x="3170" y="4206"/>
                  </a:lnTo>
                  <a:lnTo>
                    <a:pt x="3121" y="4229"/>
                  </a:lnTo>
                  <a:lnTo>
                    <a:pt x="3072" y="4250"/>
                  </a:lnTo>
                  <a:lnTo>
                    <a:pt x="3022" y="4270"/>
                  </a:lnTo>
                  <a:lnTo>
                    <a:pt x="2971" y="4290"/>
                  </a:lnTo>
                  <a:lnTo>
                    <a:pt x="2920" y="4308"/>
                  </a:lnTo>
                  <a:lnTo>
                    <a:pt x="2869" y="4325"/>
                  </a:lnTo>
                  <a:lnTo>
                    <a:pt x="2817" y="4340"/>
                  </a:lnTo>
                  <a:lnTo>
                    <a:pt x="2764" y="4355"/>
                  </a:lnTo>
                  <a:lnTo>
                    <a:pt x="2710" y="4367"/>
                  </a:lnTo>
                  <a:lnTo>
                    <a:pt x="2657" y="4379"/>
                  </a:lnTo>
                  <a:lnTo>
                    <a:pt x="2603" y="4390"/>
                  </a:lnTo>
                  <a:lnTo>
                    <a:pt x="2548" y="4398"/>
                  </a:lnTo>
                  <a:lnTo>
                    <a:pt x="2492" y="4406"/>
                  </a:lnTo>
                  <a:lnTo>
                    <a:pt x="2437" y="4412"/>
                  </a:lnTo>
                  <a:lnTo>
                    <a:pt x="2382" y="4417"/>
                  </a:lnTo>
                  <a:lnTo>
                    <a:pt x="2325" y="4421"/>
                  </a:lnTo>
                  <a:lnTo>
                    <a:pt x="2268" y="4423"/>
                  </a:lnTo>
                  <a:lnTo>
                    <a:pt x="2211" y="4424"/>
                  </a:lnTo>
                  <a:lnTo>
                    <a:pt x="2154" y="4423"/>
                  </a:lnTo>
                  <a:lnTo>
                    <a:pt x="2097" y="4421"/>
                  </a:lnTo>
                  <a:lnTo>
                    <a:pt x="2041" y="4417"/>
                  </a:lnTo>
                  <a:lnTo>
                    <a:pt x="1985" y="4412"/>
                  </a:lnTo>
                  <a:lnTo>
                    <a:pt x="1929" y="4406"/>
                  </a:lnTo>
                  <a:lnTo>
                    <a:pt x="1874" y="4398"/>
                  </a:lnTo>
                  <a:lnTo>
                    <a:pt x="1820" y="4390"/>
                  </a:lnTo>
                  <a:lnTo>
                    <a:pt x="1765" y="4379"/>
                  </a:lnTo>
                  <a:lnTo>
                    <a:pt x="1711" y="4367"/>
                  </a:lnTo>
                  <a:lnTo>
                    <a:pt x="1658" y="4355"/>
                  </a:lnTo>
                  <a:lnTo>
                    <a:pt x="1606" y="4340"/>
                  </a:lnTo>
                  <a:lnTo>
                    <a:pt x="1554" y="4325"/>
                  </a:lnTo>
                  <a:lnTo>
                    <a:pt x="1501" y="4308"/>
                  </a:lnTo>
                  <a:lnTo>
                    <a:pt x="1450" y="4290"/>
                  </a:lnTo>
                  <a:lnTo>
                    <a:pt x="1400" y="4270"/>
                  </a:lnTo>
                  <a:lnTo>
                    <a:pt x="1350" y="4250"/>
                  </a:lnTo>
                  <a:lnTo>
                    <a:pt x="1301" y="4229"/>
                  </a:lnTo>
                  <a:lnTo>
                    <a:pt x="1252" y="4206"/>
                  </a:lnTo>
                  <a:lnTo>
                    <a:pt x="1204" y="4182"/>
                  </a:lnTo>
                  <a:lnTo>
                    <a:pt x="1157" y="4157"/>
                  </a:lnTo>
                  <a:lnTo>
                    <a:pt x="1110" y="4131"/>
                  </a:lnTo>
                  <a:lnTo>
                    <a:pt x="1064" y="4103"/>
                  </a:lnTo>
                  <a:lnTo>
                    <a:pt x="1019" y="4076"/>
                  </a:lnTo>
                  <a:lnTo>
                    <a:pt x="975" y="4046"/>
                  </a:lnTo>
                  <a:lnTo>
                    <a:pt x="931" y="4016"/>
                  </a:lnTo>
                  <a:lnTo>
                    <a:pt x="887" y="3984"/>
                  </a:lnTo>
                  <a:lnTo>
                    <a:pt x="846" y="3952"/>
                  </a:lnTo>
                  <a:lnTo>
                    <a:pt x="804" y="3919"/>
                  </a:lnTo>
                  <a:lnTo>
                    <a:pt x="764" y="3884"/>
                  </a:lnTo>
                  <a:lnTo>
                    <a:pt x="725" y="3849"/>
                  </a:lnTo>
                  <a:lnTo>
                    <a:pt x="685" y="3813"/>
                  </a:lnTo>
                  <a:lnTo>
                    <a:pt x="647" y="3776"/>
                  </a:lnTo>
                  <a:lnTo>
                    <a:pt x="611" y="3738"/>
                  </a:lnTo>
                  <a:lnTo>
                    <a:pt x="574" y="3699"/>
                  </a:lnTo>
                  <a:lnTo>
                    <a:pt x="538" y="3660"/>
                  </a:lnTo>
                  <a:lnTo>
                    <a:pt x="504" y="3619"/>
                  </a:lnTo>
                  <a:lnTo>
                    <a:pt x="471" y="3578"/>
                  </a:lnTo>
                  <a:lnTo>
                    <a:pt x="439" y="3535"/>
                  </a:lnTo>
                  <a:lnTo>
                    <a:pt x="407" y="3492"/>
                  </a:lnTo>
                  <a:lnTo>
                    <a:pt x="378" y="3449"/>
                  </a:lnTo>
                  <a:lnTo>
                    <a:pt x="348" y="3404"/>
                  </a:lnTo>
                  <a:lnTo>
                    <a:pt x="320" y="3359"/>
                  </a:lnTo>
                  <a:lnTo>
                    <a:pt x="292" y="3313"/>
                  </a:lnTo>
                  <a:lnTo>
                    <a:pt x="267" y="3267"/>
                  </a:lnTo>
                  <a:lnTo>
                    <a:pt x="241" y="3219"/>
                  </a:lnTo>
                  <a:lnTo>
                    <a:pt x="218" y="3171"/>
                  </a:lnTo>
                  <a:lnTo>
                    <a:pt x="195" y="3122"/>
                  </a:lnTo>
                  <a:lnTo>
                    <a:pt x="173" y="3073"/>
                  </a:lnTo>
                  <a:lnTo>
                    <a:pt x="153" y="3023"/>
                  </a:lnTo>
                  <a:lnTo>
                    <a:pt x="134" y="2972"/>
                  </a:lnTo>
                  <a:lnTo>
                    <a:pt x="116" y="2921"/>
                  </a:lnTo>
                  <a:lnTo>
                    <a:pt x="99" y="2870"/>
                  </a:lnTo>
                  <a:lnTo>
                    <a:pt x="84" y="2818"/>
                  </a:lnTo>
                  <a:lnTo>
                    <a:pt x="69" y="2764"/>
                  </a:lnTo>
                  <a:lnTo>
                    <a:pt x="56" y="2711"/>
                  </a:lnTo>
                  <a:lnTo>
                    <a:pt x="44" y="2658"/>
                  </a:lnTo>
                  <a:lnTo>
                    <a:pt x="34" y="2604"/>
                  </a:lnTo>
                  <a:lnTo>
                    <a:pt x="25" y="2548"/>
                  </a:lnTo>
                  <a:lnTo>
                    <a:pt x="17" y="2494"/>
                  </a:lnTo>
                  <a:lnTo>
                    <a:pt x="10" y="2438"/>
                  </a:lnTo>
                  <a:lnTo>
                    <a:pt x="6" y="2382"/>
                  </a:lnTo>
                  <a:lnTo>
                    <a:pt x="2" y="2326"/>
                  </a:lnTo>
                  <a:lnTo>
                    <a:pt x="0" y="2270"/>
                  </a:lnTo>
                  <a:lnTo>
                    <a:pt x="0" y="2212"/>
                  </a:lnTo>
                  <a:lnTo>
                    <a:pt x="0" y="2155"/>
                  </a:lnTo>
                  <a:lnTo>
                    <a:pt x="2" y="2098"/>
                  </a:lnTo>
                  <a:lnTo>
                    <a:pt x="6" y="2042"/>
                  </a:lnTo>
                  <a:lnTo>
                    <a:pt x="10" y="1985"/>
                  </a:lnTo>
                  <a:lnTo>
                    <a:pt x="17" y="1930"/>
                  </a:lnTo>
                  <a:lnTo>
                    <a:pt x="25" y="1875"/>
                  </a:lnTo>
                  <a:lnTo>
                    <a:pt x="34" y="1820"/>
                  </a:lnTo>
                  <a:lnTo>
                    <a:pt x="44" y="1766"/>
                  </a:lnTo>
                  <a:lnTo>
                    <a:pt x="56" y="1713"/>
                  </a:lnTo>
                  <a:lnTo>
                    <a:pt x="69" y="1660"/>
                  </a:lnTo>
                  <a:lnTo>
                    <a:pt x="84" y="1606"/>
                  </a:lnTo>
                  <a:lnTo>
                    <a:pt x="99" y="1554"/>
                  </a:lnTo>
                  <a:lnTo>
                    <a:pt x="116" y="1502"/>
                  </a:lnTo>
                  <a:lnTo>
                    <a:pt x="134" y="1451"/>
                  </a:lnTo>
                  <a:lnTo>
                    <a:pt x="153" y="1401"/>
                  </a:lnTo>
                  <a:lnTo>
                    <a:pt x="173" y="1351"/>
                  </a:lnTo>
                  <a:lnTo>
                    <a:pt x="195" y="1302"/>
                  </a:lnTo>
                  <a:lnTo>
                    <a:pt x="218" y="1253"/>
                  </a:lnTo>
                  <a:lnTo>
                    <a:pt x="241" y="1205"/>
                  </a:lnTo>
                  <a:lnTo>
                    <a:pt x="267" y="1157"/>
                  </a:lnTo>
                  <a:lnTo>
                    <a:pt x="292" y="1111"/>
                  </a:lnTo>
                  <a:lnTo>
                    <a:pt x="320" y="1065"/>
                  </a:lnTo>
                  <a:lnTo>
                    <a:pt x="348" y="1020"/>
                  </a:lnTo>
                  <a:lnTo>
                    <a:pt x="378" y="975"/>
                  </a:lnTo>
                  <a:lnTo>
                    <a:pt x="407" y="932"/>
                  </a:lnTo>
                  <a:lnTo>
                    <a:pt x="439" y="889"/>
                  </a:lnTo>
                  <a:lnTo>
                    <a:pt x="471" y="846"/>
                  </a:lnTo>
                  <a:lnTo>
                    <a:pt x="504" y="805"/>
                  </a:lnTo>
                  <a:lnTo>
                    <a:pt x="538" y="765"/>
                  </a:lnTo>
                  <a:lnTo>
                    <a:pt x="574" y="725"/>
                  </a:lnTo>
                  <a:lnTo>
                    <a:pt x="611" y="686"/>
                  </a:lnTo>
                  <a:lnTo>
                    <a:pt x="647" y="649"/>
                  </a:lnTo>
                  <a:lnTo>
                    <a:pt x="685" y="611"/>
                  </a:lnTo>
                  <a:lnTo>
                    <a:pt x="725" y="575"/>
                  </a:lnTo>
                  <a:lnTo>
                    <a:pt x="764" y="540"/>
                  </a:lnTo>
                  <a:lnTo>
                    <a:pt x="804" y="505"/>
                  </a:lnTo>
                  <a:lnTo>
                    <a:pt x="846" y="472"/>
                  </a:lnTo>
                  <a:lnTo>
                    <a:pt x="887" y="440"/>
                  </a:lnTo>
                  <a:lnTo>
                    <a:pt x="931" y="408"/>
                  </a:lnTo>
                  <a:lnTo>
                    <a:pt x="975" y="378"/>
                  </a:lnTo>
                  <a:lnTo>
                    <a:pt x="1019" y="348"/>
                  </a:lnTo>
                  <a:lnTo>
                    <a:pt x="1064" y="321"/>
                  </a:lnTo>
                  <a:lnTo>
                    <a:pt x="1110" y="293"/>
                  </a:lnTo>
                  <a:lnTo>
                    <a:pt x="1157" y="267"/>
                  </a:lnTo>
                  <a:lnTo>
                    <a:pt x="1204" y="242"/>
                  </a:lnTo>
                  <a:lnTo>
                    <a:pt x="1252" y="219"/>
                  </a:lnTo>
                  <a:lnTo>
                    <a:pt x="1301" y="195"/>
                  </a:lnTo>
                  <a:lnTo>
                    <a:pt x="1350" y="174"/>
                  </a:lnTo>
                  <a:lnTo>
                    <a:pt x="1400" y="154"/>
                  </a:lnTo>
                  <a:lnTo>
                    <a:pt x="1450" y="134"/>
                  </a:lnTo>
                  <a:lnTo>
                    <a:pt x="1501" y="116"/>
                  </a:lnTo>
                  <a:lnTo>
                    <a:pt x="1554" y="99"/>
                  </a:lnTo>
                  <a:lnTo>
                    <a:pt x="1606" y="84"/>
                  </a:lnTo>
                  <a:lnTo>
                    <a:pt x="1658" y="70"/>
                  </a:lnTo>
                  <a:lnTo>
                    <a:pt x="1711" y="57"/>
                  </a:lnTo>
                  <a:lnTo>
                    <a:pt x="1765" y="45"/>
                  </a:lnTo>
                  <a:lnTo>
                    <a:pt x="1820" y="34"/>
                  </a:lnTo>
                  <a:lnTo>
                    <a:pt x="1874" y="26"/>
                  </a:lnTo>
                  <a:lnTo>
                    <a:pt x="1929" y="18"/>
                  </a:lnTo>
                  <a:lnTo>
                    <a:pt x="1985" y="12"/>
                  </a:lnTo>
                  <a:lnTo>
                    <a:pt x="2041" y="7"/>
                  </a:lnTo>
                  <a:lnTo>
                    <a:pt x="2097" y="4"/>
                  </a:lnTo>
                  <a:lnTo>
                    <a:pt x="2154" y="1"/>
                  </a:lnTo>
                  <a:lnTo>
                    <a:pt x="2211" y="0"/>
                  </a:lnTo>
                  <a:close/>
                  <a:moveTo>
                    <a:pt x="1730" y="2519"/>
                  </a:moveTo>
                  <a:lnTo>
                    <a:pt x="1730" y="2519"/>
                  </a:lnTo>
                  <a:lnTo>
                    <a:pt x="1753" y="2453"/>
                  </a:lnTo>
                  <a:lnTo>
                    <a:pt x="1776" y="2389"/>
                  </a:lnTo>
                  <a:lnTo>
                    <a:pt x="1802" y="2327"/>
                  </a:lnTo>
                  <a:lnTo>
                    <a:pt x="1814" y="2297"/>
                  </a:lnTo>
                  <a:lnTo>
                    <a:pt x="1828" y="2267"/>
                  </a:lnTo>
                  <a:lnTo>
                    <a:pt x="1843" y="2238"/>
                  </a:lnTo>
                  <a:lnTo>
                    <a:pt x="1858" y="2210"/>
                  </a:lnTo>
                  <a:lnTo>
                    <a:pt x="1874" y="2181"/>
                  </a:lnTo>
                  <a:lnTo>
                    <a:pt x="1890" y="2153"/>
                  </a:lnTo>
                  <a:lnTo>
                    <a:pt x="1907" y="2126"/>
                  </a:lnTo>
                  <a:lnTo>
                    <a:pt x="1924" y="2099"/>
                  </a:lnTo>
                  <a:lnTo>
                    <a:pt x="1942" y="2073"/>
                  </a:lnTo>
                  <a:lnTo>
                    <a:pt x="1961" y="2047"/>
                  </a:lnTo>
                  <a:lnTo>
                    <a:pt x="1981" y="2022"/>
                  </a:lnTo>
                  <a:lnTo>
                    <a:pt x="2002" y="1996"/>
                  </a:lnTo>
                  <a:lnTo>
                    <a:pt x="2023" y="1971"/>
                  </a:lnTo>
                  <a:lnTo>
                    <a:pt x="2045" y="1947"/>
                  </a:lnTo>
                  <a:lnTo>
                    <a:pt x="2069" y="1923"/>
                  </a:lnTo>
                  <a:lnTo>
                    <a:pt x="2093" y="1899"/>
                  </a:lnTo>
                  <a:lnTo>
                    <a:pt x="2118" y="1875"/>
                  </a:lnTo>
                  <a:lnTo>
                    <a:pt x="2144" y="1852"/>
                  </a:lnTo>
                  <a:lnTo>
                    <a:pt x="2171" y="1829"/>
                  </a:lnTo>
                  <a:lnTo>
                    <a:pt x="2198" y="1807"/>
                  </a:lnTo>
                  <a:lnTo>
                    <a:pt x="2228" y="1784"/>
                  </a:lnTo>
                  <a:lnTo>
                    <a:pt x="2258" y="1762"/>
                  </a:lnTo>
                  <a:lnTo>
                    <a:pt x="2290" y="1739"/>
                  </a:lnTo>
                  <a:lnTo>
                    <a:pt x="2322" y="1718"/>
                  </a:lnTo>
                  <a:lnTo>
                    <a:pt x="2356" y="1696"/>
                  </a:lnTo>
                  <a:lnTo>
                    <a:pt x="2391" y="1675"/>
                  </a:lnTo>
                  <a:lnTo>
                    <a:pt x="2372" y="1669"/>
                  </a:lnTo>
                  <a:lnTo>
                    <a:pt x="2353" y="1665"/>
                  </a:lnTo>
                  <a:lnTo>
                    <a:pt x="2334" y="1662"/>
                  </a:lnTo>
                  <a:lnTo>
                    <a:pt x="2314" y="1660"/>
                  </a:lnTo>
                  <a:lnTo>
                    <a:pt x="2295" y="1658"/>
                  </a:lnTo>
                  <a:lnTo>
                    <a:pt x="2276" y="1656"/>
                  </a:lnTo>
                  <a:lnTo>
                    <a:pt x="2256" y="1655"/>
                  </a:lnTo>
                  <a:lnTo>
                    <a:pt x="2237" y="1656"/>
                  </a:lnTo>
                  <a:lnTo>
                    <a:pt x="2218" y="1658"/>
                  </a:lnTo>
                  <a:lnTo>
                    <a:pt x="2198" y="1659"/>
                  </a:lnTo>
                  <a:lnTo>
                    <a:pt x="2180" y="1662"/>
                  </a:lnTo>
                  <a:lnTo>
                    <a:pt x="2161" y="1665"/>
                  </a:lnTo>
                  <a:lnTo>
                    <a:pt x="2142" y="1669"/>
                  </a:lnTo>
                  <a:lnTo>
                    <a:pt x="2124" y="1673"/>
                  </a:lnTo>
                  <a:lnTo>
                    <a:pt x="2105" y="1679"/>
                  </a:lnTo>
                  <a:lnTo>
                    <a:pt x="2087" y="1684"/>
                  </a:lnTo>
                  <a:lnTo>
                    <a:pt x="2069" y="1692"/>
                  </a:lnTo>
                  <a:lnTo>
                    <a:pt x="2051" y="1698"/>
                  </a:lnTo>
                  <a:lnTo>
                    <a:pt x="2032" y="1706"/>
                  </a:lnTo>
                  <a:lnTo>
                    <a:pt x="2015" y="1715"/>
                  </a:lnTo>
                  <a:lnTo>
                    <a:pt x="1997" y="1723"/>
                  </a:lnTo>
                  <a:lnTo>
                    <a:pt x="1980" y="1733"/>
                  </a:lnTo>
                  <a:lnTo>
                    <a:pt x="1947" y="1754"/>
                  </a:lnTo>
                  <a:lnTo>
                    <a:pt x="1915" y="1778"/>
                  </a:lnTo>
                  <a:lnTo>
                    <a:pt x="1885" y="1802"/>
                  </a:lnTo>
                  <a:lnTo>
                    <a:pt x="1856" y="1830"/>
                  </a:lnTo>
                  <a:lnTo>
                    <a:pt x="1842" y="1845"/>
                  </a:lnTo>
                  <a:lnTo>
                    <a:pt x="1828" y="1860"/>
                  </a:lnTo>
                  <a:lnTo>
                    <a:pt x="1815" y="1875"/>
                  </a:lnTo>
                  <a:lnTo>
                    <a:pt x="1803" y="1891"/>
                  </a:lnTo>
                  <a:lnTo>
                    <a:pt x="1791" y="1907"/>
                  </a:lnTo>
                  <a:lnTo>
                    <a:pt x="1779" y="1924"/>
                  </a:lnTo>
                  <a:lnTo>
                    <a:pt x="1769" y="1941"/>
                  </a:lnTo>
                  <a:lnTo>
                    <a:pt x="1758" y="1958"/>
                  </a:lnTo>
                  <a:lnTo>
                    <a:pt x="1748" y="1976"/>
                  </a:lnTo>
                  <a:lnTo>
                    <a:pt x="1739" y="1994"/>
                  </a:lnTo>
                  <a:lnTo>
                    <a:pt x="1730" y="2013"/>
                  </a:lnTo>
                  <a:lnTo>
                    <a:pt x="1722" y="2032"/>
                  </a:lnTo>
                  <a:lnTo>
                    <a:pt x="1714" y="2051"/>
                  </a:lnTo>
                  <a:lnTo>
                    <a:pt x="1708" y="2070"/>
                  </a:lnTo>
                  <a:lnTo>
                    <a:pt x="1701" y="2091"/>
                  </a:lnTo>
                  <a:lnTo>
                    <a:pt x="1695" y="2111"/>
                  </a:lnTo>
                  <a:lnTo>
                    <a:pt x="1691" y="2132"/>
                  </a:lnTo>
                  <a:lnTo>
                    <a:pt x="1687" y="2152"/>
                  </a:lnTo>
                  <a:lnTo>
                    <a:pt x="1683" y="2174"/>
                  </a:lnTo>
                  <a:lnTo>
                    <a:pt x="1680" y="2195"/>
                  </a:lnTo>
                  <a:lnTo>
                    <a:pt x="1678" y="2217"/>
                  </a:lnTo>
                  <a:lnTo>
                    <a:pt x="1677" y="2240"/>
                  </a:lnTo>
                  <a:lnTo>
                    <a:pt x="1677" y="2261"/>
                  </a:lnTo>
                  <a:lnTo>
                    <a:pt x="1677" y="2284"/>
                  </a:lnTo>
                  <a:lnTo>
                    <a:pt x="1679" y="2307"/>
                  </a:lnTo>
                  <a:lnTo>
                    <a:pt x="1680" y="2329"/>
                  </a:lnTo>
                  <a:lnTo>
                    <a:pt x="1683" y="2353"/>
                  </a:lnTo>
                  <a:lnTo>
                    <a:pt x="1688" y="2376"/>
                  </a:lnTo>
                  <a:lnTo>
                    <a:pt x="1692" y="2399"/>
                  </a:lnTo>
                  <a:lnTo>
                    <a:pt x="1698" y="2423"/>
                  </a:lnTo>
                  <a:lnTo>
                    <a:pt x="1705" y="2446"/>
                  </a:lnTo>
                  <a:lnTo>
                    <a:pt x="1712" y="2471"/>
                  </a:lnTo>
                  <a:lnTo>
                    <a:pt x="1721" y="2494"/>
                  </a:lnTo>
                  <a:lnTo>
                    <a:pt x="1730" y="2519"/>
                  </a:lnTo>
                  <a:close/>
                  <a:moveTo>
                    <a:pt x="2609" y="4676"/>
                  </a:moveTo>
                  <a:lnTo>
                    <a:pt x="2609" y="5036"/>
                  </a:lnTo>
                  <a:lnTo>
                    <a:pt x="3991" y="5281"/>
                  </a:lnTo>
                  <a:lnTo>
                    <a:pt x="3991" y="6016"/>
                  </a:lnTo>
                  <a:lnTo>
                    <a:pt x="501" y="6016"/>
                  </a:lnTo>
                  <a:lnTo>
                    <a:pt x="501" y="5281"/>
                  </a:lnTo>
                  <a:lnTo>
                    <a:pt x="1813" y="5036"/>
                  </a:lnTo>
                  <a:lnTo>
                    <a:pt x="1813" y="4676"/>
                  </a:lnTo>
                  <a:lnTo>
                    <a:pt x="1861" y="4686"/>
                  </a:lnTo>
                  <a:lnTo>
                    <a:pt x="1910" y="4695"/>
                  </a:lnTo>
                  <a:lnTo>
                    <a:pt x="1959" y="4703"/>
                  </a:lnTo>
                  <a:lnTo>
                    <a:pt x="2009" y="4709"/>
                  </a:lnTo>
                  <a:lnTo>
                    <a:pt x="2059" y="4713"/>
                  </a:lnTo>
                  <a:lnTo>
                    <a:pt x="2109" y="4717"/>
                  </a:lnTo>
                  <a:lnTo>
                    <a:pt x="2160" y="4720"/>
                  </a:lnTo>
                  <a:lnTo>
                    <a:pt x="2211" y="4720"/>
                  </a:lnTo>
                  <a:lnTo>
                    <a:pt x="2262" y="4720"/>
                  </a:lnTo>
                  <a:lnTo>
                    <a:pt x="2312" y="4717"/>
                  </a:lnTo>
                  <a:lnTo>
                    <a:pt x="2363" y="4713"/>
                  </a:lnTo>
                  <a:lnTo>
                    <a:pt x="2413" y="4709"/>
                  </a:lnTo>
                  <a:lnTo>
                    <a:pt x="2462" y="4703"/>
                  </a:lnTo>
                  <a:lnTo>
                    <a:pt x="2511" y="4695"/>
                  </a:lnTo>
                  <a:lnTo>
                    <a:pt x="2560" y="4686"/>
                  </a:lnTo>
                  <a:lnTo>
                    <a:pt x="2609" y="4676"/>
                  </a:lnTo>
                  <a:close/>
                  <a:moveTo>
                    <a:pt x="2211" y="1201"/>
                  </a:moveTo>
                  <a:lnTo>
                    <a:pt x="2211" y="1201"/>
                  </a:lnTo>
                  <a:lnTo>
                    <a:pt x="2185" y="1201"/>
                  </a:lnTo>
                  <a:lnTo>
                    <a:pt x="2159" y="1202"/>
                  </a:lnTo>
                  <a:lnTo>
                    <a:pt x="2134" y="1204"/>
                  </a:lnTo>
                  <a:lnTo>
                    <a:pt x="2108" y="1206"/>
                  </a:lnTo>
                  <a:lnTo>
                    <a:pt x="2082" y="1209"/>
                  </a:lnTo>
                  <a:lnTo>
                    <a:pt x="2057" y="1213"/>
                  </a:lnTo>
                  <a:lnTo>
                    <a:pt x="2007" y="1221"/>
                  </a:lnTo>
                  <a:lnTo>
                    <a:pt x="1958" y="1233"/>
                  </a:lnTo>
                  <a:lnTo>
                    <a:pt x="1910" y="1247"/>
                  </a:lnTo>
                  <a:lnTo>
                    <a:pt x="1863" y="1263"/>
                  </a:lnTo>
                  <a:lnTo>
                    <a:pt x="1817" y="1281"/>
                  </a:lnTo>
                  <a:lnTo>
                    <a:pt x="1773" y="1301"/>
                  </a:lnTo>
                  <a:lnTo>
                    <a:pt x="1729" y="1323"/>
                  </a:lnTo>
                  <a:lnTo>
                    <a:pt x="1687" y="1347"/>
                  </a:lnTo>
                  <a:lnTo>
                    <a:pt x="1646" y="1373"/>
                  </a:lnTo>
                  <a:lnTo>
                    <a:pt x="1606" y="1402"/>
                  </a:lnTo>
                  <a:lnTo>
                    <a:pt x="1567" y="1432"/>
                  </a:lnTo>
                  <a:lnTo>
                    <a:pt x="1531" y="1464"/>
                  </a:lnTo>
                  <a:lnTo>
                    <a:pt x="1496" y="1497"/>
                  </a:lnTo>
                  <a:lnTo>
                    <a:pt x="1463" y="1532"/>
                  </a:lnTo>
                  <a:lnTo>
                    <a:pt x="1431" y="1569"/>
                  </a:lnTo>
                  <a:lnTo>
                    <a:pt x="1400" y="1607"/>
                  </a:lnTo>
                  <a:lnTo>
                    <a:pt x="1373" y="1647"/>
                  </a:lnTo>
                  <a:lnTo>
                    <a:pt x="1346" y="1687"/>
                  </a:lnTo>
                  <a:lnTo>
                    <a:pt x="1322" y="1730"/>
                  </a:lnTo>
                  <a:lnTo>
                    <a:pt x="1299" y="1774"/>
                  </a:lnTo>
                  <a:lnTo>
                    <a:pt x="1279" y="1818"/>
                  </a:lnTo>
                  <a:lnTo>
                    <a:pt x="1261" y="1864"/>
                  </a:lnTo>
                  <a:lnTo>
                    <a:pt x="1245" y="1911"/>
                  </a:lnTo>
                  <a:lnTo>
                    <a:pt x="1232" y="1960"/>
                  </a:lnTo>
                  <a:lnTo>
                    <a:pt x="1220" y="2009"/>
                  </a:lnTo>
                  <a:lnTo>
                    <a:pt x="1212" y="2058"/>
                  </a:lnTo>
                  <a:lnTo>
                    <a:pt x="1208" y="2083"/>
                  </a:lnTo>
                  <a:lnTo>
                    <a:pt x="1206" y="2109"/>
                  </a:lnTo>
                  <a:lnTo>
                    <a:pt x="1202" y="2134"/>
                  </a:lnTo>
                  <a:lnTo>
                    <a:pt x="1201" y="2160"/>
                  </a:lnTo>
                  <a:lnTo>
                    <a:pt x="1200" y="2185"/>
                  </a:lnTo>
                  <a:lnTo>
                    <a:pt x="1200" y="2212"/>
                  </a:lnTo>
                  <a:lnTo>
                    <a:pt x="1200" y="2238"/>
                  </a:lnTo>
                  <a:lnTo>
                    <a:pt x="1201" y="2264"/>
                  </a:lnTo>
                  <a:lnTo>
                    <a:pt x="1202" y="2290"/>
                  </a:lnTo>
                  <a:lnTo>
                    <a:pt x="1206" y="2315"/>
                  </a:lnTo>
                  <a:lnTo>
                    <a:pt x="1208" y="2341"/>
                  </a:lnTo>
                  <a:lnTo>
                    <a:pt x="1212" y="2366"/>
                  </a:lnTo>
                  <a:lnTo>
                    <a:pt x="1220" y="2415"/>
                  </a:lnTo>
                  <a:lnTo>
                    <a:pt x="1232" y="2464"/>
                  </a:lnTo>
                  <a:lnTo>
                    <a:pt x="1245" y="2512"/>
                  </a:lnTo>
                  <a:lnTo>
                    <a:pt x="1261" y="2560"/>
                  </a:lnTo>
                  <a:lnTo>
                    <a:pt x="1279" y="2606"/>
                  </a:lnTo>
                  <a:lnTo>
                    <a:pt x="1299" y="2651"/>
                  </a:lnTo>
                  <a:lnTo>
                    <a:pt x="1322" y="2694"/>
                  </a:lnTo>
                  <a:lnTo>
                    <a:pt x="1346" y="2737"/>
                  </a:lnTo>
                  <a:lnTo>
                    <a:pt x="1373" y="2777"/>
                  </a:lnTo>
                  <a:lnTo>
                    <a:pt x="1400" y="2817"/>
                  </a:lnTo>
                  <a:lnTo>
                    <a:pt x="1431" y="2855"/>
                  </a:lnTo>
                  <a:lnTo>
                    <a:pt x="1463" y="2892"/>
                  </a:lnTo>
                  <a:lnTo>
                    <a:pt x="1496" y="2927"/>
                  </a:lnTo>
                  <a:lnTo>
                    <a:pt x="1531" y="2960"/>
                  </a:lnTo>
                  <a:lnTo>
                    <a:pt x="1567" y="2992"/>
                  </a:lnTo>
                  <a:lnTo>
                    <a:pt x="1606" y="3022"/>
                  </a:lnTo>
                  <a:lnTo>
                    <a:pt x="1646" y="3051"/>
                  </a:lnTo>
                  <a:lnTo>
                    <a:pt x="1687" y="3077"/>
                  </a:lnTo>
                  <a:lnTo>
                    <a:pt x="1729" y="3101"/>
                  </a:lnTo>
                  <a:lnTo>
                    <a:pt x="1773" y="3123"/>
                  </a:lnTo>
                  <a:lnTo>
                    <a:pt x="1817" y="3143"/>
                  </a:lnTo>
                  <a:lnTo>
                    <a:pt x="1863" y="3161"/>
                  </a:lnTo>
                  <a:lnTo>
                    <a:pt x="1910" y="3177"/>
                  </a:lnTo>
                  <a:lnTo>
                    <a:pt x="1958" y="3191"/>
                  </a:lnTo>
                  <a:lnTo>
                    <a:pt x="2007" y="3203"/>
                  </a:lnTo>
                  <a:lnTo>
                    <a:pt x="2057" y="3211"/>
                  </a:lnTo>
                  <a:lnTo>
                    <a:pt x="2082" y="3215"/>
                  </a:lnTo>
                  <a:lnTo>
                    <a:pt x="2108" y="3218"/>
                  </a:lnTo>
                  <a:lnTo>
                    <a:pt x="2134" y="3220"/>
                  </a:lnTo>
                  <a:lnTo>
                    <a:pt x="2159" y="3222"/>
                  </a:lnTo>
                  <a:lnTo>
                    <a:pt x="2185" y="3223"/>
                  </a:lnTo>
                  <a:lnTo>
                    <a:pt x="2211" y="3223"/>
                  </a:lnTo>
                  <a:lnTo>
                    <a:pt x="2237" y="3223"/>
                  </a:lnTo>
                  <a:lnTo>
                    <a:pt x="2263" y="3222"/>
                  </a:lnTo>
                  <a:lnTo>
                    <a:pt x="2289" y="3220"/>
                  </a:lnTo>
                  <a:lnTo>
                    <a:pt x="2314" y="3218"/>
                  </a:lnTo>
                  <a:lnTo>
                    <a:pt x="2340" y="3215"/>
                  </a:lnTo>
                  <a:lnTo>
                    <a:pt x="2365" y="3211"/>
                  </a:lnTo>
                  <a:lnTo>
                    <a:pt x="2415" y="3203"/>
                  </a:lnTo>
                  <a:lnTo>
                    <a:pt x="2463" y="3191"/>
                  </a:lnTo>
                  <a:lnTo>
                    <a:pt x="2511" y="3177"/>
                  </a:lnTo>
                  <a:lnTo>
                    <a:pt x="2558" y="3161"/>
                  </a:lnTo>
                  <a:lnTo>
                    <a:pt x="2605" y="3143"/>
                  </a:lnTo>
                  <a:lnTo>
                    <a:pt x="2650" y="3123"/>
                  </a:lnTo>
                  <a:lnTo>
                    <a:pt x="2693" y="3101"/>
                  </a:lnTo>
                  <a:lnTo>
                    <a:pt x="2735" y="3077"/>
                  </a:lnTo>
                  <a:lnTo>
                    <a:pt x="2776" y="3051"/>
                  </a:lnTo>
                  <a:lnTo>
                    <a:pt x="2816" y="3022"/>
                  </a:lnTo>
                  <a:lnTo>
                    <a:pt x="2854" y="2992"/>
                  </a:lnTo>
                  <a:lnTo>
                    <a:pt x="2891" y="2960"/>
                  </a:lnTo>
                  <a:lnTo>
                    <a:pt x="2926" y="2927"/>
                  </a:lnTo>
                  <a:lnTo>
                    <a:pt x="2959" y="2892"/>
                  </a:lnTo>
                  <a:lnTo>
                    <a:pt x="2991" y="2855"/>
                  </a:lnTo>
                  <a:lnTo>
                    <a:pt x="3021" y="2817"/>
                  </a:lnTo>
                  <a:lnTo>
                    <a:pt x="3050" y="2777"/>
                  </a:lnTo>
                  <a:lnTo>
                    <a:pt x="3075" y="2737"/>
                  </a:lnTo>
                  <a:lnTo>
                    <a:pt x="3100" y="2694"/>
                  </a:lnTo>
                  <a:lnTo>
                    <a:pt x="3122" y="2651"/>
                  </a:lnTo>
                  <a:lnTo>
                    <a:pt x="3142" y="2606"/>
                  </a:lnTo>
                  <a:lnTo>
                    <a:pt x="3161" y="2560"/>
                  </a:lnTo>
                  <a:lnTo>
                    <a:pt x="3177" y="2512"/>
                  </a:lnTo>
                  <a:lnTo>
                    <a:pt x="3190" y="2464"/>
                  </a:lnTo>
                  <a:lnTo>
                    <a:pt x="3202" y="2415"/>
                  </a:lnTo>
                  <a:lnTo>
                    <a:pt x="3211" y="2366"/>
                  </a:lnTo>
                  <a:lnTo>
                    <a:pt x="3214" y="2341"/>
                  </a:lnTo>
                  <a:lnTo>
                    <a:pt x="3217" y="2315"/>
                  </a:lnTo>
                  <a:lnTo>
                    <a:pt x="3219" y="2290"/>
                  </a:lnTo>
                  <a:lnTo>
                    <a:pt x="3221" y="2264"/>
                  </a:lnTo>
                  <a:lnTo>
                    <a:pt x="3221" y="2238"/>
                  </a:lnTo>
                  <a:lnTo>
                    <a:pt x="3222" y="2212"/>
                  </a:lnTo>
                  <a:lnTo>
                    <a:pt x="3221" y="2185"/>
                  </a:lnTo>
                  <a:lnTo>
                    <a:pt x="3221" y="2160"/>
                  </a:lnTo>
                  <a:lnTo>
                    <a:pt x="3219" y="2134"/>
                  </a:lnTo>
                  <a:lnTo>
                    <a:pt x="3217" y="2109"/>
                  </a:lnTo>
                  <a:lnTo>
                    <a:pt x="3214" y="2083"/>
                  </a:lnTo>
                  <a:lnTo>
                    <a:pt x="3211" y="2058"/>
                  </a:lnTo>
                  <a:lnTo>
                    <a:pt x="3202" y="2009"/>
                  </a:lnTo>
                  <a:lnTo>
                    <a:pt x="3190" y="1960"/>
                  </a:lnTo>
                  <a:lnTo>
                    <a:pt x="3177" y="1911"/>
                  </a:lnTo>
                  <a:lnTo>
                    <a:pt x="3161" y="1864"/>
                  </a:lnTo>
                  <a:lnTo>
                    <a:pt x="3142" y="1818"/>
                  </a:lnTo>
                  <a:lnTo>
                    <a:pt x="3122" y="1774"/>
                  </a:lnTo>
                  <a:lnTo>
                    <a:pt x="3100" y="1730"/>
                  </a:lnTo>
                  <a:lnTo>
                    <a:pt x="3075" y="1687"/>
                  </a:lnTo>
                  <a:lnTo>
                    <a:pt x="3050" y="1647"/>
                  </a:lnTo>
                  <a:lnTo>
                    <a:pt x="3021" y="1607"/>
                  </a:lnTo>
                  <a:lnTo>
                    <a:pt x="2991" y="1569"/>
                  </a:lnTo>
                  <a:lnTo>
                    <a:pt x="2959" y="1532"/>
                  </a:lnTo>
                  <a:lnTo>
                    <a:pt x="2926" y="1497"/>
                  </a:lnTo>
                  <a:lnTo>
                    <a:pt x="2891" y="1464"/>
                  </a:lnTo>
                  <a:lnTo>
                    <a:pt x="2854" y="1432"/>
                  </a:lnTo>
                  <a:lnTo>
                    <a:pt x="2816" y="1402"/>
                  </a:lnTo>
                  <a:lnTo>
                    <a:pt x="2776" y="1373"/>
                  </a:lnTo>
                  <a:lnTo>
                    <a:pt x="2735" y="1347"/>
                  </a:lnTo>
                  <a:lnTo>
                    <a:pt x="2693" y="1323"/>
                  </a:lnTo>
                  <a:lnTo>
                    <a:pt x="2650" y="1301"/>
                  </a:lnTo>
                  <a:lnTo>
                    <a:pt x="2605" y="1281"/>
                  </a:lnTo>
                  <a:lnTo>
                    <a:pt x="2558" y="1263"/>
                  </a:lnTo>
                  <a:lnTo>
                    <a:pt x="2511" y="1247"/>
                  </a:lnTo>
                  <a:lnTo>
                    <a:pt x="2463" y="1233"/>
                  </a:lnTo>
                  <a:lnTo>
                    <a:pt x="2415" y="1221"/>
                  </a:lnTo>
                  <a:lnTo>
                    <a:pt x="2365" y="1213"/>
                  </a:lnTo>
                  <a:lnTo>
                    <a:pt x="2340" y="1209"/>
                  </a:lnTo>
                  <a:lnTo>
                    <a:pt x="2314" y="1206"/>
                  </a:lnTo>
                  <a:lnTo>
                    <a:pt x="2289" y="1204"/>
                  </a:lnTo>
                  <a:lnTo>
                    <a:pt x="2263" y="1202"/>
                  </a:lnTo>
                  <a:lnTo>
                    <a:pt x="2237" y="1201"/>
                  </a:lnTo>
                  <a:lnTo>
                    <a:pt x="2211" y="1201"/>
                  </a:lnTo>
                  <a:close/>
                  <a:moveTo>
                    <a:pt x="2706" y="1717"/>
                  </a:moveTo>
                  <a:lnTo>
                    <a:pt x="2706" y="1717"/>
                  </a:lnTo>
                  <a:lnTo>
                    <a:pt x="2682" y="1694"/>
                  </a:lnTo>
                  <a:lnTo>
                    <a:pt x="2656" y="1672"/>
                  </a:lnTo>
                  <a:lnTo>
                    <a:pt x="2630" y="1651"/>
                  </a:lnTo>
                  <a:lnTo>
                    <a:pt x="2602" y="1632"/>
                  </a:lnTo>
                  <a:lnTo>
                    <a:pt x="2574" y="1614"/>
                  </a:lnTo>
                  <a:lnTo>
                    <a:pt x="2544" y="1597"/>
                  </a:lnTo>
                  <a:lnTo>
                    <a:pt x="2515" y="1581"/>
                  </a:lnTo>
                  <a:lnTo>
                    <a:pt x="2484" y="1567"/>
                  </a:lnTo>
                  <a:lnTo>
                    <a:pt x="2452" y="1554"/>
                  </a:lnTo>
                  <a:lnTo>
                    <a:pt x="2419" y="1544"/>
                  </a:lnTo>
                  <a:lnTo>
                    <a:pt x="2386" y="1534"/>
                  </a:lnTo>
                  <a:lnTo>
                    <a:pt x="2352" y="1527"/>
                  </a:lnTo>
                  <a:lnTo>
                    <a:pt x="2318" y="1520"/>
                  </a:lnTo>
                  <a:lnTo>
                    <a:pt x="2283" y="1516"/>
                  </a:lnTo>
                  <a:lnTo>
                    <a:pt x="2247" y="1513"/>
                  </a:lnTo>
                  <a:lnTo>
                    <a:pt x="2211" y="1513"/>
                  </a:lnTo>
                  <a:lnTo>
                    <a:pt x="2175" y="1513"/>
                  </a:lnTo>
                  <a:lnTo>
                    <a:pt x="2140" y="1516"/>
                  </a:lnTo>
                  <a:lnTo>
                    <a:pt x="2105" y="1520"/>
                  </a:lnTo>
                  <a:lnTo>
                    <a:pt x="2070" y="1527"/>
                  </a:lnTo>
                  <a:lnTo>
                    <a:pt x="2036" y="1534"/>
                  </a:lnTo>
                  <a:lnTo>
                    <a:pt x="2003" y="1544"/>
                  </a:lnTo>
                  <a:lnTo>
                    <a:pt x="1971" y="1554"/>
                  </a:lnTo>
                  <a:lnTo>
                    <a:pt x="1939" y="1567"/>
                  </a:lnTo>
                  <a:lnTo>
                    <a:pt x="1908" y="1581"/>
                  </a:lnTo>
                  <a:lnTo>
                    <a:pt x="1877" y="1597"/>
                  </a:lnTo>
                  <a:lnTo>
                    <a:pt x="1848" y="1614"/>
                  </a:lnTo>
                  <a:lnTo>
                    <a:pt x="1820" y="1632"/>
                  </a:lnTo>
                  <a:lnTo>
                    <a:pt x="1792" y="1651"/>
                  </a:lnTo>
                  <a:lnTo>
                    <a:pt x="1766" y="1672"/>
                  </a:lnTo>
                  <a:lnTo>
                    <a:pt x="1741" y="1694"/>
                  </a:lnTo>
                  <a:lnTo>
                    <a:pt x="1716" y="1717"/>
                  </a:lnTo>
                  <a:lnTo>
                    <a:pt x="1693" y="1742"/>
                  </a:lnTo>
                  <a:lnTo>
                    <a:pt x="1671" y="1767"/>
                  </a:lnTo>
                  <a:lnTo>
                    <a:pt x="1650" y="1794"/>
                  </a:lnTo>
                  <a:lnTo>
                    <a:pt x="1631" y="1820"/>
                  </a:lnTo>
                  <a:lnTo>
                    <a:pt x="1613" y="1849"/>
                  </a:lnTo>
                  <a:lnTo>
                    <a:pt x="1596" y="1879"/>
                  </a:lnTo>
                  <a:lnTo>
                    <a:pt x="1580" y="1909"/>
                  </a:lnTo>
                  <a:lnTo>
                    <a:pt x="1566" y="1940"/>
                  </a:lnTo>
                  <a:lnTo>
                    <a:pt x="1554" y="1971"/>
                  </a:lnTo>
                  <a:lnTo>
                    <a:pt x="1543" y="2003"/>
                  </a:lnTo>
                  <a:lnTo>
                    <a:pt x="1533" y="2037"/>
                  </a:lnTo>
                  <a:lnTo>
                    <a:pt x="1526" y="2070"/>
                  </a:lnTo>
                  <a:lnTo>
                    <a:pt x="1520" y="2106"/>
                  </a:lnTo>
                  <a:lnTo>
                    <a:pt x="1515" y="2141"/>
                  </a:lnTo>
                  <a:lnTo>
                    <a:pt x="1512" y="2176"/>
                  </a:lnTo>
                  <a:lnTo>
                    <a:pt x="1511" y="2212"/>
                  </a:lnTo>
                  <a:lnTo>
                    <a:pt x="1512" y="2248"/>
                  </a:lnTo>
                  <a:lnTo>
                    <a:pt x="1515" y="2283"/>
                  </a:lnTo>
                  <a:lnTo>
                    <a:pt x="1520" y="2318"/>
                  </a:lnTo>
                  <a:lnTo>
                    <a:pt x="1526" y="2353"/>
                  </a:lnTo>
                  <a:lnTo>
                    <a:pt x="1533" y="2387"/>
                  </a:lnTo>
                  <a:lnTo>
                    <a:pt x="1543" y="2420"/>
                  </a:lnTo>
                  <a:lnTo>
                    <a:pt x="1554" y="2453"/>
                  </a:lnTo>
                  <a:lnTo>
                    <a:pt x="1566" y="2485"/>
                  </a:lnTo>
                  <a:lnTo>
                    <a:pt x="1580" y="2515"/>
                  </a:lnTo>
                  <a:lnTo>
                    <a:pt x="1596" y="2545"/>
                  </a:lnTo>
                  <a:lnTo>
                    <a:pt x="1613" y="2575"/>
                  </a:lnTo>
                  <a:lnTo>
                    <a:pt x="1631" y="2604"/>
                  </a:lnTo>
                  <a:lnTo>
                    <a:pt x="1650" y="2630"/>
                  </a:lnTo>
                  <a:lnTo>
                    <a:pt x="1671" y="2657"/>
                  </a:lnTo>
                  <a:lnTo>
                    <a:pt x="1693" y="2682"/>
                  </a:lnTo>
                  <a:lnTo>
                    <a:pt x="1716" y="2707"/>
                  </a:lnTo>
                  <a:lnTo>
                    <a:pt x="1741" y="2730"/>
                  </a:lnTo>
                  <a:lnTo>
                    <a:pt x="1766" y="2752"/>
                  </a:lnTo>
                  <a:lnTo>
                    <a:pt x="1792" y="2773"/>
                  </a:lnTo>
                  <a:lnTo>
                    <a:pt x="1820" y="2792"/>
                  </a:lnTo>
                  <a:lnTo>
                    <a:pt x="1848" y="2810"/>
                  </a:lnTo>
                  <a:lnTo>
                    <a:pt x="1877" y="2827"/>
                  </a:lnTo>
                  <a:lnTo>
                    <a:pt x="1908" y="2843"/>
                  </a:lnTo>
                  <a:lnTo>
                    <a:pt x="1939" y="2857"/>
                  </a:lnTo>
                  <a:lnTo>
                    <a:pt x="1971" y="2870"/>
                  </a:lnTo>
                  <a:lnTo>
                    <a:pt x="2003" y="2880"/>
                  </a:lnTo>
                  <a:lnTo>
                    <a:pt x="2036" y="2890"/>
                  </a:lnTo>
                  <a:lnTo>
                    <a:pt x="2070" y="2897"/>
                  </a:lnTo>
                  <a:lnTo>
                    <a:pt x="2105" y="2904"/>
                  </a:lnTo>
                  <a:lnTo>
                    <a:pt x="2140" y="2908"/>
                  </a:lnTo>
                  <a:lnTo>
                    <a:pt x="2175" y="2911"/>
                  </a:lnTo>
                  <a:lnTo>
                    <a:pt x="2211" y="2911"/>
                  </a:lnTo>
                  <a:lnTo>
                    <a:pt x="2247" y="2911"/>
                  </a:lnTo>
                  <a:lnTo>
                    <a:pt x="2283" y="2908"/>
                  </a:lnTo>
                  <a:lnTo>
                    <a:pt x="2318" y="2904"/>
                  </a:lnTo>
                  <a:lnTo>
                    <a:pt x="2352" y="2897"/>
                  </a:lnTo>
                  <a:lnTo>
                    <a:pt x="2386" y="2890"/>
                  </a:lnTo>
                  <a:lnTo>
                    <a:pt x="2419" y="2880"/>
                  </a:lnTo>
                  <a:lnTo>
                    <a:pt x="2452" y="2870"/>
                  </a:lnTo>
                  <a:lnTo>
                    <a:pt x="2484" y="2857"/>
                  </a:lnTo>
                  <a:lnTo>
                    <a:pt x="2515" y="2843"/>
                  </a:lnTo>
                  <a:lnTo>
                    <a:pt x="2544" y="2827"/>
                  </a:lnTo>
                  <a:lnTo>
                    <a:pt x="2574" y="2810"/>
                  </a:lnTo>
                  <a:lnTo>
                    <a:pt x="2602" y="2792"/>
                  </a:lnTo>
                  <a:lnTo>
                    <a:pt x="2630" y="2773"/>
                  </a:lnTo>
                  <a:lnTo>
                    <a:pt x="2656" y="2752"/>
                  </a:lnTo>
                  <a:lnTo>
                    <a:pt x="2682" y="2730"/>
                  </a:lnTo>
                  <a:lnTo>
                    <a:pt x="2706" y="2707"/>
                  </a:lnTo>
                  <a:lnTo>
                    <a:pt x="2728" y="2682"/>
                  </a:lnTo>
                  <a:lnTo>
                    <a:pt x="2751" y="2657"/>
                  </a:lnTo>
                  <a:lnTo>
                    <a:pt x="2772" y="2630"/>
                  </a:lnTo>
                  <a:lnTo>
                    <a:pt x="2791" y="2604"/>
                  </a:lnTo>
                  <a:lnTo>
                    <a:pt x="2809" y="2575"/>
                  </a:lnTo>
                  <a:lnTo>
                    <a:pt x="2826" y="2545"/>
                  </a:lnTo>
                  <a:lnTo>
                    <a:pt x="2841" y="2515"/>
                  </a:lnTo>
                  <a:lnTo>
                    <a:pt x="2856" y="2485"/>
                  </a:lnTo>
                  <a:lnTo>
                    <a:pt x="2868" y="2453"/>
                  </a:lnTo>
                  <a:lnTo>
                    <a:pt x="2880" y="2420"/>
                  </a:lnTo>
                  <a:lnTo>
                    <a:pt x="2888" y="2387"/>
                  </a:lnTo>
                  <a:lnTo>
                    <a:pt x="2897" y="2353"/>
                  </a:lnTo>
                  <a:lnTo>
                    <a:pt x="2903" y="2318"/>
                  </a:lnTo>
                  <a:lnTo>
                    <a:pt x="2907" y="2283"/>
                  </a:lnTo>
                  <a:lnTo>
                    <a:pt x="2909" y="2248"/>
                  </a:lnTo>
                  <a:lnTo>
                    <a:pt x="2910" y="2212"/>
                  </a:lnTo>
                  <a:lnTo>
                    <a:pt x="2909" y="2176"/>
                  </a:lnTo>
                  <a:lnTo>
                    <a:pt x="2907" y="2141"/>
                  </a:lnTo>
                  <a:lnTo>
                    <a:pt x="2903" y="2106"/>
                  </a:lnTo>
                  <a:lnTo>
                    <a:pt x="2897" y="2070"/>
                  </a:lnTo>
                  <a:lnTo>
                    <a:pt x="2888" y="2037"/>
                  </a:lnTo>
                  <a:lnTo>
                    <a:pt x="2880" y="2003"/>
                  </a:lnTo>
                  <a:lnTo>
                    <a:pt x="2868" y="1971"/>
                  </a:lnTo>
                  <a:lnTo>
                    <a:pt x="2856" y="1940"/>
                  </a:lnTo>
                  <a:lnTo>
                    <a:pt x="2841" y="1909"/>
                  </a:lnTo>
                  <a:lnTo>
                    <a:pt x="2826" y="1879"/>
                  </a:lnTo>
                  <a:lnTo>
                    <a:pt x="2809" y="1849"/>
                  </a:lnTo>
                  <a:lnTo>
                    <a:pt x="2791" y="1820"/>
                  </a:lnTo>
                  <a:lnTo>
                    <a:pt x="2772" y="1794"/>
                  </a:lnTo>
                  <a:lnTo>
                    <a:pt x="2751" y="1767"/>
                  </a:lnTo>
                  <a:lnTo>
                    <a:pt x="2728" y="1742"/>
                  </a:lnTo>
                  <a:lnTo>
                    <a:pt x="2706" y="1717"/>
                  </a:lnTo>
                  <a:close/>
                  <a:moveTo>
                    <a:pt x="3187" y="1235"/>
                  </a:moveTo>
                  <a:lnTo>
                    <a:pt x="3187" y="1235"/>
                  </a:lnTo>
                  <a:lnTo>
                    <a:pt x="3164" y="1213"/>
                  </a:lnTo>
                  <a:lnTo>
                    <a:pt x="3139" y="1189"/>
                  </a:lnTo>
                  <a:lnTo>
                    <a:pt x="3115" y="1168"/>
                  </a:lnTo>
                  <a:lnTo>
                    <a:pt x="3089" y="1147"/>
                  </a:lnTo>
                  <a:lnTo>
                    <a:pt x="3064" y="1125"/>
                  </a:lnTo>
                  <a:lnTo>
                    <a:pt x="3037" y="1105"/>
                  </a:lnTo>
                  <a:lnTo>
                    <a:pt x="3011" y="1086"/>
                  </a:lnTo>
                  <a:lnTo>
                    <a:pt x="2983" y="1067"/>
                  </a:lnTo>
                  <a:lnTo>
                    <a:pt x="2955" y="1049"/>
                  </a:lnTo>
                  <a:lnTo>
                    <a:pt x="2927" y="1031"/>
                  </a:lnTo>
                  <a:lnTo>
                    <a:pt x="2899" y="1014"/>
                  </a:lnTo>
                  <a:lnTo>
                    <a:pt x="2869" y="998"/>
                  </a:lnTo>
                  <a:lnTo>
                    <a:pt x="2840" y="982"/>
                  </a:lnTo>
                  <a:lnTo>
                    <a:pt x="2809" y="967"/>
                  </a:lnTo>
                  <a:lnTo>
                    <a:pt x="2780" y="953"/>
                  </a:lnTo>
                  <a:lnTo>
                    <a:pt x="2749" y="939"/>
                  </a:lnTo>
                  <a:lnTo>
                    <a:pt x="2718" y="926"/>
                  </a:lnTo>
                  <a:lnTo>
                    <a:pt x="2686" y="915"/>
                  </a:lnTo>
                  <a:lnTo>
                    <a:pt x="2654" y="904"/>
                  </a:lnTo>
                  <a:lnTo>
                    <a:pt x="2622" y="893"/>
                  </a:lnTo>
                  <a:lnTo>
                    <a:pt x="2589" y="884"/>
                  </a:lnTo>
                  <a:lnTo>
                    <a:pt x="2556" y="874"/>
                  </a:lnTo>
                  <a:lnTo>
                    <a:pt x="2523" y="867"/>
                  </a:lnTo>
                  <a:lnTo>
                    <a:pt x="2489" y="859"/>
                  </a:lnTo>
                  <a:lnTo>
                    <a:pt x="2455" y="853"/>
                  </a:lnTo>
                  <a:lnTo>
                    <a:pt x="2421" y="846"/>
                  </a:lnTo>
                  <a:lnTo>
                    <a:pt x="2387" y="842"/>
                  </a:lnTo>
                  <a:lnTo>
                    <a:pt x="2352" y="838"/>
                  </a:lnTo>
                  <a:lnTo>
                    <a:pt x="2318" y="835"/>
                  </a:lnTo>
                  <a:lnTo>
                    <a:pt x="2283" y="833"/>
                  </a:lnTo>
                  <a:lnTo>
                    <a:pt x="2246" y="832"/>
                  </a:lnTo>
                  <a:lnTo>
                    <a:pt x="2211" y="831"/>
                  </a:lnTo>
                  <a:lnTo>
                    <a:pt x="2175" y="832"/>
                  </a:lnTo>
                  <a:lnTo>
                    <a:pt x="2140" y="833"/>
                  </a:lnTo>
                  <a:lnTo>
                    <a:pt x="2105" y="835"/>
                  </a:lnTo>
                  <a:lnTo>
                    <a:pt x="2070" y="838"/>
                  </a:lnTo>
                  <a:lnTo>
                    <a:pt x="2035" y="842"/>
                  </a:lnTo>
                  <a:lnTo>
                    <a:pt x="2001" y="846"/>
                  </a:lnTo>
                  <a:lnTo>
                    <a:pt x="1966" y="853"/>
                  </a:lnTo>
                  <a:lnTo>
                    <a:pt x="1932" y="859"/>
                  </a:lnTo>
                  <a:lnTo>
                    <a:pt x="1899" y="867"/>
                  </a:lnTo>
                  <a:lnTo>
                    <a:pt x="1865" y="874"/>
                  </a:lnTo>
                  <a:lnTo>
                    <a:pt x="1832" y="884"/>
                  </a:lnTo>
                  <a:lnTo>
                    <a:pt x="1800" y="893"/>
                  </a:lnTo>
                  <a:lnTo>
                    <a:pt x="1769" y="904"/>
                  </a:lnTo>
                  <a:lnTo>
                    <a:pt x="1737" y="915"/>
                  </a:lnTo>
                  <a:lnTo>
                    <a:pt x="1705" y="926"/>
                  </a:lnTo>
                  <a:lnTo>
                    <a:pt x="1674" y="939"/>
                  </a:lnTo>
                  <a:lnTo>
                    <a:pt x="1643" y="953"/>
                  </a:lnTo>
                  <a:lnTo>
                    <a:pt x="1612" y="967"/>
                  </a:lnTo>
                  <a:lnTo>
                    <a:pt x="1582" y="982"/>
                  </a:lnTo>
                  <a:lnTo>
                    <a:pt x="1552" y="998"/>
                  </a:lnTo>
                  <a:lnTo>
                    <a:pt x="1524" y="1014"/>
                  </a:lnTo>
                  <a:lnTo>
                    <a:pt x="1495" y="1031"/>
                  </a:lnTo>
                  <a:lnTo>
                    <a:pt x="1466" y="1049"/>
                  </a:lnTo>
                  <a:lnTo>
                    <a:pt x="1439" y="1067"/>
                  </a:lnTo>
                  <a:lnTo>
                    <a:pt x="1411" y="1086"/>
                  </a:lnTo>
                  <a:lnTo>
                    <a:pt x="1384" y="1105"/>
                  </a:lnTo>
                  <a:lnTo>
                    <a:pt x="1359" y="1125"/>
                  </a:lnTo>
                  <a:lnTo>
                    <a:pt x="1332" y="1147"/>
                  </a:lnTo>
                  <a:lnTo>
                    <a:pt x="1307" y="1168"/>
                  </a:lnTo>
                  <a:lnTo>
                    <a:pt x="1282" y="1189"/>
                  </a:lnTo>
                  <a:lnTo>
                    <a:pt x="1258" y="1213"/>
                  </a:lnTo>
                  <a:lnTo>
                    <a:pt x="1234" y="1235"/>
                  </a:lnTo>
                  <a:lnTo>
                    <a:pt x="1211" y="1259"/>
                  </a:lnTo>
                  <a:lnTo>
                    <a:pt x="1189" y="1283"/>
                  </a:lnTo>
                  <a:lnTo>
                    <a:pt x="1167" y="1308"/>
                  </a:lnTo>
                  <a:lnTo>
                    <a:pt x="1145" y="1334"/>
                  </a:lnTo>
                  <a:lnTo>
                    <a:pt x="1125" y="1359"/>
                  </a:lnTo>
                  <a:lnTo>
                    <a:pt x="1104" y="1386"/>
                  </a:lnTo>
                  <a:lnTo>
                    <a:pt x="1084" y="1413"/>
                  </a:lnTo>
                  <a:lnTo>
                    <a:pt x="1066" y="1439"/>
                  </a:lnTo>
                  <a:lnTo>
                    <a:pt x="1048" y="1468"/>
                  </a:lnTo>
                  <a:lnTo>
                    <a:pt x="1030" y="1496"/>
                  </a:lnTo>
                  <a:lnTo>
                    <a:pt x="1013" y="1524"/>
                  </a:lnTo>
                  <a:lnTo>
                    <a:pt x="997" y="1553"/>
                  </a:lnTo>
                  <a:lnTo>
                    <a:pt x="981" y="1583"/>
                  </a:lnTo>
                  <a:lnTo>
                    <a:pt x="966" y="1613"/>
                  </a:lnTo>
                  <a:lnTo>
                    <a:pt x="952" y="1644"/>
                  </a:lnTo>
                  <a:lnTo>
                    <a:pt x="938" y="1675"/>
                  </a:lnTo>
                  <a:lnTo>
                    <a:pt x="926" y="1705"/>
                  </a:lnTo>
                  <a:lnTo>
                    <a:pt x="914" y="1737"/>
                  </a:lnTo>
                  <a:lnTo>
                    <a:pt x="902" y="1769"/>
                  </a:lnTo>
                  <a:lnTo>
                    <a:pt x="892" y="1801"/>
                  </a:lnTo>
                  <a:lnTo>
                    <a:pt x="882" y="1834"/>
                  </a:lnTo>
                  <a:lnTo>
                    <a:pt x="874" y="1867"/>
                  </a:lnTo>
                  <a:lnTo>
                    <a:pt x="865" y="1900"/>
                  </a:lnTo>
                  <a:lnTo>
                    <a:pt x="859" y="1933"/>
                  </a:lnTo>
                  <a:lnTo>
                    <a:pt x="851" y="1967"/>
                  </a:lnTo>
                  <a:lnTo>
                    <a:pt x="846" y="2001"/>
                  </a:lnTo>
                  <a:lnTo>
                    <a:pt x="842" y="2036"/>
                  </a:lnTo>
                  <a:lnTo>
                    <a:pt x="837" y="2070"/>
                  </a:lnTo>
                  <a:lnTo>
                    <a:pt x="834" y="2106"/>
                  </a:lnTo>
                  <a:lnTo>
                    <a:pt x="832" y="2141"/>
                  </a:lnTo>
                  <a:lnTo>
                    <a:pt x="831" y="2176"/>
                  </a:lnTo>
                  <a:lnTo>
                    <a:pt x="830" y="2212"/>
                  </a:lnTo>
                  <a:lnTo>
                    <a:pt x="831" y="2247"/>
                  </a:lnTo>
                  <a:lnTo>
                    <a:pt x="832" y="2283"/>
                  </a:lnTo>
                  <a:lnTo>
                    <a:pt x="834" y="2318"/>
                  </a:lnTo>
                  <a:lnTo>
                    <a:pt x="837" y="2354"/>
                  </a:lnTo>
                  <a:lnTo>
                    <a:pt x="842" y="2388"/>
                  </a:lnTo>
                  <a:lnTo>
                    <a:pt x="846" y="2423"/>
                  </a:lnTo>
                  <a:lnTo>
                    <a:pt x="851" y="2457"/>
                  </a:lnTo>
                  <a:lnTo>
                    <a:pt x="859" y="2491"/>
                  </a:lnTo>
                  <a:lnTo>
                    <a:pt x="865" y="2524"/>
                  </a:lnTo>
                  <a:lnTo>
                    <a:pt x="874" y="2557"/>
                  </a:lnTo>
                  <a:lnTo>
                    <a:pt x="882" y="2590"/>
                  </a:lnTo>
                  <a:lnTo>
                    <a:pt x="892" y="2623"/>
                  </a:lnTo>
                  <a:lnTo>
                    <a:pt x="902" y="2655"/>
                  </a:lnTo>
                  <a:lnTo>
                    <a:pt x="914" y="2687"/>
                  </a:lnTo>
                  <a:lnTo>
                    <a:pt x="926" y="2719"/>
                  </a:lnTo>
                  <a:lnTo>
                    <a:pt x="938" y="2750"/>
                  </a:lnTo>
                  <a:lnTo>
                    <a:pt x="952" y="2780"/>
                  </a:lnTo>
                  <a:lnTo>
                    <a:pt x="966" y="2811"/>
                  </a:lnTo>
                  <a:lnTo>
                    <a:pt x="981" y="2841"/>
                  </a:lnTo>
                  <a:lnTo>
                    <a:pt x="997" y="2871"/>
                  </a:lnTo>
                  <a:lnTo>
                    <a:pt x="1013" y="2900"/>
                  </a:lnTo>
                  <a:lnTo>
                    <a:pt x="1030" y="2928"/>
                  </a:lnTo>
                  <a:lnTo>
                    <a:pt x="1048" y="2956"/>
                  </a:lnTo>
                  <a:lnTo>
                    <a:pt x="1066" y="2985"/>
                  </a:lnTo>
                  <a:lnTo>
                    <a:pt x="1084" y="3011"/>
                  </a:lnTo>
                  <a:lnTo>
                    <a:pt x="1104" y="3038"/>
                  </a:lnTo>
                  <a:lnTo>
                    <a:pt x="1125" y="3065"/>
                  </a:lnTo>
                  <a:lnTo>
                    <a:pt x="1145" y="3090"/>
                  </a:lnTo>
                  <a:lnTo>
                    <a:pt x="1167" y="3116"/>
                  </a:lnTo>
                  <a:lnTo>
                    <a:pt x="1189" y="3141"/>
                  </a:lnTo>
                  <a:lnTo>
                    <a:pt x="1211" y="3165"/>
                  </a:lnTo>
                  <a:lnTo>
                    <a:pt x="1234" y="3189"/>
                  </a:lnTo>
                  <a:lnTo>
                    <a:pt x="1258" y="3211"/>
                  </a:lnTo>
                  <a:lnTo>
                    <a:pt x="1282" y="3235"/>
                  </a:lnTo>
                  <a:lnTo>
                    <a:pt x="1307" y="3256"/>
                  </a:lnTo>
                  <a:lnTo>
                    <a:pt x="1332" y="3277"/>
                  </a:lnTo>
                  <a:lnTo>
                    <a:pt x="1359" y="3299"/>
                  </a:lnTo>
                  <a:lnTo>
                    <a:pt x="1384" y="3319"/>
                  </a:lnTo>
                  <a:lnTo>
                    <a:pt x="1411" y="3338"/>
                  </a:lnTo>
                  <a:lnTo>
                    <a:pt x="1439" y="3357"/>
                  </a:lnTo>
                  <a:lnTo>
                    <a:pt x="1466" y="3375"/>
                  </a:lnTo>
                  <a:lnTo>
                    <a:pt x="1495" y="3393"/>
                  </a:lnTo>
                  <a:lnTo>
                    <a:pt x="1524" y="3410"/>
                  </a:lnTo>
                  <a:lnTo>
                    <a:pt x="1552" y="3426"/>
                  </a:lnTo>
                  <a:lnTo>
                    <a:pt x="1582" y="3442"/>
                  </a:lnTo>
                  <a:lnTo>
                    <a:pt x="1612" y="3457"/>
                  </a:lnTo>
                  <a:lnTo>
                    <a:pt x="1643" y="3471"/>
                  </a:lnTo>
                  <a:lnTo>
                    <a:pt x="1674" y="3485"/>
                  </a:lnTo>
                  <a:lnTo>
                    <a:pt x="1705" y="3498"/>
                  </a:lnTo>
                  <a:lnTo>
                    <a:pt x="1737" y="3509"/>
                  </a:lnTo>
                  <a:lnTo>
                    <a:pt x="1769" y="3520"/>
                  </a:lnTo>
                  <a:lnTo>
                    <a:pt x="1800" y="3531"/>
                  </a:lnTo>
                  <a:lnTo>
                    <a:pt x="1832" y="3540"/>
                  </a:lnTo>
                  <a:lnTo>
                    <a:pt x="1865" y="3550"/>
                  </a:lnTo>
                  <a:lnTo>
                    <a:pt x="1899" y="3557"/>
                  </a:lnTo>
                  <a:lnTo>
                    <a:pt x="1932" y="3565"/>
                  </a:lnTo>
                  <a:lnTo>
                    <a:pt x="1966" y="3571"/>
                  </a:lnTo>
                  <a:lnTo>
                    <a:pt x="2001" y="3578"/>
                  </a:lnTo>
                  <a:lnTo>
                    <a:pt x="2035" y="3582"/>
                  </a:lnTo>
                  <a:lnTo>
                    <a:pt x="2070" y="3586"/>
                  </a:lnTo>
                  <a:lnTo>
                    <a:pt x="2105" y="3589"/>
                  </a:lnTo>
                  <a:lnTo>
                    <a:pt x="2140" y="3591"/>
                  </a:lnTo>
                  <a:lnTo>
                    <a:pt x="2175" y="3592"/>
                  </a:lnTo>
                  <a:lnTo>
                    <a:pt x="2211" y="3594"/>
                  </a:lnTo>
                  <a:lnTo>
                    <a:pt x="2246" y="3592"/>
                  </a:lnTo>
                  <a:lnTo>
                    <a:pt x="2283" y="3591"/>
                  </a:lnTo>
                  <a:lnTo>
                    <a:pt x="2318" y="3589"/>
                  </a:lnTo>
                  <a:lnTo>
                    <a:pt x="2352" y="3586"/>
                  </a:lnTo>
                  <a:lnTo>
                    <a:pt x="2387" y="3582"/>
                  </a:lnTo>
                  <a:lnTo>
                    <a:pt x="2421" y="3578"/>
                  </a:lnTo>
                  <a:lnTo>
                    <a:pt x="2455" y="3571"/>
                  </a:lnTo>
                  <a:lnTo>
                    <a:pt x="2489" y="3565"/>
                  </a:lnTo>
                  <a:lnTo>
                    <a:pt x="2523" y="3557"/>
                  </a:lnTo>
                  <a:lnTo>
                    <a:pt x="2556" y="3550"/>
                  </a:lnTo>
                  <a:lnTo>
                    <a:pt x="2589" y="3540"/>
                  </a:lnTo>
                  <a:lnTo>
                    <a:pt x="2622" y="3531"/>
                  </a:lnTo>
                  <a:lnTo>
                    <a:pt x="2654" y="3520"/>
                  </a:lnTo>
                  <a:lnTo>
                    <a:pt x="2686" y="3509"/>
                  </a:lnTo>
                  <a:lnTo>
                    <a:pt x="2718" y="3498"/>
                  </a:lnTo>
                  <a:lnTo>
                    <a:pt x="2749" y="3485"/>
                  </a:lnTo>
                  <a:lnTo>
                    <a:pt x="2780" y="3471"/>
                  </a:lnTo>
                  <a:lnTo>
                    <a:pt x="2809" y="3457"/>
                  </a:lnTo>
                  <a:lnTo>
                    <a:pt x="2840" y="3442"/>
                  </a:lnTo>
                  <a:lnTo>
                    <a:pt x="2869" y="3426"/>
                  </a:lnTo>
                  <a:lnTo>
                    <a:pt x="2899" y="3410"/>
                  </a:lnTo>
                  <a:lnTo>
                    <a:pt x="2927" y="3393"/>
                  </a:lnTo>
                  <a:lnTo>
                    <a:pt x="2955" y="3375"/>
                  </a:lnTo>
                  <a:lnTo>
                    <a:pt x="2983" y="3357"/>
                  </a:lnTo>
                  <a:lnTo>
                    <a:pt x="3011" y="3338"/>
                  </a:lnTo>
                  <a:lnTo>
                    <a:pt x="3037" y="3319"/>
                  </a:lnTo>
                  <a:lnTo>
                    <a:pt x="3064" y="3299"/>
                  </a:lnTo>
                  <a:lnTo>
                    <a:pt x="3089" y="3277"/>
                  </a:lnTo>
                  <a:lnTo>
                    <a:pt x="3115" y="3256"/>
                  </a:lnTo>
                  <a:lnTo>
                    <a:pt x="3139" y="3235"/>
                  </a:lnTo>
                  <a:lnTo>
                    <a:pt x="3164" y="3211"/>
                  </a:lnTo>
                  <a:lnTo>
                    <a:pt x="3187" y="3189"/>
                  </a:lnTo>
                  <a:lnTo>
                    <a:pt x="3211" y="3165"/>
                  </a:lnTo>
                  <a:lnTo>
                    <a:pt x="3233" y="3141"/>
                  </a:lnTo>
                  <a:lnTo>
                    <a:pt x="3255" y="3116"/>
                  </a:lnTo>
                  <a:lnTo>
                    <a:pt x="3277" y="3090"/>
                  </a:lnTo>
                  <a:lnTo>
                    <a:pt x="3298" y="3065"/>
                  </a:lnTo>
                  <a:lnTo>
                    <a:pt x="3318" y="3038"/>
                  </a:lnTo>
                  <a:lnTo>
                    <a:pt x="3337" y="3011"/>
                  </a:lnTo>
                  <a:lnTo>
                    <a:pt x="3356" y="2985"/>
                  </a:lnTo>
                  <a:lnTo>
                    <a:pt x="3374" y="2956"/>
                  </a:lnTo>
                  <a:lnTo>
                    <a:pt x="3393" y="2928"/>
                  </a:lnTo>
                  <a:lnTo>
                    <a:pt x="3409" y="2900"/>
                  </a:lnTo>
                  <a:lnTo>
                    <a:pt x="3426" y="2871"/>
                  </a:lnTo>
                  <a:lnTo>
                    <a:pt x="3440" y="2841"/>
                  </a:lnTo>
                  <a:lnTo>
                    <a:pt x="3455" y="2811"/>
                  </a:lnTo>
                  <a:lnTo>
                    <a:pt x="3470" y="2780"/>
                  </a:lnTo>
                  <a:lnTo>
                    <a:pt x="3483" y="2750"/>
                  </a:lnTo>
                  <a:lnTo>
                    <a:pt x="3496" y="2719"/>
                  </a:lnTo>
                  <a:lnTo>
                    <a:pt x="3509" y="2687"/>
                  </a:lnTo>
                  <a:lnTo>
                    <a:pt x="3519" y="2655"/>
                  </a:lnTo>
                  <a:lnTo>
                    <a:pt x="3530" y="2623"/>
                  </a:lnTo>
                  <a:lnTo>
                    <a:pt x="3539" y="2590"/>
                  </a:lnTo>
                  <a:lnTo>
                    <a:pt x="3549" y="2557"/>
                  </a:lnTo>
                  <a:lnTo>
                    <a:pt x="3556" y="2524"/>
                  </a:lnTo>
                  <a:lnTo>
                    <a:pt x="3564" y="2491"/>
                  </a:lnTo>
                  <a:lnTo>
                    <a:pt x="3570" y="2457"/>
                  </a:lnTo>
                  <a:lnTo>
                    <a:pt x="3576" y="2423"/>
                  </a:lnTo>
                  <a:lnTo>
                    <a:pt x="3581" y="2388"/>
                  </a:lnTo>
                  <a:lnTo>
                    <a:pt x="3585" y="2354"/>
                  </a:lnTo>
                  <a:lnTo>
                    <a:pt x="3588" y="2318"/>
                  </a:lnTo>
                  <a:lnTo>
                    <a:pt x="3591" y="2283"/>
                  </a:lnTo>
                  <a:lnTo>
                    <a:pt x="3592" y="2247"/>
                  </a:lnTo>
                  <a:lnTo>
                    <a:pt x="3592" y="2212"/>
                  </a:lnTo>
                  <a:lnTo>
                    <a:pt x="3592" y="2176"/>
                  </a:lnTo>
                  <a:lnTo>
                    <a:pt x="3591" y="2141"/>
                  </a:lnTo>
                  <a:lnTo>
                    <a:pt x="3588" y="2106"/>
                  </a:lnTo>
                  <a:lnTo>
                    <a:pt x="3585" y="2070"/>
                  </a:lnTo>
                  <a:lnTo>
                    <a:pt x="3581" y="2036"/>
                  </a:lnTo>
                  <a:lnTo>
                    <a:pt x="3576" y="2001"/>
                  </a:lnTo>
                  <a:lnTo>
                    <a:pt x="3570" y="1967"/>
                  </a:lnTo>
                  <a:lnTo>
                    <a:pt x="3564" y="1933"/>
                  </a:lnTo>
                  <a:lnTo>
                    <a:pt x="3556" y="1900"/>
                  </a:lnTo>
                  <a:lnTo>
                    <a:pt x="3549" y="1867"/>
                  </a:lnTo>
                  <a:lnTo>
                    <a:pt x="3539" y="1834"/>
                  </a:lnTo>
                  <a:lnTo>
                    <a:pt x="3530" y="1801"/>
                  </a:lnTo>
                  <a:lnTo>
                    <a:pt x="3519" y="1769"/>
                  </a:lnTo>
                  <a:lnTo>
                    <a:pt x="3509" y="1737"/>
                  </a:lnTo>
                  <a:lnTo>
                    <a:pt x="3496" y="1705"/>
                  </a:lnTo>
                  <a:lnTo>
                    <a:pt x="3483" y="1675"/>
                  </a:lnTo>
                  <a:lnTo>
                    <a:pt x="3470" y="1644"/>
                  </a:lnTo>
                  <a:lnTo>
                    <a:pt x="3455" y="1613"/>
                  </a:lnTo>
                  <a:lnTo>
                    <a:pt x="3440" y="1583"/>
                  </a:lnTo>
                  <a:lnTo>
                    <a:pt x="3426" y="1553"/>
                  </a:lnTo>
                  <a:lnTo>
                    <a:pt x="3409" y="1524"/>
                  </a:lnTo>
                  <a:lnTo>
                    <a:pt x="3393" y="1496"/>
                  </a:lnTo>
                  <a:lnTo>
                    <a:pt x="3374" y="1468"/>
                  </a:lnTo>
                  <a:lnTo>
                    <a:pt x="3356" y="1439"/>
                  </a:lnTo>
                  <a:lnTo>
                    <a:pt x="3337" y="1413"/>
                  </a:lnTo>
                  <a:lnTo>
                    <a:pt x="3318" y="1386"/>
                  </a:lnTo>
                  <a:lnTo>
                    <a:pt x="3298" y="1359"/>
                  </a:lnTo>
                  <a:lnTo>
                    <a:pt x="3277" y="1334"/>
                  </a:lnTo>
                  <a:lnTo>
                    <a:pt x="3255" y="1308"/>
                  </a:lnTo>
                  <a:lnTo>
                    <a:pt x="3233" y="1283"/>
                  </a:lnTo>
                  <a:lnTo>
                    <a:pt x="3211" y="1259"/>
                  </a:lnTo>
                  <a:lnTo>
                    <a:pt x="3187" y="1235"/>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0000"/>
                </a:solidFill>
                <a:cs typeface="+mn-ea"/>
                <a:sym typeface="+mn-lt"/>
              </a:endParaRPr>
            </a:p>
          </p:txBody>
        </p:sp>
      </p:grpSp>
      <p:sp>
        <p:nvSpPr>
          <p:cNvPr id="99" name="TextBox 15"/>
          <p:cNvSpPr txBox="1"/>
          <p:nvPr/>
        </p:nvSpPr>
        <p:spPr>
          <a:xfrm>
            <a:off x="2679128" y="1774635"/>
            <a:ext cx="3879403" cy="991810"/>
          </a:xfrm>
          <a:prstGeom prst="rect">
            <a:avLst/>
          </a:prstGeom>
          <a:noFill/>
        </p:spPr>
        <p:txBody>
          <a:bodyPr wrap="square" rtlCol="0">
            <a:spAutoFit/>
          </a:bodyPr>
          <a:lstStyle/>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核心模块并行开发与集成</a:t>
            </a:r>
            <a:endParaRPr lang="en-US" altLang="zh-CN" sz="1000" dirty="0">
              <a:solidFill>
                <a:srgbClr val="262626"/>
              </a:solidFill>
              <a:cs typeface="+mn-ea"/>
              <a:sym typeface="+mn-lt"/>
            </a:endParaRPr>
          </a:p>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标杆试点部署与种子用户内测</a:t>
            </a:r>
            <a:endParaRPr lang="en-US" altLang="zh-CN" sz="1000" dirty="0">
              <a:solidFill>
                <a:srgbClr val="262626"/>
              </a:solidFill>
              <a:cs typeface="+mn-ea"/>
              <a:sym typeface="+mn-lt"/>
            </a:endParaRPr>
          </a:p>
          <a:p>
            <a:pPr algn="ctr">
              <a:lnSpc>
                <a:spcPct val="150000"/>
              </a:lnSpc>
            </a:pPr>
            <a:r>
              <a:rPr lang="zh-CN" altLang="en-US" sz="1000" dirty="0">
                <a:solidFill>
                  <a:srgbClr val="262626"/>
                </a:solidFill>
                <a:cs typeface="+mn-ea"/>
              </a:rPr>
              <a:t>实现</a:t>
            </a:r>
            <a:r>
              <a:rPr lang="en-US" altLang="zh-CN" sz="1000" dirty="0">
                <a:solidFill>
                  <a:srgbClr val="262626"/>
                </a:solidFill>
                <a:cs typeface="+mn-ea"/>
              </a:rPr>
              <a:t>B</a:t>
            </a:r>
            <a:r>
              <a:rPr lang="zh-CN" altLang="en-US" sz="1000" dirty="0">
                <a:solidFill>
                  <a:srgbClr val="262626"/>
                </a:solidFill>
                <a:cs typeface="+mn-ea"/>
              </a:rPr>
              <a:t>端监测</a:t>
            </a:r>
            <a:r>
              <a:rPr lang="en-US" altLang="zh-CN" sz="1000" dirty="0">
                <a:solidFill>
                  <a:srgbClr val="262626"/>
                </a:solidFill>
                <a:cs typeface="+mn-ea"/>
              </a:rPr>
              <a:t>-</a:t>
            </a:r>
            <a:r>
              <a:rPr lang="zh-CN" altLang="en-US" sz="1000" dirty="0">
                <a:solidFill>
                  <a:srgbClr val="262626"/>
                </a:solidFill>
                <a:cs typeface="+mn-ea"/>
              </a:rPr>
              <a:t>定位</a:t>
            </a:r>
            <a:r>
              <a:rPr lang="en-US" altLang="zh-CN" sz="1000" dirty="0">
                <a:solidFill>
                  <a:srgbClr val="262626"/>
                </a:solidFill>
                <a:cs typeface="+mn-ea"/>
              </a:rPr>
              <a:t>-</a:t>
            </a:r>
            <a:r>
              <a:rPr lang="zh-CN" altLang="en-US" sz="1000" dirty="0">
                <a:solidFill>
                  <a:srgbClr val="262626"/>
                </a:solidFill>
                <a:cs typeface="+mn-ea"/>
              </a:rPr>
              <a:t>处置与</a:t>
            </a:r>
            <a:r>
              <a:rPr lang="en-US" altLang="zh-CN" sz="1000" dirty="0">
                <a:solidFill>
                  <a:srgbClr val="262626"/>
                </a:solidFill>
                <a:cs typeface="+mn-ea"/>
              </a:rPr>
              <a:t>C</a:t>
            </a:r>
            <a:r>
              <a:rPr lang="zh-CN" altLang="en-US" sz="1000" dirty="0">
                <a:solidFill>
                  <a:srgbClr val="262626"/>
                </a:solidFill>
                <a:cs typeface="+mn-ea"/>
              </a:rPr>
              <a:t>端自查</a:t>
            </a:r>
            <a:r>
              <a:rPr lang="en-US" altLang="zh-CN" sz="1000" dirty="0">
                <a:solidFill>
                  <a:srgbClr val="262626"/>
                </a:solidFill>
                <a:cs typeface="+mn-ea"/>
              </a:rPr>
              <a:t>-</a:t>
            </a:r>
            <a:r>
              <a:rPr lang="zh-CN" altLang="en-US" sz="1000" dirty="0">
                <a:solidFill>
                  <a:srgbClr val="262626"/>
                </a:solidFill>
                <a:cs typeface="+mn-ea"/>
              </a:rPr>
              <a:t>上报</a:t>
            </a:r>
            <a:r>
              <a:rPr lang="en-US" altLang="zh-CN" sz="1000" dirty="0">
                <a:solidFill>
                  <a:srgbClr val="262626"/>
                </a:solidFill>
                <a:cs typeface="+mn-ea"/>
              </a:rPr>
              <a:t>-</a:t>
            </a:r>
            <a:r>
              <a:rPr lang="zh-CN" altLang="en-US" sz="1000" dirty="0">
                <a:solidFill>
                  <a:srgbClr val="262626"/>
                </a:solidFill>
                <a:cs typeface="+mn-ea"/>
              </a:rPr>
              <a:t>反馈闭环</a:t>
            </a:r>
            <a:endParaRPr lang="zh-CN" altLang="en-US" sz="1000" dirty="0">
              <a:solidFill>
                <a:srgbClr val="262626"/>
              </a:solidFill>
              <a:cs typeface="+mn-ea"/>
            </a:endParaRPr>
          </a:p>
          <a:p>
            <a:pPr algn="ctr">
              <a:lnSpc>
                <a:spcPct val="150000"/>
              </a:lnSpc>
              <a:spcBef>
                <a:spcPts val="0"/>
              </a:spcBef>
              <a:buFont typeface="Arial" panose="020B0604020202020204" pitchFamily="34" charset="0"/>
            </a:pPr>
            <a:endParaRPr lang="zh-CN" altLang="en-US" sz="1000" dirty="0">
              <a:solidFill>
                <a:srgbClr val="262626"/>
              </a:solidFill>
              <a:cs typeface="+mn-ea"/>
              <a:sym typeface="+mn-lt"/>
            </a:endParaRPr>
          </a:p>
        </p:txBody>
      </p:sp>
      <p:sp>
        <p:nvSpPr>
          <p:cNvPr id="100" name="TextBox 15"/>
          <p:cNvSpPr txBox="1"/>
          <p:nvPr/>
        </p:nvSpPr>
        <p:spPr>
          <a:xfrm>
            <a:off x="5950840" y="5020310"/>
            <a:ext cx="1883410" cy="760978"/>
          </a:xfrm>
          <a:prstGeom prst="rect">
            <a:avLst/>
          </a:prstGeom>
          <a:noFill/>
        </p:spPr>
        <p:txBody>
          <a:bodyPr wrap="square" rtlCol="0">
            <a:spAutoFit/>
          </a:bodyPr>
          <a:lstStyle/>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敏捷迭代优化产品功能与体验构建平台化能力与数据智能</a:t>
            </a:r>
            <a:endParaRPr lang="en-US" altLang="zh-CN" sz="1000" dirty="0">
              <a:solidFill>
                <a:srgbClr val="262626"/>
              </a:solidFill>
              <a:cs typeface="+mn-ea"/>
              <a:sym typeface="+mn-lt"/>
            </a:endParaRPr>
          </a:p>
          <a:p>
            <a:pPr algn="ctr">
              <a:lnSpc>
                <a:spcPct val="150000"/>
              </a:lnSpc>
              <a:spcBef>
                <a:spcPts val="0"/>
              </a:spcBef>
              <a:buFont typeface="Arial" panose="020B0604020202020204" pitchFamily="34" charset="0"/>
            </a:pPr>
            <a:r>
              <a:rPr lang="zh-CN" altLang="en-US" sz="1000" dirty="0">
                <a:solidFill>
                  <a:srgbClr val="262626"/>
                </a:solidFill>
                <a:cs typeface="+mn-ea"/>
              </a:rPr>
              <a:t>核心指标达到规模化推广标准</a:t>
            </a:r>
            <a:endParaRPr lang="zh-CN" altLang="en-US" sz="1000" dirty="0">
              <a:solidFill>
                <a:srgbClr val="262626"/>
              </a:solidFill>
              <a:cs typeface="+mn-ea"/>
            </a:endParaRPr>
          </a:p>
        </p:txBody>
      </p:sp>
      <p:sp>
        <p:nvSpPr>
          <p:cNvPr id="101" name="TextBox 15"/>
          <p:cNvSpPr txBox="1"/>
          <p:nvPr/>
        </p:nvSpPr>
        <p:spPr>
          <a:xfrm>
            <a:off x="8320660" y="1581381"/>
            <a:ext cx="1883410" cy="760273"/>
          </a:xfrm>
          <a:prstGeom prst="rect">
            <a:avLst/>
          </a:prstGeom>
          <a:noFill/>
        </p:spPr>
        <p:txBody>
          <a:bodyPr wrap="square" rtlCol="0">
            <a:spAutoFit/>
          </a:bodyPr>
          <a:lstStyle/>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系统性能与安全加固</a:t>
            </a:r>
            <a:endParaRPr lang="en-US" altLang="zh-CN" sz="1000" dirty="0">
              <a:solidFill>
                <a:srgbClr val="262626"/>
              </a:solidFill>
              <a:cs typeface="+mn-ea"/>
              <a:sym typeface="+mn-lt"/>
            </a:endParaRPr>
          </a:p>
          <a:p>
            <a:pPr algn="ctr">
              <a:lnSpc>
                <a:spcPct val="150000"/>
              </a:lnSpc>
              <a:spcBef>
                <a:spcPts val="0"/>
              </a:spcBef>
              <a:buFont typeface="Arial" panose="020B0604020202020204" pitchFamily="34" charset="0"/>
            </a:pPr>
            <a:r>
              <a:rPr lang="zh-CN" altLang="en-US" sz="1000" dirty="0">
                <a:solidFill>
                  <a:srgbClr val="262626"/>
                </a:solidFill>
                <a:cs typeface="+mn-ea"/>
                <a:sym typeface="+mn-lt"/>
              </a:rPr>
              <a:t>支持多区域大规模并发访问</a:t>
            </a:r>
            <a:endParaRPr lang="en-US" altLang="zh-CN" sz="1000" dirty="0">
              <a:solidFill>
                <a:srgbClr val="262626"/>
              </a:solidFill>
              <a:cs typeface="+mn-ea"/>
              <a:sym typeface="+mn-lt"/>
            </a:endParaRPr>
          </a:p>
          <a:p>
            <a:pPr algn="ctr">
              <a:lnSpc>
                <a:spcPct val="150000"/>
              </a:lnSpc>
              <a:spcBef>
                <a:spcPts val="0"/>
              </a:spcBef>
              <a:buFont typeface="Arial" panose="020B0604020202020204" pitchFamily="34" charset="0"/>
            </a:pPr>
            <a:r>
              <a:rPr lang="zh-CN" altLang="en-US" sz="1000" dirty="0">
                <a:solidFill>
                  <a:srgbClr val="262626"/>
                </a:solidFill>
                <a:cs typeface="+mn-ea"/>
              </a:rPr>
              <a:t>开放平台生态初步建成</a:t>
            </a:r>
            <a:endParaRPr lang="zh-CN" altLang="en-US" sz="1000" dirty="0">
              <a:solidFill>
                <a:srgbClr val="262626"/>
              </a:solidFill>
              <a:cs typeface="+mn-ea"/>
            </a:endParaRPr>
          </a:p>
        </p:txBody>
      </p:sp>
      <p:sp>
        <p:nvSpPr>
          <p:cNvPr id="39" name="文本框 38"/>
          <p:cNvSpPr txBox="1"/>
          <p:nvPr/>
        </p:nvSpPr>
        <p:spPr>
          <a:xfrm>
            <a:off x="3864990" y="474991"/>
            <a:ext cx="4602480" cy="52322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项目开发规划与实施路径</a:t>
            </a:r>
            <a:endParaRPr lang="zh-CN" altLang="en-US" sz="2800" b="1" dirty="0">
              <a:solidFill>
                <a:srgbClr val="262626"/>
              </a:solidFill>
              <a:cs typeface="+mn-ea"/>
              <a:sym typeface="+mn-lt"/>
            </a:endParaRPr>
          </a:p>
        </p:txBody>
      </p:sp>
      <p:sp>
        <p:nvSpPr>
          <p:cNvPr id="2" name="矩形 1"/>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p:cTn id="11" dur="500" fill="hold"/>
                                        <p:tgtEl>
                                          <p:spTgt spid="94"/>
                                        </p:tgtEl>
                                        <p:attrNameLst>
                                          <p:attrName>ppt_w</p:attrName>
                                        </p:attrNameLst>
                                      </p:cBhvr>
                                      <p:tavLst>
                                        <p:tav tm="0">
                                          <p:val>
                                            <p:fltVal val="0"/>
                                          </p:val>
                                        </p:tav>
                                        <p:tav tm="100000">
                                          <p:val>
                                            <p:strVal val="#ppt_w"/>
                                          </p:val>
                                        </p:tav>
                                      </p:tavLst>
                                    </p:anim>
                                    <p:anim calcmode="lin" valueType="num">
                                      <p:cBhvr>
                                        <p:cTn id="12" dur="500" fill="hold"/>
                                        <p:tgtEl>
                                          <p:spTgt spid="94"/>
                                        </p:tgtEl>
                                        <p:attrNameLst>
                                          <p:attrName>ppt_h</p:attrName>
                                        </p:attrNameLst>
                                      </p:cBhvr>
                                      <p:tavLst>
                                        <p:tav tm="0">
                                          <p:val>
                                            <p:fltVal val="0"/>
                                          </p:val>
                                        </p:tav>
                                        <p:tav tm="100000">
                                          <p:val>
                                            <p:strVal val="#ppt_h"/>
                                          </p:val>
                                        </p:tav>
                                      </p:tavLst>
                                    </p:anim>
                                    <p:animEffect transition="in" filter="fade">
                                      <p:cBhvr>
                                        <p:cTn id="13" dur="500"/>
                                        <p:tgtEl>
                                          <p:spTgt spid="9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wipe(up)">
                                      <p:cBhvr>
                                        <p:cTn id="17" dur="500"/>
                                        <p:tgtEl>
                                          <p:spTgt spid="9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0"/>
                                        </p:tgtEl>
                                        <p:attrNameLst>
                                          <p:attrName>style.visibility</p:attrName>
                                        </p:attrNameLst>
                                      </p:cBhvr>
                                      <p:to>
                                        <p:strVal val="visible"/>
                                      </p:to>
                                    </p:set>
                                    <p:anim calcmode="lin" valueType="num">
                                      <p:cBhvr>
                                        <p:cTn id="21" dur="500" fill="hold"/>
                                        <p:tgtEl>
                                          <p:spTgt spid="70"/>
                                        </p:tgtEl>
                                        <p:attrNameLst>
                                          <p:attrName>ppt_w</p:attrName>
                                        </p:attrNameLst>
                                      </p:cBhvr>
                                      <p:tavLst>
                                        <p:tav tm="0">
                                          <p:val>
                                            <p:fltVal val="0"/>
                                          </p:val>
                                        </p:tav>
                                        <p:tav tm="100000">
                                          <p:val>
                                            <p:strVal val="#ppt_w"/>
                                          </p:val>
                                        </p:tav>
                                      </p:tavLst>
                                    </p:anim>
                                    <p:anim calcmode="lin" valueType="num">
                                      <p:cBhvr>
                                        <p:cTn id="22" dur="500" fill="hold"/>
                                        <p:tgtEl>
                                          <p:spTgt spid="70"/>
                                        </p:tgtEl>
                                        <p:attrNameLst>
                                          <p:attrName>ppt_h</p:attrName>
                                        </p:attrNameLst>
                                      </p:cBhvr>
                                      <p:tavLst>
                                        <p:tav tm="0">
                                          <p:val>
                                            <p:fltVal val="0"/>
                                          </p:val>
                                        </p:tav>
                                        <p:tav tm="100000">
                                          <p:val>
                                            <p:strVal val="#ppt_h"/>
                                          </p:val>
                                        </p:tav>
                                      </p:tavLst>
                                    </p:anim>
                                    <p:animEffect transition="in" filter="fade">
                                      <p:cBhvr>
                                        <p:cTn id="23" dur="500"/>
                                        <p:tgtEl>
                                          <p:spTgt spid="7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anim calcmode="lin" valueType="num">
                                      <p:cBhvr>
                                        <p:cTn id="27" dur="500" fill="hold"/>
                                        <p:tgtEl>
                                          <p:spTgt spid="82"/>
                                        </p:tgtEl>
                                        <p:attrNameLst>
                                          <p:attrName>ppt_x</p:attrName>
                                        </p:attrNameLst>
                                      </p:cBhvr>
                                      <p:tavLst>
                                        <p:tav tm="0">
                                          <p:val>
                                            <p:strVal val="#ppt_x"/>
                                          </p:val>
                                        </p:tav>
                                        <p:tav tm="100000">
                                          <p:val>
                                            <p:strVal val="#ppt_x"/>
                                          </p:val>
                                        </p:tav>
                                      </p:tavLst>
                                    </p:anim>
                                    <p:anim calcmode="lin" valueType="num">
                                      <p:cBhvr>
                                        <p:cTn id="28" dur="500" fill="hold"/>
                                        <p:tgtEl>
                                          <p:spTgt spid="82"/>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93"/>
                                        </p:tgtEl>
                                        <p:attrNameLst>
                                          <p:attrName>style.visibility</p:attrName>
                                        </p:attrNameLst>
                                      </p:cBhvr>
                                      <p:to>
                                        <p:strVal val="visible"/>
                                      </p:to>
                                    </p:set>
                                    <p:anim calcmode="lin" valueType="num">
                                      <p:cBhvr>
                                        <p:cTn id="32" dur="500" fill="hold"/>
                                        <p:tgtEl>
                                          <p:spTgt spid="93"/>
                                        </p:tgtEl>
                                        <p:attrNameLst>
                                          <p:attrName>ppt_w</p:attrName>
                                        </p:attrNameLst>
                                      </p:cBhvr>
                                      <p:tavLst>
                                        <p:tav tm="0">
                                          <p:val>
                                            <p:fltVal val="0"/>
                                          </p:val>
                                        </p:tav>
                                        <p:tav tm="100000">
                                          <p:val>
                                            <p:strVal val="#ppt_w"/>
                                          </p:val>
                                        </p:tav>
                                      </p:tavLst>
                                    </p:anim>
                                    <p:anim calcmode="lin" valueType="num">
                                      <p:cBhvr>
                                        <p:cTn id="33" dur="500" fill="hold"/>
                                        <p:tgtEl>
                                          <p:spTgt spid="93"/>
                                        </p:tgtEl>
                                        <p:attrNameLst>
                                          <p:attrName>ppt_h</p:attrName>
                                        </p:attrNameLst>
                                      </p:cBhvr>
                                      <p:tavLst>
                                        <p:tav tm="0">
                                          <p:val>
                                            <p:fltVal val="0"/>
                                          </p:val>
                                        </p:tav>
                                        <p:tav tm="100000">
                                          <p:val>
                                            <p:strVal val="#ppt_h"/>
                                          </p:val>
                                        </p:tav>
                                      </p:tavLst>
                                    </p:anim>
                                    <p:animEffect transition="in" filter="fade">
                                      <p:cBhvr>
                                        <p:cTn id="34" dur="500"/>
                                        <p:tgtEl>
                                          <p:spTgt spid="93"/>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up)">
                                      <p:cBhvr>
                                        <p:cTn id="38" dur="500"/>
                                        <p:tgtEl>
                                          <p:spTgt spid="96"/>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p:cTn id="42" dur="500" fill="hold"/>
                                        <p:tgtEl>
                                          <p:spTgt spid="71"/>
                                        </p:tgtEl>
                                        <p:attrNameLst>
                                          <p:attrName>ppt_w</p:attrName>
                                        </p:attrNameLst>
                                      </p:cBhvr>
                                      <p:tavLst>
                                        <p:tav tm="0">
                                          <p:val>
                                            <p:fltVal val="0"/>
                                          </p:val>
                                        </p:tav>
                                        <p:tav tm="100000">
                                          <p:val>
                                            <p:strVal val="#ppt_w"/>
                                          </p:val>
                                        </p:tav>
                                      </p:tavLst>
                                    </p:anim>
                                    <p:anim calcmode="lin" valueType="num">
                                      <p:cBhvr>
                                        <p:cTn id="43" dur="500" fill="hold"/>
                                        <p:tgtEl>
                                          <p:spTgt spid="71"/>
                                        </p:tgtEl>
                                        <p:attrNameLst>
                                          <p:attrName>ppt_h</p:attrName>
                                        </p:attrNameLst>
                                      </p:cBhvr>
                                      <p:tavLst>
                                        <p:tav tm="0">
                                          <p:val>
                                            <p:fltVal val="0"/>
                                          </p:val>
                                        </p:tav>
                                        <p:tav tm="100000">
                                          <p:val>
                                            <p:strVal val="#ppt_h"/>
                                          </p:val>
                                        </p:tav>
                                      </p:tavLst>
                                    </p:anim>
                                    <p:animEffect transition="in" filter="fade">
                                      <p:cBhvr>
                                        <p:cTn id="44" dur="500"/>
                                        <p:tgtEl>
                                          <p:spTgt spid="71"/>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anim calcmode="lin" valueType="num">
                                      <p:cBhvr>
                                        <p:cTn id="48" dur="500" fill="hold"/>
                                        <p:tgtEl>
                                          <p:spTgt spid="99"/>
                                        </p:tgtEl>
                                        <p:attrNameLst>
                                          <p:attrName>ppt_x</p:attrName>
                                        </p:attrNameLst>
                                      </p:cBhvr>
                                      <p:tavLst>
                                        <p:tav tm="0">
                                          <p:val>
                                            <p:strVal val="#ppt_x"/>
                                          </p:val>
                                        </p:tav>
                                        <p:tav tm="100000">
                                          <p:val>
                                            <p:strVal val="#ppt_x"/>
                                          </p:val>
                                        </p:tav>
                                      </p:tavLst>
                                    </p:anim>
                                    <p:anim calcmode="lin" valueType="num">
                                      <p:cBhvr>
                                        <p:cTn id="49" dur="500" fill="hold"/>
                                        <p:tgtEl>
                                          <p:spTgt spid="99"/>
                                        </p:tgtEl>
                                        <p:attrNameLst>
                                          <p:attrName>ppt_y</p:attrName>
                                        </p:attrNameLst>
                                      </p:cBhvr>
                                      <p:tavLst>
                                        <p:tav tm="0">
                                          <p:val>
                                            <p:strVal val="#ppt_y+.1"/>
                                          </p:val>
                                        </p:tav>
                                        <p:tav tm="100000">
                                          <p:val>
                                            <p:strVal val="#ppt_y"/>
                                          </p:val>
                                        </p:tav>
                                      </p:tavLst>
                                    </p:anim>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92"/>
                                        </p:tgtEl>
                                        <p:attrNameLst>
                                          <p:attrName>style.visibility</p:attrName>
                                        </p:attrNameLst>
                                      </p:cBhvr>
                                      <p:to>
                                        <p:strVal val="visible"/>
                                      </p:to>
                                    </p:set>
                                    <p:anim calcmode="lin" valueType="num">
                                      <p:cBhvr>
                                        <p:cTn id="53" dur="500" fill="hold"/>
                                        <p:tgtEl>
                                          <p:spTgt spid="92"/>
                                        </p:tgtEl>
                                        <p:attrNameLst>
                                          <p:attrName>ppt_w</p:attrName>
                                        </p:attrNameLst>
                                      </p:cBhvr>
                                      <p:tavLst>
                                        <p:tav tm="0">
                                          <p:val>
                                            <p:fltVal val="0"/>
                                          </p:val>
                                        </p:tav>
                                        <p:tav tm="100000">
                                          <p:val>
                                            <p:strVal val="#ppt_w"/>
                                          </p:val>
                                        </p:tav>
                                      </p:tavLst>
                                    </p:anim>
                                    <p:anim calcmode="lin" valueType="num">
                                      <p:cBhvr>
                                        <p:cTn id="54" dur="500" fill="hold"/>
                                        <p:tgtEl>
                                          <p:spTgt spid="92"/>
                                        </p:tgtEl>
                                        <p:attrNameLst>
                                          <p:attrName>ppt_h</p:attrName>
                                        </p:attrNameLst>
                                      </p:cBhvr>
                                      <p:tavLst>
                                        <p:tav tm="0">
                                          <p:val>
                                            <p:fltVal val="0"/>
                                          </p:val>
                                        </p:tav>
                                        <p:tav tm="100000">
                                          <p:val>
                                            <p:strVal val="#ppt_h"/>
                                          </p:val>
                                        </p:tav>
                                      </p:tavLst>
                                    </p:anim>
                                    <p:animEffect transition="in" filter="fade">
                                      <p:cBhvr>
                                        <p:cTn id="55" dur="500"/>
                                        <p:tgtEl>
                                          <p:spTgt spid="92"/>
                                        </p:tgtEl>
                                      </p:cBhvr>
                                    </p:animEffect>
                                  </p:childTnLst>
                                </p:cTn>
                              </p:par>
                            </p:childTnLst>
                          </p:cTn>
                        </p:par>
                        <p:par>
                          <p:cTn id="56" fill="hold">
                            <p:stCondLst>
                              <p:cond delay="4000"/>
                            </p:stCondLst>
                            <p:childTnLst>
                              <p:par>
                                <p:cTn id="57" presetID="22" presetClass="entr" presetSubtype="1" fill="hold"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up)">
                                      <p:cBhvr>
                                        <p:cTn id="59" dur="500"/>
                                        <p:tgtEl>
                                          <p:spTgt spid="97"/>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p:cTn id="63" dur="500" fill="hold"/>
                                        <p:tgtEl>
                                          <p:spTgt spid="72"/>
                                        </p:tgtEl>
                                        <p:attrNameLst>
                                          <p:attrName>ppt_w</p:attrName>
                                        </p:attrNameLst>
                                      </p:cBhvr>
                                      <p:tavLst>
                                        <p:tav tm="0">
                                          <p:val>
                                            <p:fltVal val="0"/>
                                          </p:val>
                                        </p:tav>
                                        <p:tav tm="100000">
                                          <p:val>
                                            <p:strVal val="#ppt_w"/>
                                          </p:val>
                                        </p:tav>
                                      </p:tavLst>
                                    </p:anim>
                                    <p:anim calcmode="lin" valueType="num">
                                      <p:cBhvr>
                                        <p:cTn id="64" dur="500" fill="hold"/>
                                        <p:tgtEl>
                                          <p:spTgt spid="72"/>
                                        </p:tgtEl>
                                        <p:attrNameLst>
                                          <p:attrName>ppt_h</p:attrName>
                                        </p:attrNameLst>
                                      </p:cBhvr>
                                      <p:tavLst>
                                        <p:tav tm="0">
                                          <p:val>
                                            <p:fltVal val="0"/>
                                          </p:val>
                                        </p:tav>
                                        <p:tav tm="100000">
                                          <p:val>
                                            <p:strVal val="#ppt_h"/>
                                          </p:val>
                                        </p:tav>
                                      </p:tavLst>
                                    </p:anim>
                                    <p:animEffect transition="in" filter="fade">
                                      <p:cBhvr>
                                        <p:cTn id="65" dur="500"/>
                                        <p:tgtEl>
                                          <p:spTgt spid="72"/>
                                        </p:tgtEl>
                                      </p:cBhvr>
                                    </p:animEffect>
                                  </p:childTnLst>
                                </p:cTn>
                              </p:par>
                              <p:par>
                                <p:cTn id="66" presetID="42" presetClass="entr" presetSubtype="0" fill="hold" grpId="0" nodeType="withEffect">
                                  <p:stCondLst>
                                    <p:cond delay="0"/>
                                  </p:stCondLst>
                                  <p:childTnLst>
                                    <p:set>
                                      <p:cBhvr>
                                        <p:cTn id="67" dur="1" fill="hold">
                                          <p:stCondLst>
                                            <p:cond delay="0"/>
                                          </p:stCondLst>
                                        </p:cTn>
                                        <p:tgtEl>
                                          <p:spTgt spid="100"/>
                                        </p:tgtEl>
                                        <p:attrNameLst>
                                          <p:attrName>style.visibility</p:attrName>
                                        </p:attrNameLst>
                                      </p:cBhvr>
                                      <p:to>
                                        <p:strVal val="visible"/>
                                      </p:to>
                                    </p:set>
                                    <p:animEffect transition="in" filter="fade">
                                      <p:cBhvr>
                                        <p:cTn id="68" dur="500"/>
                                        <p:tgtEl>
                                          <p:spTgt spid="100"/>
                                        </p:tgtEl>
                                      </p:cBhvr>
                                    </p:animEffect>
                                    <p:anim calcmode="lin" valueType="num">
                                      <p:cBhvr>
                                        <p:cTn id="69" dur="500" fill="hold"/>
                                        <p:tgtEl>
                                          <p:spTgt spid="100"/>
                                        </p:tgtEl>
                                        <p:attrNameLst>
                                          <p:attrName>ppt_x</p:attrName>
                                        </p:attrNameLst>
                                      </p:cBhvr>
                                      <p:tavLst>
                                        <p:tav tm="0">
                                          <p:val>
                                            <p:strVal val="#ppt_x"/>
                                          </p:val>
                                        </p:tav>
                                        <p:tav tm="100000">
                                          <p:val>
                                            <p:strVal val="#ppt_x"/>
                                          </p:val>
                                        </p:tav>
                                      </p:tavLst>
                                    </p:anim>
                                    <p:anim calcmode="lin" valueType="num">
                                      <p:cBhvr>
                                        <p:cTn id="70" dur="500" fill="hold"/>
                                        <p:tgtEl>
                                          <p:spTgt spid="100"/>
                                        </p:tgtEl>
                                        <p:attrNameLst>
                                          <p:attrName>ppt_y</p:attrName>
                                        </p:attrNameLst>
                                      </p:cBhvr>
                                      <p:tavLst>
                                        <p:tav tm="0">
                                          <p:val>
                                            <p:strVal val="#ppt_y+.1"/>
                                          </p:val>
                                        </p:tav>
                                        <p:tav tm="100000">
                                          <p:val>
                                            <p:strVal val="#ppt_y"/>
                                          </p:val>
                                        </p:tav>
                                      </p:tavLst>
                                    </p:anim>
                                  </p:childTnLst>
                                </p:cTn>
                              </p:par>
                            </p:childTnLst>
                          </p:cTn>
                        </p:par>
                        <p:par>
                          <p:cTn id="71" fill="hold">
                            <p:stCondLst>
                              <p:cond delay="5000"/>
                            </p:stCondLst>
                            <p:childTnLst>
                              <p:par>
                                <p:cTn id="72" presetID="53" presetClass="entr" presetSubtype="16"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 calcmode="lin" valueType="num">
                                      <p:cBhvr>
                                        <p:cTn id="74" dur="500" fill="hold"/>
                                        <p:tgtEl>
                                          <p:spTgt spid="91"/>
                                        </p:tgtEl>
                                        <p:attrNameLst>
                                          <p:attrName>ppt_w</p:attrName>
                                        </p:attrNameLst>
                                      </p:cBhvr>
                                      <p:tavLst>
                                        <p:tav tm="0">
                                          <p:val>
                                            <p:fltVal val="0"/>
                                          </p:val>
                                        </p:tav>
                                        <p:tav tm="100000">
                                          <p:val>
                                            <p:strVal val="#ppt_w"/>
                                          </p:val>
                                        </p:tav>
                                      </p:tavLst>
                                    </p:anim>
                                    <p:anim calcmode="lin" valueType="num">
                                      <p:cBhvr>
                                        <p:cTn id="75" dur="500" fill="hold"/>
                                        <p:tgtEl>
                                          <p:spTgt spid="91"/>
                                        </p:tgtEl>
                                        <p:attrNameLst>
                                          <p:attrName>ppt_h</p:attrName>
                                        </p:attrNameLst>
                                      </p:cBhvr>
                                      <p:tavLst>
                                        <p:tav tm="0">
                                          <p:val>
                                            <p:fltVal val="0"/>
                                          </p:val>
                                        </p:tav>
                                        <p:tav tm="100000">
                                          <p:val>
                                            <p:strVal val="#ppt_h"/>
                                          </p:val>
                                        </p:tav>
                                      </p:tavLst>
                                    </p:anim>
                                    <p:animEffect transition="in" filter="fade">
                                      <p:cBhvr>
                                        <p:cTn id="76" dur="500"/>
                                        <p:tgtEl>
                                          <p:spTgt spid="91"/>
                                        </p:tgtEl>
                                      </p:cBhvr>
                                    </p:animEffect>
                                  </p:childTnLst>
                                </p:cTn>
                              </p:par>
                            </p:childTnLst>
                          </p:cTn>
                        </p:par>
                        <p:par>
                          <p:cTn id="77" fill="hold">
                            <p:stCondLst>
                              <p:cond delay="5500"/>
                            </p:stCondLst>
                            <p:childTnLst>
                              <p:par>
                                <p:cTn id="78" presetID="22" presetClass="entr" presetSubtype="1" fill="hold" nodeType="afterEffect">
                                  <p:stCondLst>
                                    <p:cond delay="0"/>
                                  </p:stCondLst>
                                  <p:childTnLst>
                                    <p:set>
                                      <p:cBhvr>
                                        <p:cTn id="79" dur="1" fill="hold">
                                          <p:stCondLst>
                                            <p:cond delay="0"/>
                                          </p:stCondLst>
                                        </p:cTn>
                                        <p:tgtEl>
                                          <p:spTgt spid="98"/>
                                        </p:tgtEl>
                                        <p:attrNameLst>
                                          <p:attrName>style.visibility</p:attrName>
                                        </p:attrNameLst>
                                      </p:cBhvr>
                                      <p:to>
                                        <p:strVal val="visible"/>
                                      </p:to>
                                    </p:set>
                                    <p:animEffect transition="in" filter="wipe(up)">
                                      <p:cBhvr>
                                        <p:cTn id="80" dur="500"/>
                                        <p:tgtEl>
                                          <p:spTgt spid="98"/>
                                        </p:tgtEl>
                                      </p:cBhvr>
                                    </p:animEffect>
                                  </p:childTnLst>
                                </p:cTn>
                              </p:par>
                            </p:childTnLst>
                          </p:cTn>
                        </p:par>
                        <p:par>
                          <p:cTn id="81" fill="hold">
                            <p:stCondLst>
                              <p:cond delay="6000"/>
                            </p:stCondLst>
                            <p:childTnLst>
                              <p:par>
                                <p:cTn id="82" presetID="53" presetClass="entr" presetSubtype="16" fill="hold" grpId="0" nodeType="afterEffect">
                                  <p:stCondLst>
                                    <p:cond delay="0"/>
                                  </p:stCondLst>
                                  <p:childTnLst>
                                    <p:set>
                                      <p:cBhvr>
                                        <p:cTn id="83" dur="1" fill="hold">
                                          <p:stCondLst>
                                            <p:cond delay="0"/>
                                          </p:stCondLst>
                                        </p:cTn>
                                        <p:tgtEl>
                                          <p:spTgt spid="80"/>
                                        </p:tgtEl>
                                        <p:attrNameLst>
                                          <p:attrName>style.visibility</p:attrName>
                                        </p:attrNameLst>
                                      </p:cBhvr>
                                      <p:to>
                                        <p:strVal val="visible"/>
                                      </p:to>
                                    </p:set>
                                    <p:anim calcmode="lin" valueType="num">
                                      <p:cBhvr>
                                        <p:cTn id="84" dur="500" fill="hold"/>
                                        <p:tgtEl>
                                          <p:spTgt spid="80"/>
                                        </p:tgtEl>
                                        <p:attrNameLst>
                                          <p:attrName>ppt_w</p:attrName>
                                        </p:attrNameLst>
                                      </p:cBhvr>
                                      <p:tavLst>
                                        <p:tav tm="0">
                                          <p:val>
                                            <p:fltVal val="0"/>
                                          </p:val>
                                        </p:tav>
                                        <p:tav tm="100000">
                                          <p:val>
                                            <p:strVal val="#ppt_w"/>
                                          </p:val>
                                        </p:tav>
                                      </p:tavLst>
                                    </p:anim>
                                    <p:anim calcmode="lin" valueType="num">
                                      <p:cBhvr>
                                        <p:cTn id="85" dur="500" fill="hold"/>
                                        <p:tgtEl>
                                          <p:spTgt spid="80"/>
                                        </p:tgtEl>
                                        <p:attrNameLst>
                                          <p:attrName>ppt_h</p:attrName>
                                        </p:attrNameLst>
                                      </p:cBhvr>
                                      <p:tavLst>
                                        <p:tav tm="0">
                                          <p:val>
                                            <p:fltVal val="0"/>
                                          </p:val>
                                        </p:tav>
                                        <p:tav tm="100000">
                                          <p:val>
                                            <p:strVal val="#ppt_h"/>
                                          </p:val>
                                        </p:tav>
                                      </p:tavLst>
                                    </p:anim>
                                    <p:animEffect transition="in" filter="fade">
                                      <p:cBhvr>
                                        <p:cTn id="86" dur="500"/>
                                        <p:tgtEl>
                                          <p:spTgt spid="80"/>
                                        </p:tgtEl>
                                      </p:cBhvr>
                                    </p:animEffect>
                                  </p:childTnLst>
                                </p:cTn>
                              </p:par>
                              <p:par>
                                <p:cTn id="87" presetID="42" presetClass="entr" presetSubtype="0" fill="hold" grpId="0" nodeType="withEffect">
                                  <p:stCondLst>
                                    <p:cond delay="0"/>
                                  </p:stCondLst>
                                  <p:childTnLst>
                                    <p:set>
                                      <p:cBhvr>
                                        <p:cTn id="88" dur="1" fill="hold">
                                          <p:stCondLst>
                                            <p:cond delay="0"/>
                                          </p:stCondLst>
                                        </p:cTn>
                                        <p:tgtEl>
                                          <p:spTgt spid="101"/>
                                        </p:tgtEl>
                                        <p:attrNameLst>
                                          <p:attrName>style.visibility</p:attrName>
                                        </p:attrNameLst>
                                      </p:cBhvr>
                                      <p:to>
                                        <p:strVal val="visible"/>
                                      </p:to>
                                    </p:set>
                                    <p:animEffect transition="in" filter="fade">
                                      <p:cBhvr>
                                        <p:cTn id="89" dur="500"/>
                                        <p:tgtEl>
                                          <p:spTgt spid="101"/>
                                        </p:tgtEl>
                                      </p:cBhvr>
                                    </p:animEffect>
                                    <p:anim calcmode="lin" valueType="num">
                                      <p:cBhvr>
                                        <p:cTn id="90" dur="500" fill="hold"/>
                                        <p:tgtEl>
                                          <p:spTgt spid="101"/>
                                        </p:tgtEl>
                                        <p:attrNameLst>
                                          <p:attrName>ppt_x</p:attrName>
                                        </p:attrNameLst>
                                      </p:cBhvr>
                                      <p:tavLst>
                                        <p:tav tm="0">
                                          <p:val>
                                            <p:strVal val="#ppt_x"/>
                                          </p:val>
                                        </p:tav>
                                        <p:tav tm="100000">
                                          <p:val>
                                            <p:strVal val="#ppt_x"/>
                                          </p:val>
                                        </p:tav>
                                      </p:tavLst>
                                    </p:anim>
                                    <p:anim calcmode="lin" valueType="num">
                                      <p:cBhvr>
                                        <p:cTn id="91" dur="500" fill="hold"/>
                                        <p:tgtEl>
                                          <p:spTgt spid="101"/>
                                        </p:tgtEl>
                                        <p:attrNameLst>
                                          <p:attrName>ppt_y</p:attrName>
                                        </p:attrNameLst>
                                      </p:cBhvr>
                                      <p:tavLst>
                                        <p:tav tm="0">
                                          <p:val>
                                            <p:strVal val="#ppt_y+.1"/>
                                          </p:val>
                                        </p:tav>
                                        <p:tav tm="100000">
                                          <p:val>
                                            <p:strVal val="#ppt_y"/>
                                          </p:val>
                                        </p:tav>
                                      </p:tavLst>
                                    </p:anim>
                                  </p:childTnLst>
                                </p:cTn>
                              </p:par>
                            </p:childTnLst>
                          </p:cTn>
                        </p:par>
                        <p:par>
                          <p:cTn id="92" fill="hold">
                            <p:stCondLst>
                              <p:cond delay="6500"/>
                            </p:stCondLst>
                            <p:childTnLst>
                              <p:par>
                                <p:cTn id="93" presetID="29" presetClass="entr" presetSubtype="0"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p:cTn id="95" dur="500" fill="hold"/>
                                        <p:tgtEl>
                                          <p:spTgt spid="39"/>
                                        </p:tgtEl>
                                        <p:attrNameLst>
                                          <p:attrName>ppt_x</p:attrName>
                                        </p:attrNameLst>
                                      </p:cBhvr>
                                      <p:tavLst>
                                        <p:tav tm="0">
                                          <p:val>
                                            <p:strVal val="#ppt_x-.2"/>
                                          </p:val>
                                        </p:tav>
                                        <p:tav tm="100000">
                                          <p:val>
                                            <p:strVal val="#ppt_x"/>
                                          </p:val>
                                        </p:tav>
                                      </p:tavLst>
                                    </p:anim>
                                    <p:anim calcmode="lin" valueType="num">
                                      <p:cBhvr>
                                        <p:cTn id="96" dur="500" fill="hold"/>
                                        <p:tgtEl>
                                          <p:spTgt spid="39"/>
                                        </p:tgtEl>
                                        <p:attrNameLst>
                                          <p:attrName>ppt_y</p:attrName>
                                        </p:attrNameLst>
                                      </p:cBhvr>
                                      <p:tavLst>
                                        <p:tav tm="0">
                                          <p:val>
                                            <p:strVal val="#ppt_y"/>
                                          </p:val>
                                        </p:tav>
                                        <p:tav tm="100000">
                                          <p:val>
                                            <p:strVal val="#ppt_y"/>
                                          </p:val>
                                        </p:tav>
                                      </p:tavLst>
                                    </p:anim>
                                    <p:animEffect transition="in" filter="wipe(right)" prLst="gradientSize: 0.1">
                                      <p:cBhvr>
                                        <p:cTn id="9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70" grpId="0" bldLvl="0" animBg="1"/>
      <p:bldP spid="71" grpId="0" bldLvl="0" animBg="1"/>
      <p:bldP spid="72" grpId="0" bldLvl="0" animBg="1"/>
      <p:bldP spid="80" grpId="0" bldLvl="0" animBg="1"/>
      <p:bldP spid="82" grpId="0"/>
      <p:bldP spid="99" grpId="0"/>
      <p:bldP spid="100" grpId="0"/>
      <p:bldP spid="101"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图表 46"/>
          <p:cNvGraphicFramePr/>
          <p:nvPr/>
        </p:nvGraphicFramePr>
        <p:xfrm>
          <a:off x="-76200" y="1911073"/>
          <a:ext cx="5879427" cy="3919618"/>
        </p:xfrm>
        <a:graphic>
          <a:graphicData uri="http://schemas.openxmlformats.org/drawingml/2006/chart">
            <c:chart xmlns:c="http://schemas.openxmlformats.org/drawingml/2006/chart" xmlns:r="http://schemas.openxmlformats.org/officeDocument/2006/relationships" r:id="rId1"/>
          </a:graphicData>
        </a:graphic>
      </p:graphicFrame>
      <p:grpSp>
        <p:nvGrpSpPr>
          <p:cNvPr id="4" name="组合 3"/>
          <p:cNvGrpSpPr/>
          <p:nvPr/>
        </p:nvGrpSpPr>
        <p:grpSpPr>
          <a:xfrm>
            <a:off x="5400040" y="1677670"/>
            <a:ext cx="5900420" cy="815226"/>
            <a:chOff x="6795150" y="1694083"/>
            <a:chExt cx="4362587" cy="815254"/>
          </a:xfrm>
        </p:grpSpPr>
        <p:sp>
          <p:nvSpPr>
            <p:cNvPr id="6" name="矩形 5"/>
            <p:cNvSpPr/>
            <p:nvPr/>
          </p:nvSpPr>
          <p:spPr>
            <a:xfrm>
              <a:off x="6795150" y="1694083"/>
              <a:ext cx="2011680" cy="306716"/>
            </a:xfrm>
            <a:prstGeom prst="rect">
              <a:avLst/>
            </a:prstGeom>
          </p:spPr>
          <p:txBody>
            <a:bodyPr wrap="square">
              <a:spAutoFit/>
            </a:bodyPr>
            <a:lstStyle/>
            <a:p>
              <a:r>
                <a:rPr lang="zh-CN" altLang="en-US" sz="1400" b="1" dirty="0">
                  <a:solidFill>
                    <a:srgbClr val="262626"/>
                  </a:solidFill>
                  <a:cs typeface="+mn-ea"/>
                  <a:sym typeface="+mn-lt"/>
                </a:rPr>
                <a:t>技术风险防控</a:t>
              </a:r>
              <a:endParaRPr lang="zh-CN" altLang="en-US" sz="1400" b="1" dirty="0">
                <a:solidFill>
                  <a:srgbClr val="262626"/>
                </a:solidFill>
                <a:cs typeface="+mn-ea"/>
                <a:sym typeface="+mn-lt"/>
              </a:endParaRPr>
            </a:p>
          </p:txBody>
        </p:sp>
        <p:sp>
          <p:nvSpPr>
            <p:cNvPr id="8" name="矩形 7"/>
            <p:cNvSpPr/>
            <p:nvPr/>
          </p:nvSpPr>
          <p:spPr>
            <a:xfrm>
              <a:off x="6795150" y="1979879"/>
              <a:ext cx="4362587" cy="529458"/>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我们通过物理模型与</a:t>
              </a:r>
              <a:r>
                <a:rPr lang="en-US" altLang="zh-CN" sz="1000" dirty="0">
                  <a:solidFill>
                    <a:srgbClr val="262626"/>
                  </a:solidFill>
                  <a:cs typeface="+mn-ea"/>
                  <a:sym typeface="+mn-lt"/>
                </a:rPr>
                <a:t>AI</a:t>
              </a:r>
              <a:r>
                <a:rPr lang="zh-CN" altLang="en-US" sz="1000" dirty="0">
                  <a:solidFill>
                    <a:srgbClr val="262626"/>
                  </a:solidFill>
                  <a:cs typeface="+mn-ea"/>
                  <a:sym typeface="+mn-lt"/>
                </a:rPr>
                <a:t>数据驱动融合验证确保算法可靠性，运用消息队列和分布式数据库构建高弹性架构，结合全周期数据加密与第三方审计构建全方位安全防护体系，保障系统在大规模部署下的稳定运行。</a:t>
              </a:r>
              <a:endParaRPr lang="zh-CN" altLang="en-US" sz="1000" dirty="0">
                <a:solidFill>
                  <a:srgbClr val="262626"/>
                </a:solidFill>
                <a:cs typeface="+mn-ea"/>
                <a:sym typeface="+mn-lt"/>
              </a:endParaRPr>
            </a:p>
          </p:txBody>
        </p:sp>
      </p:grpSp>
      <p:grpSp>
        <p:nvGrpSpPr>
          <p:cNvPr id="9" name="组合 8"/>
          <p:cNvGrpSpPr/>
          <p:nvPr/>
        </p:nvGrpSpPr>
        <p:grpSpPr>
          <a:xfrm>
            <a:off x="5400040" y="2790190"/>
            <a:ext cx="5900420" cy="811251"/>
            <a:chOff x="6795150" y="1694083"/>
            <a:chExt cx="4362587" cy="811279"/>
          </a:xfrm>
        </p:grpSpPr>
        <p:sp>
          <p:nvSpPr>
            <p:cNvPr id="10" name="矩形 9"/>
            <p:cNvSpPr/>
            <p:nvPr/>
          </p:nvSpPr>
          <p:spPr>
            <a:xfrm>
              <a:off x="6795150" y="1694083"/>
              <a:ext cx="2011680" cy="306716"/>
            </a:xfrm>
            <a:prstGeom prst="rect">
              <a:avLst/>
            </a:prstGeom>
          </p:spPr>
          <p:txBody>
            <a:bodyPr wrap="square">
              <a:spAutoFit/>
            </a:bodyPr>
            <a:lstStyle/>
            <a:p>
              <a:r>
                <a:rPr lang="zh-CN" altLang="en-US" sz="1400" b="1" dirty="0">
                  <a:solidFill>
                    <a:srgbClr val="262626"/>
                  </a:solidFill>
                  <a:cs typeface="+mn-ea"/>
                  <a:sym typeface="+mn-lt"/>
                </a:rPr>
                <a:t>市场风险应对</a:t>
              </a:r>
              <a:endParaRPr lang="zh-CN" altLang="en-US" sz="1400" b="1" dirty="0">
                <a:solidFill>
                  <a:srgbClr val="262626"/>
                </a:solidFill>
                <a:cs typeface="+mn-ea"/>
                <a:sym typeface="+mn-lt"/>
              </a:endParaRPr>
            </a:p>
          </p:txBody>
        </p:sp>
        <p:sp>
          <p:nvSpPr>
            <p:cNvPr id="11" name="矩形 10"/>
            <p:cNvSpPr/>
            <p:nvPr/>
          </p:nvSpPr>
          <p:spPr>
            <a:xfrm>
              <a:off x="6795150" y="1979879"/>
              <a:ext cx="4362587" cy="525483"/>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我们采取标杆试点与价值验证相结合的策略，以实际降本增效数据提升客户接受度，通过混合云部署满足合规需求，并依托持续产品创新和数据积累构建竞争壁垒，强化平台生态的协同价值以应对市场竞争。</a:t>
              </a:r>
              <a:endParaRPr lang="zh-CN" altLang="en-US" sz="1000" dirty="0">
                <a:solidFill>
                  <a:srgbClr val="262626"/>
                </a:solidFill>
                <a:cs typeface="+mn-ea"/>
                <a:sym typeface="+mn-lt"/>
              </a:endParaRPr>
            </a:p>
          </p:txBody>
        </p:sp>
      </p:grpSp>
      <p:grpSp>
        <p:nvGrpSpPr>
          <p:cNvPr id="12" name="组合 11"/>
          <p:cNvGrpSpPr/>
          <p:nvPr/>
        </p:nvGrpSpPr>
        <p:grpSpPr>
          <a:xfrm>
            <a:off x="5400040" y="3888740"/>
            <a:ext cx="5900420" cy="811251"/>
            <a:chOff x="6795150" y="1694083"/>
            <a:chExt cx="4362587" cy="811279"/>
          </a:xfrm>
        </p:grpSpPr>
        <p:sp>
          <p:nvSpPr>
            <p:cNvPr id="13" name="矩形 12"/>
            <p:cNvSpPr/>
            <p:nvPr/>
          </p:nvSpPr>
          <p:spPr>
            <a:xfrm>
              <a:off x="6795150" y="1694083"/>
              <a:ext cx="2011680" cy="306716"/>
            </a:xfrm>
            <a:prstGeom prst="rect">
              <a:avLst/>
            </a:prstGeom>
          </p:spPr>
          <p:txBody>
            <a:bodyPr wrap="square">
              <a:spAutoFit/>
            </a:bodyPr>
            <a:lstStyle/>
            <a:p>
              <a:r>
                <a:rPr lang="zh-CN" altLang="en-US" sz="1400" b="1" dirty="0">
                  <a:solidFill>
                    <a:srgbClr val="262626"/>
                  </a:solidFill>
                  <a:cs typeface="+mn-ea"/>
                  <a:sym typeface="+mn-lt"/>
                </a:rPr>
                <a:t>运营风险管控</a:t>
              </a:r>
              <a:endParaRPr lang="zh-CN" altLang="en-US" sz="1400" b="1" dirty="0">
                <a:solidFill>
                  <a:srgbClr val="262626"/>
                </a:solidFill>
                <a:cs typeface="+mn-ea"/>
                <a:sym typeface="+mn-lt"/>
              </a:endParaRPr>
            </a:p>
          </p:txBody>
        </p:sp>
        <p:sp>
          <p:nvSpPr>
            <p:cNvPr id="14" name="矩形 13"/>
            <p:cNvSpPr/>
            <p:nvPr/>
          </p:nvSpPr>
          <p:spPr>
            <a:xfrm>
              <a:off x="6795150" y="1979879"/>
              <a:ext cx="4362587" cy="525483"/>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我们建立了</a:t>
              </a:r>
              <a:r>
                <a:rPr lang="en-US" altLang="zh-CN" sz="1000" dirty="0">
                  <a:solidFill>
                    <a:srgbClr val="262626"/>
                  </a:solidFill>
                  <a:cs typeface="+mn-ea"/>
                  <a:sym typeface="+mn-lt"/>
                </a:rPr>
                <a:t>7×24</a:t>
              </a:r>
              <a:r>
                <a:rPr lang="zh-CN" altLang="en-US" sz="1000" dirty="0">
                  <a:solidFill>
                    <a:srgbClr val="262626"/>
                  </a:solidFill>
                  <a:cs typeface="+mn-ea"/>
                  <a:sym typeface="+mn-lt"/>
                </a:rPr>
                <a:t>小时专业运维团队和完善的应急预案，严格执行隐私设计原则实现数据匿名化处理，聘请法律顾问确保全流程合规，并通过透明的数据政策构建长期用户信任关系。</a:t>
              </a:r>
              <a:endParaRPr lang="zh-CN" altLang="en-US" sz="1000" dirty="0">
                <a:solidFill>
                  <a:srgbClr val="262626"/>
                </a:solidFill>
                <a:cs typeface="+mn-ea"/>
                <a:sym typeface="+mn-lt"/>
              </a:endParaRPr>
            </a:p>
          </p:txBody>
        </p:sp>
      </p:grpSp>
      <p:grpSp>
        <p:nvGrpSpPr>
          <p:cNvPr id="15" name="组合 14"/>
          <p:cNvGrpSpPr/>
          <p:nvPr/>
        </p:nvGrpSpPr>
        <p:grpSpPr>
          <a:xfrm>
            <a:off x="5400040" y="4933950"/>
            <a:ext cx="5900420" cy="811251"/>
            <a:chOff x="6795150" y="1694083"/>
            <a:chExt cx="4362587" cy="811279"/>
          </a:xfrm>
        </p:grpSpPr>
        <p:sp>
          <p:nvSpPr>
            <p:cNvPr id="16" name="矩形 15"/>
            <p:cNvSpPr/>
            <p:nvPr/>
          </p:nvSpPr>
          <p:spPr>
            <a:xfrm>
              <a:off x="6795150" y="1694083"/>
              <a:ext cx="2011680" cy="306716"/>
            </a:xfrm>
            <a:prstGeom prst="rect">
              <a:avLst/>
            </a:prstGeom>
          </p:spPr>
          <p:txBody>
            <a:bodyPr wrap="square">
              <a:spAutoFit/>
            </a:bodyPr>
            <a:lstStyle/>
            <a:p>
              <a:r>
                <a:rPr lang="zh-CN" altLang="en-US" sz="1400" b="1" dirty="0">
                  <a:solidFill>
                    <a:srgbClr val="262626"/>
                  </a:solidFill>
                  <a:cs typeface="+mn-ea"/>
                  <a:sym typeface="+mn-lt"/>
                </a:rPr>
                <a:t>风险治理成效</a:t>
              </a:r>
              <a:endParaRPr lang="zh-CN" altLang="en-US" sz="1400" b="1" dirty="0">
                <a:solidFill>
                  <a:srgbClr val="262626"/>
                </a:solidFill>
                <a:cs typeface="+mn-ea"/>
                <a:sym typeface="+mn-lt"/>
              </a:endParaRPr>
            </a:p>
          </p:txBody>
        </p:sp>
        <p:sp>
          <p:nvSpPr>
            <p:cNvPr id="17" name="矩形 16"/>
            <p:cNvSpPr/>
            <p:nvPr/>
          </p:nvSpPr>
          <p:spPr>
            <a:xfrm>
              <a:off x="6795150" y="1979879"/>
              <a:ext cx="4362587" cy="525483"/>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项目已实现核心算法准确率超</a:t>
              </a:r>
              <a:r>
                <a:rPr lang="en-US" altLang="zh-CN" sz="1000" dirty="0">
                  <a:solidFill>
                    <a:srgbClr val="262626"/>
                  </a:solidFill>
                  <a:cs typeface="+mn-ea"/>
                  <a:sym typeface="+mn-lt"/>
                </a:rPr>
                <a:t>90%</a:t>
              </a:r>
              <a:r>
                <a:rPr lang="zh-CN" altLang="en-US" sz="1000" dirty="0">
                  <a:solidFill>
                    <a:srgbClr val="262626"/>
                  </a:solidFill>
                  <a:cs typeface="+mn-ea"/>
                  <a:sym typeface="+mn-lt"/>
                </a:rPr>
                <a:t>、系统可用性达</a:t>
              </a:r>
              <a:r>
                <a:rPr lang="en-US" altLang="zh-CN" sz="1000" dirty="0">
                  <a:solidFill>
                    <a:srgbClr val="262626"/>
                  </a:solidFill>
                  <a:cs typeface="+mn-ea"/>
                  <a:sym typeface="+mn-lt"/>
                </a:rPr>
                <a:t>99.9%</a:t>
              </a:r>
              <a:r>
                <a:rPr lang="zh-CN" altLang="en-US" sz="1000" dirty="0">
                  <a:solidFill>
                    <a:srgbClr val="262626"/>
                  </a:solidFill>
                  <a:cs typeface="+mn-ea"/>
                  <a:sym typeface="+mn-lt"/>
                </a:rPr>
                <a:t>的技术目标，获得试点客户</a:t>
              </a:r>
              <a:r>
                <a:rPr lang="en-US" altLang="zh-CN" sz="1000" dirty="0">
                  <a:solidFill>
                    <a:srgbClr val="262626"/>
                  </a:solidFill>
                  <a:cs typeface="+mn-ea"/>
                  <a:sym typeface="+mn-lt"/>
                </a:rPr>
                <a:t>95%</a:t>
              </a:r>
              <a:r>
                <a:rPr lang="zh-CN" altLang="en-US" sz="1000" dirty="0">
                  <a:solidFill>
                    <a:srgbClr val="262626"/>
                  </a:solidFill>
                  <a:cs typeface="+mn-ea"/>
                  <a:sym typeface="+mn-lt"/>
                </a:rPr>
                <a:t>满意度，安全事件响应时间控制在</a:t>
              </a:r>
              <a:r>
                <a:rPr lang="en-US" altLang="zh-CN" sz="1000" dirty="0">
                  <a:solidFill>
                    <a:srgbClr val="262626"/>
                  </a:solidFill>
                  <a:cs typeface="+mn-ea"/>
                  <a:sym typeface="+mn-lt"/>
                </a:rPr>
                <a:t>5</a:t>
              </a:r>
              <a:r>
                <a:rPr lang="zh-CN" altLang="en-US" sz="1000" dirty="0">
                  <a:solidFill>
                    <a:srgbClr val="262626"/>
                  </a:solidFill>
                  <a:cs typeface="+mn-ea"/>
                  <a:sym typeface="+mn-lt"/>
                </a:rPr>
                <a:t>分钟内，各项指标均符合网络安全法规要求。</a:t>
              </a:r>
              <a:endParaRPr lang="zh-CN" altLang="en-US" sz="1000" dirty="0">
                <a:solidFill>
                  <a:srgbClr val="262626"/>
                </a:solidFill>
                <a:cs typeface="+mn-ea"/>
                <a:sym typeface="+mn-lt"/>
              </a:endParaRPr>
            </a:p>
          </p:txBody>
        </p:sp>
      </p:grpSp>
      <p:sp>
        <p:nvSpPr>
          <p:cNvPr id="22" name="文本框 21"/>
          <p:cNvSpPr txBox="1"/>
          <p:nvPr/>
        </p:nvSpPr>
        <p:spPr>
          <a:xfrm>
            <a:off x="4850765" y="487680"/>
            <a:ext cx="2490470" cy="52322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项目介绍</a:t>
            </a:r>
            <a:endParaRPr lang="zh-CN" altLang="en-US" sz="2800" b="1" dirty="0">
              <a:solidFill>
                <a:srgbClr val="262626"/>
              </a:solidFill>
              <a:cs typeface="+mn-ea"/>
              <a:sym typeface="+mn-lt"/>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901" y="1815772"/>
            <a:ext cx="3631697" cy="327153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720344" y="3051031"/>
            <a:ext cx="913650" cy="523220"/>
          </a:xfrm>
          <a:prstGeom prst="rect">
            <a:avLst/>
          </a:prstGeom>
        </p:spPr>
        <p:txBody>
          <a:bodyPr wrap="square">
            <a:spAutoFit/>
          </a:bodyPr>
          <a:lstStyle/>
          <a:p>
            <a:r>
              <a:rPr lang="zh-CN" altLang="en-US" sz="2800" b="1" dirty="0">
                <a:solidFill>
                  <a:srgbClr val="262626"/>
                </a:solidFill>
                <a:cs typeface="+mn-ea"/>
                <a:sym typeface="+mn-lt"/>
              </a:rPr>
              <a:t>市场</a:t>
            </a:r>
            <a:endParaRPr lang="zh-CN" altLang="en-US" sz="2800" b="1" dirty="0">
              <a:solidFill>
                <a:srgbClr val="262626"/>
              </a:solidFill>
              <a:cs typeface="+mn-ea"/>
              <a:sym typeface="+mn-lt"/>
            </a:endParaRPr>
          </a:p>
        </p:txBody>
      </p:sp>
      <p:sp>
        <p:nvSpPr>
          <p:cNvPr id="5" name="矩形 4"/>
          <p:cNvSpPr/>
          <p:nvPr/>
        </p:nvSpPr>
        <p:spPr>
          <a:xfrm>
            <a:off x="2583266" y="4437258"/>
            <a:ext cx="913650" cy="523220"/>
          </a:xfrm>
          <a:prstGeom prst="rect">
            <a:avLst/>
          </a:prstGeom>
        </p:spPr>
        <p:txBody>
          <a:bodyPr wrap="square">
            <a:spAutoFit/>
          </a:bodyPr>
          <a:lstStyle/>
          <a:p>
            <a:r>
              <a:rPr lang="zh-CN" altLang="en-US" sz="2800" b="1" dirty="0">
                <a:solidFill>
                  <a:srgbClr val="262626"/>
                </a:solidFill>
                <a:cs typeface="+mn-ea"/>
                <a:sym typeface="+mn-lt"/>
              </a:rPr>
              <a:t>技术</a:t>
            </a:r>
            <a:endParaRPr lang="zh-CN" altLang="en-US" sz="2800" b="1" dirty="0">
              <a:solidFill>
                <a:srgbClr val="262626"/>
              </a:solidFill>
              <a:cs typeface="+mn-ea"/>
              <a:sym typeface="+mn-lt"/>
            </a:endParaRPr>
          </a:p>
        </p:txBody>
      </p:sp>
      <p:sp>
        <p:nvSpPr>
          <p:cNvPr id="7" name="矩形 6"/>
          <p:cNvSpPr/>
          <p:nvPr/>
        </p:nvSpPr>
        <p:spPr>
          <a:xfrm>
            <a:off x="1402724" y="2907339"/>
            <a:ext cx="913650" cy="523220"/>
          </a:xfrm>
          <a:prstGeom prst="rect">
            <a:avLst/>
          </a:prstGeom>
        </p:spPr>
        <p:txBody>
          <a:bodyPr wrap="square">
            <a:spAutoFit/>
          </a:bodyPr>
          <a:lstStyle/>
          <a:p>
            <a:r>
              <a:rPr lang="zh-CN" altLang="en-US" sz="2800" b="1" dirty="0">
                <a:solidFill>
                  <a:srgbClr val="262626"/>
                </a:solidFill>
                <a:cs typeface="+mn-ea"/>
                <a:sym typeface="+mn-lt"/>
              </a:rPr>
              <a:t>运营</a:t>
            </a:r>
            <a:endParaRPr lang="zh-CN" altLang="en-US" sz="2800" b="1" dirty="0">
              <a:solidFill>
                <a:srgbClr val="262626"/>
              </a:solidFill>
              <a:cs typeface="+mn-ea"/>
              <a:sym typeface="+mn-lt"/>
            </a:endParaRPr>
          </a:p>
        </p:txBody>
      </p:sp>
      <p:sp>
        <p:nvSpPr>
          <p:cNvPr id="18" name="矩形 17"/>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Scale>
                                      <p:cBhvr>
                                        <p:cTn id="7" dur="5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47"/>
                                        </p:tgtEl>
                                        <p:attrNameLst>
                                          <p:attrName>ppt_x</p:attrName>
                                          <p:attrName>ppt_y</p:attrName>
                                        </p:attrNameLst>
                                      </p:cBhvr>
                                    </p:animMotion>
                                    <p:animEffect transition="in" filter="fade">
                                      <p:cBhvr>
                                        <p:cTn id="9" dur="500"/>
                                        <p:tgtEl>
                                          <p:spTgt spid="47"/>
                                        </p:tgtEl>
                                      </p:cBhvr>
                                    </p:animEffect>
                                  </p:childTnLst>
                                </p:cTn>
                              </p:par>
                            </p:childTnLst>
                          </p:cTn>
                        </p:par>
                        <p:par>
                          <p:cTn id="10" fill="hold">
                            <p:stCondLst>
                              <p:cond delay="500"/>
                            </p:stCondLst>
                            <p:childTnLst>
                              <p:par>
                                <p:cTn id="11" presetID="2" presetClass="entr" presetSubtype="2" decel="10000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decel="10000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9"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ppt_x</p:attrName>
                                        </p:attrNameLst>
                                      </p:cBhvr>
                                      <p:tavLst>
                                        <p:tav tm="0">
                                          <p:val>
                                            <p:strVal val="#ppt_x-.2"/>
                                          </p:val>
                                        </p:tav>
                                        <p:tav tm="100000">
                                          <p:val>
                                            <p:strVal val="#ppt_x"/>
                                          </p:val>
                                        </p:tav>
                                      </p:tavLst>
                                    </p:anim>
                                    <p:anim calcmode="lin" valueType="num">
                                      <p:cBhvr>
                                        <p:cTn id="34" dur="5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7" grpId="0">
        <p:bldAsOne/>
      </p:bldGraphic>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946249" y="3714749"/>
            <a:ext cx="1895476" cy="1607317"/>
            <a:chOff x="5725719" y="3752849"/>
            <a:chExt cx="1895476" cy="1607317"/>
          </a:xfrm>
        </p:grpSpPr>
        <p:sp>
          <p:nvSpPr>
            <p:cNvPr id="7" name="任意多边形 6"/>
            <p:cNvSpPr/>
            <p:nvPr/>
          </p:nvSpPr>
          <p:spPr>
            <a:xfrm rot="8100000">
              <a:off x="5725719" y="3752849"/>
              <a:ext cx="1895476" cy="1607317"/>
            </a:xfrm>
            <a:custGeom>
              <a:avLst/>
              <a:gdLst>
                <a:gd name="connsiteX0" fmla="*/ 947738 w 1895476"/>
                <a:gd name="connsiteY0" fmla="*/ 0 h 1607317"/>
                <a:gd name="connsiteX1" fmla="*/ 1895476 w 1895476"/>
                <a:gd name="connsiteY1" fmla="*/ 947738 h 1607317"/>
                <a:gd name="connsiteX2" fmla="*/ 1893375 w 1895476"/>
                <a:gd name="connsiteY2" fmla="*/ 989348 h 1607317"/>
                <a:gd name="connsiteX3" fmla="*/ 1806083 w 1895476"/>
                <a:gd name="connsiteY3" fmla="*/ 962251 h 1607317"/>
                <a:gd name="connsiteX4" fmla="*/ 1662112 w 1895476"/>
                <a:gd name="connsiteY4" fmla="*/ 947737 h 1607317"/>
                <a:gd name="connsiteX5" fmla="*/ 962251 w 1895476"/>
                <a:gd name="connsiteY5" fmla="*/ 1518141 h 1607317"/>
                <a:gd name="connsiteX6" fmla="*/ 953313 w 1895476"/>
                <a:gd name="connsiteY6" fmla="*/ 1606801 h 1607317"/>
                <a:gd name="connsiteX7" fmla="*/ 942213 w 1895476"/>
                <a:gd name="connsiteY7" fmla="*/ 1607317 h 1607317"/>
                <a:gd name="connsiteX8" fmla="*/ 933224 w 1895476"/>
                <a:gd name="connsiteY8" fmla="*/ 1518141 h 1607317"/>
                <a:gd name="connsiteX9" fmla="*/ 233362 w 1895476"/>
                <a:gd name="connsiteY9" fmla="*/ 947737 h 1607317"/>
                <a:gd name="connsiteX10" fmla="*/ 89391 w 1895476"/>
                <a:gd name="connsiteY10" fmla="*/ 962251 h 1607317"/>
                <a:gd name="connsiteX11" fmla="*/ 2101 w 1895476"/>
                <a:gd name="connsiteY11" fmla="*/ 989347 h 1607317"/>
                <a:gd name="connsiteX12" fmla="*/ 0 w 1895476"/>
                <a:gd name="connsiteY12" fmla="*/ 947738 h 1607317"/>
                <a:gd name="connsiteX13" fmla="*/ 947738 w 1895476"/>
                <a:gd name="connsiteY13" fmla="*/ 0 h 1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5476" h="1607317">
                  <a:moveTo>
                    <a:pt x="947738" y="0"/>
                  </a:moveTo>
                  <a:cubicBezTo>
                    <a:pt x="1471159" y="0"/>
                    <a:pt x="1895476" y="424317"/>
                    <a:pt x="1895476" y="947738"/>
                  </a:cubicBezTo>
                  <a:lnTo>
                    <a:pt x="1893375" y="989348"/>
                  </a:lnTo>
                  <a:lnTo>
                    <a:pt x="1806083" y="962251"/>
                  </a:lnTo>
                  <a:cubicBezTo>
                    <a:pt x="1759579" y="952735"/>
                    <a:pt x="1711429" y="947737"/>
                    <a:pt x="1662112" y="947737"/>
                  </a:cubicBezTo>
                  <a:cubicBezTo>
                    <a:pt x="1316891" y="947737"/>
                    <a:pt x="1028864" y="1192612"/>
                    <a:pt x="962251" y="1518141"/>
                  </a:cubicBezTo>
                  <a:lnTo>
                    <a:pt x="953313" y="1606801"/>
                  </a:lnTo>
                  <a:lnTo>
                    <a:pt x="942213" y="1607317"/>
                  </a:lnTo>
                  <a:lnTo>
                    <a:pt x="933224" y="1518141"/>
                  </a:lnTo>
                  <a:cubicBezTo>
                    <a:pt x="866611" y="1192612"/>
                    <a:pt x="578583" y="947737"/>
                    <a:pt x="233362" y="947737"/>
                  </a:cubicBezTo>
                  <a:cubicBezTo>
                    <a:pt x="184045" y="947737"/>
                    <a:pt x="135895" y="952735"/>
                    <a:pt x="89391" y="962251"/>
                  </a:cubicBezTo>
                  <a:lnTo>
                    <a:pt x="2101" y="989347"/>
                  </a:lnTo>
                  <a:lnTo>
                    <a:pt x="0" y="947738"/>
                  </a:lnTo>
                  <a:cubicBezTo>
                    <a:pt x="0" y="424317"/>
                    <a:pt x="424317" y="0"/>
                    <a:pt x="947738" y="0"/>
                  </a:cubicBezTo>
                  <a:close/>
                </a:path>
              </a:pathLst>
            </a:cu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8" name="组合 7"/>
            <p:cNvGrpSpPr/>
            <p:nvPr/>
          </p:nvGrpSpPr>
          <p:grpSpPr>
            <a:xfrm>
              <a:off x="6536523" y="4503502"/>
              <a:ext cx="527534" cy="392197"/>
              <a:chOff x="3712113" y="5838806"/>
              <a:chExt cx="527534" cy="392197"/>
            </a:xfrm>
            <a:solidFill>
              <a:srgbClr val="FFFFFF"/>
            </a:solidFill>
          </p:grpSpPr>
          <p:sp>
            <p:nvSpPr>
              <p:cNvPr id="9" name="Freeform 217"/>
              <p:cNvSpPr/>
              <p:nvPr/>
            </p:nvSpPr>
            <p:spPr bwMode="auto">
              <a:xfrm>
                <a:off x="3712113" y="6195098"/>
                <a:ext cx="527534" cy="35905"/>
              </a:xfrm>
              <a:custGeom>
                <a:avLst/>
                <a:gdLst>
                  <a:gd name="T0" fmla="*/ 192 w 192"/>
                  <a:gd name="T1" fmla="*/ 0 h 13"/>
                  <a:gd name="T2" fmla="*/ 126 w 192"/>
                  <a:gd name="T3" fmla="*/ 0 h 13"/>
                  <a:gd name="T4" fmla="*/ 123 w 192"/>
                  <a:gd name="T5" fmla="*/ 2 h 13"/>
                  <a:gd name="T6" fmla="*/ 69 w 192"/>
                  <a:gd name="T7" fmla="*/ 2 h 13"/>
                  <a:gd name="T8" fmla="*/ 67 w 192"/>
                  <a:gd name="T9" fmla="*/ 0 h 13"/>
                  <a:gd name="T10" fmla="*/ 0 w 192"/>
                  <a:gd name="T11" fmla="*/ 0 h 13"/>
                  <a:gd name="T12" fmla="*/ 0 w 192"/>
                  <a:gd name="T13" fmla="*/ 1 h 13"/>
                  <a:gd name="T14" fmla="*/ 0 w 192"/>
                  <a:gd name="T15" fmla="*/ 4 h 13"/>
                  <a:gd name="T16" fmla="*/ 9 w 192"/>
                  <a:gd name="T17" fmla="*/ 13 h 13"/>
                  <a:gd name="T18" fmla="*/ 183 w 192"/>
                  <a:gd name="T19" fmla="*/ 13 h 13"/>
                  <a:gd name="T20" fmla="*/ 192 w 192"/>
                  <a:gd name="T21" fmla="*/ 4 h 13"/>
                  <a:gd name="T22" fmla="*/ 192 w 192"/>
                  <a:gd name="T23" fmla="*/ 1 h 13"/>
                  <a:gd name="T24" fmla="*/ 192 w 19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
                    <a:moveTo>
                      <a:pt x="192" y="0"/>
                    </a:moveTo>
                    <a:cubicBezTo>
                      <a:pt x="126" y="0"/>
                      <a:pt x="126" y="0"/>
                      <a:pt x="126" y="0"/>
                    </a:cubicBezTo>
                    <a:cubicBezTo>
                      <a:pt x="126" y="1"/>
                      <a:pt x="124" y="2"/>
                      <a:pt x="123" y="2"/>
                    </a:cubicBezTo>
                    <a:cubicBezTo>
                      <a:pt x="69" y="2"/>
                      <a:pt x="69" y="2"/>
                      <a:pt x="69" y="2"/>
                    </a:cubicBezTo>
                    <a:cubicBezTo>
                      <a:pt x="68" y="2"/>
                      <a:pt x="67" y="1"/>
                      <a:pt x="67" y="0"/>
                    </a:cubicBezTo>
                    <a:cubicBezTo>
                      <a:pt x="0" y="0"/>
                      <a:pt x="0" y="0"/>
                      <a:pt x="0" y="0"/>
                    </a:cubicBezTo>
                    <a:cubicBezTo>
                      <a:pt x="0" y="0"/>
                      <a:pt x="0" y="1"/>
                      <a:pt x="0" y="1"/>
                    </a:cubicBezTo>
                    <a:cubicBezTo>
                      <a:pt x="0" y="4"/>
                      <a:pt x="0" y="4"/>
                      <a:pt x="0" y="4"/>
                    </a:cubicBezTo>
                    <a:cubicBezTo>
                      <a:pt x="0" y="9"/>
                      <a:pt x="4" y="13"/>
                      <a:pt x="9" y="13"/>
                    </a:cubicBezTo>
                    <a:cubicBezTo>
                      <a:pt x="183" y="13"/>
                      <a:pt x="183" y="13"/>
                      <a:pt x="183" y="13"/>
                    </a:cubicBezTo>
                    <a:cubicBezTo>
                      <a:pt x="188" y="13"/>
                      <a:pt x="192" y="9"/>
                      <a:pt x="192" y="4"/>
                    </a:cubicBezTo>
                    <a:cubicBezTo>
                      <a:pt x="192" y="1"/>
                      <a:pt x="192" y="1"/>
                      <a:pt x="192" y="1"/>
                    </a:cubicBezTo>
                    <a:cubicBezTo>
                      <a:pt x="192" y="1"/>
                      <a:pt x="192" y="0"/>
                      <a:pt x="192"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0" name="Freeform 218"/>
              <p:cNvSpPr/>
              <p:nvPr/>
            </p:nvSpPr>
            <p:spPr bwMode="auto">
              <a:xfrm>
                <a:off x="3959308" y="5905093"/>
                <a:ext cx="52477" cy="23477"/>
              </a:xfrm>
              <a:custGeom>
                <a:avLst/>
                <a:gdLst>
                  <a:gd name="T0" fmla="*/ 0 w 19"/>
                  <a:gd name="T1" fmla="*/ 0 h 9"/>
                  <a:gd name="T2" fmla="*/ 0 w 19"/>
                  <a:gd name="T3" fmla="*/ 0 h 9"/>
                  <a:gd name="T4" fmla="*/ 9 w 19"/>
                  <a:gd name="T5" fmla="*/ 9 h 9"/>
                  <a:gd name="T6" fmla="*/ 9 w 19"/>
                  <a:gd name="T7" fmla="*/ 9 h 9"/>
                  <a:gd name="T8" fmla="*/ 19 w 19"/>
                  <a:gd name="T9" fmla="*/ 0 h 9"/>
                  <a:gd name="T10" fmla="*/ 0 w 19"/>
                  <a:gd name="T11" fmla="*/ 0 h 9"/>
                </a:gdLst>
                <a:ahLst/>
                <a:cxnLst>
                  <a:cxn ang="0">
                    <a:pos x="T0" y="T1"/>
                  </a:cxn>
                  <a:cxn ang="0">
                    <a:pos x="T2" y="T3"/>
                  </a:cxn>
                  <a:cxn ang="0">
                    <a:pos x="T4" y="T5"/>
                  </a:cxn>
                  <a:cxn ang="0">
                    <a:pos x="T6" y="T7"/>
                  </a:cxn>
                  <a:cxn ang="0">
                    <a:pos x="T8" y="T9"/>
                  </a:cxn>
                  <a:cxn ang="0">
                    <a:pos x="T10" y="T11"/>
                  </a:cxn>
                </a:cxnLst>
                <a:rect l="0" t="0" r="r" b="b"/>
                <a:pathLst>
                  <a:path w="19" h="9">
                    <a:moveTo>
                      <a:pt x="0" y="0"/>
                    </a:moveTo>
                    <a:cubicBezTo>
                      <a:pt x="0" y="0"/>
                      <a:pt x="0" y="0"/>
                      <a:pt x="0" y="0"/>
                    </a:cubicBezTo>
                    <a:cubicBezTo>
                      <a:pt x="9" y="9"/>
                      <a:pt x="9" y="9"/>
                      <a:pt x="9" y="9"/>
                    </a:cubicBezTo>
                    <a:cubicBezTo>
                      <a:pt x="9" y="9"/>
                      <a:pt x="9" y="9"/>
                      <a:pt x="9" y="9"/>
                    </a:cubicBezTo>
                    <a:cubicBezTo>
                      <a:pt x="19" y="0"/>
                      <a:pt x="19" y="0"/>
                      <a:pt x="19" y="0"/>
                    </a:cubicBezTo>
                    <a:lnTo>
                      <a:pt x="0"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1" name="Freeform 219"/>
              <p:cNvSpPr/>
              <p:nvPr/>
            </p:nvSpPr>
            <p:spPr bwMode="auto">
              <a:xfrm>
                <a:off x="3753543" y="5905093"/>
                <a:ext cx="444675" cy="278958"/>
              </a:xfrm>
              <a:custGeom>
                <a:avLst/>
                <a:gdLst>
                  <a:gd name="T0" fmla="*/ 158 w 162"/>
                  <a:gd name="T1" fmla="*/ 0 h 102"/>
                  <a:gd name="T2" fmla="*/ 130 w 162"/>
                  <a:gd name="T3" fmla="*/ 0 h 102"/>
                  <a:gd name="T4" fmla="*/ 124 w 162"/>
                  <a:gd name="T5" fmla="*/ 9 h 102"/>
                  <a:gd name="T6" fmla="*/ 152 w 162"/>
                  <a:gd name="T7" fmla="*/ 9 h 102"/>
                  <a:gd name="T8" fmla="*/ 152 w 162"/>
                  <a:gd name="T9" fmla="*/ 92 h 102"/>
                  <a:gd name="T10" fmla="*/ 10 w 162"/>
                  <a:gd name="T11" fmla="*/ 92 h 102"/>
                  <a:gd name="T12" fmla="*/ 10 w 162"/>
                  <a:gd name="T13" fmla="*/ 9 h 102"/>
                  <a:gd name="T14" fmla="*/ 25 w 162"/>
                  <a:gd name="T15" fmla="*/ 9 h 102"/>
                  <a:gd name="T16" fmla="*/ 21 w 162"/>
                  <a:gd name="T17" fmla="*/ 0 h 102"/>
                  <a:gd name="T18" fmla="*/ 4 w 162"/>
                  <a:gd name="T19" fmla="*/ 0 h 102"/>
                  <a:gd name="T20" fmla="*/ 0 w 162"/>
                  <a:gd name="T21" fmla="*/ 4 h 102"/>
                  <a:gd name="T22" fmla="*/ 0 w 162"/>
                  <a:gd name="T23" fmla="*/ 98 h 102"/>
                  <a:gd name="T24" fmla="*/ 4 w 162"/>
                  <a:gd name="T25" fmla="*/ 102 h 102"/>
                  <a:gd name="T26" fmla="*/ 158 w 162"/>
                  <a:gd name="T27" fmla="*/ 102 h 102"/>
                  <a:gd name="T28" fmla="*/ 162 w 162"/>
                  <a:gd name="T29" fmla="*/ 98 h 102"/>
                  <a:gd name="T30" fmla="*/ 162 w 162"/>
                  <a:gd name="T31" fmla="*/ 4 h 102"/>
                  <a:gd name="T32" fmla="*/ 158 w 16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02">
                    <a:moveTo>
                      <a:pt x="158" y="0"/>
                    </a:moveTo>
                    <a:cubicBezTo>
                      <a:pt x="130" y="0"/>
                      <a:pt x="130" y="0"/>
                      <a:pt x="130" y="0"/>
                    </a:cubicBezTo>
                    <a:cubicBezTo>
                      <a:pt x="124" y="9"/>
                      <a:pt x="124" y="9"/>
                      <a:pt x="124" y="9"/>
                    </a:cubicBezTo>
                    <a:cubicBezTo>
                      <a:pt x="152" y="9"/>
                      <a:pt x="152" y="9"/>
                      <a:pt x="152" y="9"/>
                    </a:cubicBezTo>
                    <a:cubicBezTo>
                      <a:pt x="152" y="92"/>
                      <a:pt x="152" y="92"/>
                      <a:pt x="152" y="92"/>
                    </a:cubicBezTo>
                    <a:cubicBezTo>
                      <a:pt x="10" y="92"/>
                      <a:pt x="10" y="92"/>
                      <a:pt x="10" y="92"/>
                    </a:cubicBezTo>
                    <a:cubicBezTo>
                      <a:pt x="10" y="9"/>
                      <a:pt x="10" y="9"/>
                      <a:pt x="10" y="9"/>
                    </a:cubicBezTo>
                    <a:cubicBezTo>
                      <a:pt x="25" y="9"/>
                      <a:pt x="25" y="9"/>
                      <a:pt x="25" y="9"/>
                    </a:cubicBezTo>
                    <a:cubicBezTo>
                      <a:pt x="23" y="6"/>
                      <a:pt x="22" y="3"/>
                      <a:pt x="21" y="0"/>
                    </a:cubicBezTo>
                    <a:cubicBezTo>
                      <a:pt x="4" y="0"/>
                      <a:pt x="4" y="0"/>
                      <a:pt x="4" y="0"/>
                    </a:cubicBezTo>
                    <a:cubicBezTo>
                      <a:pt x="2" y="0"/>
                      <a:pt x="0" y="2"/>
                      <a:pt x="0" y="4"/>
                    </a:cubicBezTo>
                    <a:cubicBezTo>
                      <a:pt x="0" y="98"/>
                      <a:pt x="0" y="98"/>
                      <a:pt x="0" y="98"/>
                    </a:cubicBezTo>
                    <a:cubicBezTo>
                      <a:pt x="0" y="100"/>
                      <a:pt x="2" y="102"/>
                      <a:pt x="4" y="102"/>
                    </a:cubicBezTo>
                    <a:cubicBezTo>
                      <a:pt x="158" y="102"/>
                      <a:pt x="158" y="102"/>
                      <a:pt x="158" y="102"/>
                    </a:cubicBezTo>
                    <a:cubicBezTo>
                      <a:pt x="160" y="102"/>
                      <a:pt x="162" y="100"/>
                      <a:pt x="162" y="98"/>
                    </a:cubicBezTo>
                    <a:cubicBezTo>
                      <a:pt x="162" y="4"/>
                      <a:pt x="162" y="4"/>
                      <a:pt x="162" y="4"/>
                    </a:cubicBezTo>
                    <a:cubicBezTo>
                      <a:pt x="162" y="2"/>
                      <a:pt x="160" y="0"/>
                      <a:pt x="158"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2" name="Freeform 220"/>
              <p:cNvSpPr/>
              <p:nvPr/>
            </p:nvSpPr>
            <p:spPr bwMode="auto">
              <a:xfrm>
                <a:off x="3830877" y="5838806"/>
                <a:ext cx="292767" cy="287243"/>
              </a:xfrm>
              <a:custGeom>
                <a:avLst/>
                <a:gdLst>
                  <a:gd name="T0" fmla="*/ 100 w 107"/>
                  <a:gd name="T1" fmla="*/ 72 h 105"/>
                  <a:gd name="T2" fmla="*/ 79 w 107"/>
                  <a:gd name="T3" fmla="*/ 68 h 105"/>
                  <a:gd name="T4" fmla="*/ 62 w 107"/>
                  <a:gd name="T5" fmla="*/ 51 h 105"/>
                  <a:gd name="T6" fmla="*/ 84 w 107"/>
                  <a:gd name="T7" fmla="*/ 30 h 105"/>
                  <a:gd name="T8" fmla="*/ 89 w 107"/>
                  <a:gd name="T9" fmla="*/ 29 h 105"/>
                  <a:gd name="T10" fmla="*/ 100 w 107"/>
                  <a:gd name="T11" fmla="*/ 13 h 105"/>
                  <a:gd name="T12" fmla="*/ 94 w 107"/>
                  <a:gd name="T13" fmla="*/ 7 h 105"/>
                  <a:gd name="T14" fmla="*/ 78 w 107"/>
                  <a:gd name="T15" fmla="*/ 18 h 105"/>
                  <a:gd name="T16" fmla="*/ 77 w 107"/>
                  <a:gd name="T17" fmla="*/ 24 h 105"/>
                  <a:gd name="T18" fmla="*/ 56 w 107"/>
                  <a:gd name="T19" fmla="*/ 45 h 105"/>
                  <a:gd name="T20" fmla="*/ 38 w 107"/>
                  <a:gd name="T21" fmla="*/ 26 h 105"/>
                  <a:gd name="T22" fmla="*/ 34 w 107"/>
                  <a:gd name="T23" fmla="*/ 6 h 105"/>
                  <a:gd name="T24" fmla="*/ 21 w 107"/>
                  <a:gd name="T25" fmla="*/ 0 h 105"/>
                  <a:gd name="T26" fmla="*/ 29 w 107"/>
                  <a:gd name="T27" fmla="*/ 8 h 105"/>
                  <a:gd name="T28" fmla="*/ 26 w 107"/>
                  <a:gd name="T29" fmla="*/ 21 h 105"/>
                  <a:gd name="T30" fmla="*/ 13 w 107"/>
                  <a:gd name="T31" fmla="*/ 25 h 105"/>
                  <a:gd name="T32" fmla="*/ 2 w 107"/>
                  <a:gd name="T33" fmla="*/ 14 h 105"/>
                  <a:gd name="T34" fmla="*/ 7 w 107"/>
                  <a:gd name="T35" fmla="*/ 33 h 105"/>
                  <a:gd name="T36" fmla="*/ 27 w 107"/>
                  <a:gd name="T37" fmla="*/ 37 h 105"/>
                  <a:gd name="T38" fmla="*/ 43 w 107"/>
                  <a:gd name="T39" fmla="*/ 53 h 105"/>
                  <a:gd name="T40" fmla="*/ 9 w 107"/>
                  <a:gd name="T41" fmla="*/ 88 h 105"/>
                  <a:gd name="T42" fmla="*/ 9 w 107"/>
                  <a:gd name="T43" fmla="*/ 98 h 105"/>
                  <a:gd name="T44" fmla="*/ 9 w 107"/>
                  <a:gd name="T45" fmla="*/ 98 h 105"/>
                  <a:gd name="T46" fmla="*/ 19 w 107"/>
                  <a:gd name="T47" fmla="*/ 98 h 105"/>
                  <a:gd name="T48" fmla="*/ 54 w 107"/>
                  <a:gd name="T49" fmla="*/ 64 h 105"/>
                  <a:gd name="T50" fmla="*/ 69 w 107"/>
                  <a:gd name="T51" fmla="*/ 79 h 105"/>
                  <a:gd name="T52" fmla="*/ 73 w 107"/>
                  <a:gd name="T53" fmla="*/ 99 h 105"/>
                  <a:gd name="T54" fmla="*/ 89 w 107"/>
                  <a:gd name="T55" fmla="*/ 105 h 105"/>
                  <a:gd name="T56" fmla="*/ 79 w 107"/>
                  <a:gd name="T57" fmla="*/ 94 h 105"/>
                  <a:gd name="T58" fmla="*/ 81 w 107"/>
                  <a:gd name="T59" fmla="*/ 84 h 105"/>
                  <a:gd name="T60" fmla="*/ 92 w 107"/>
                  <a:gd name="T61" fmla="*/ 81 h 105"/>
                  <a:gd name="T62" fmla="*/ 104 w 107"/>
                  <a:gd name="T63" fmla="*/ 93 h 105"/>
                  <a:gd name="T64" fmla="*/ 100 w 107"/>
                  <a:gd name="T65" fmla="*/ 7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5">
                    <a:moveTo>
                      <a:pt x="100" y="72"/>
                    </a:moveTo>
                    <a:cubicBezTo>
                      <a:pt x="94" y="67"/>
                      <a:pt x="86" y="65"/>
                      <a:pt x="79" y="68"/>
                    </a:cubicBezTo>
                    <a:cubicBezTo>
                      <a:pt x="62" y="51"/>
                      <a:pt x="62" y="51"/>
                      <a:pt x="62" y="51"/>
                    </a:cubicBezTo>
                    <a:cubicBezTo>
                      <a:pt x="84" y="30"/>
                      <a:pt x="84" y="30"/>
                      <a:pt x="84" y="30"/>
                    </a:cubicBezTo>
                    <a:cubicBezTo>
                      <a:pt x="89" y="29"/>
                      <a:pt x="89" y="29"/>
                      <a:pt x="89" y="29"/>
                    </a:cubicBezTo>
                    <a:cubicBezTo>
                      <a:pt x="100" y="13"/>
                      <a:pt x="100" y="13"/>
                      <a:pt x="100" y="13"/>
                    </a:cubicBezTo>
                    <a:cubicBezTo>
                      <a:pt x="94" y="7"/>
                      <a:pt x="94" y="7"/>
                      <a:pt x="94" y="7"/>
                    </a:cubicBezTo>
                    <a:cubicBezTo>
                      <a:pt x="78" y="18"/>
                      <a:pt x="78" y="18"/>
                      <a:pt x="78" y="18"/>
                    </a:cubicBezTo>
                    <a:cubicBezTo>
                      <a:pt x="77" y="24"/>
                      <a:pt x="77" y="24"/>
                      <a:pt x="77" y="24"/>
                    </a:cubicBezTo>
                    <a:cubicBezTo>
                      <a:pt x="56" y="45"/>
                      <a:pt x="56" y="45"/>
                      <a:pt x="56" y="45"/>
                    </a:cubicBezTo>
                    <a:cubicBezTo>
                      <a:pt x="38" y="26"/>
                      <a:pt x="38" y="26"/>
                      <a:pt x="38" y="26"/>
                    </a:cubicBezTo>
                    <a:cubicBezTo>
                      <a:pt x="41" y="20"/>
                      <a:pt x="39" y="11"/>
                      <a:pt x="34" y="6"/>
                    </a:cubicBezTo>
                    <a:cubicBezTo>
                      <a:pt x="30" y="2"/>
                      <a:pt x="26" y="1"/>
                      <a:pt x="21" y="0"/>
                    </a:cubicBezTo>
                    <a:cubicBezTo>
                      <a:pt x="29" y="8"/>
                      <a:pt x="29" y="8"/>
                      <a:pt x="29" y="8"/>
                    </a:cubicBezTo>
                    <a:cubicBezTo>
                      <a:pt x="26" y="21"/>
                      <a:pt x="26" y="21"/>
                      <a:pt x="26" y="21"/>
                    </a:cubicBezTo>
                    <a:cubicBezTo>
                      <a:pt x="13" y="25"/>
                      <a:pt x="13" y="25"/>
                      <a:pt x="13" y="25"/>
                    </a:cubicBezTo>
                    <a:cubicBezTo>
                      <a:pt x="2" y="14"/>
                      <a:pt x="2" y="14"/>
                      <a:pt x="2" y="14"/>
                    </a:cubicBezTo>
                    <a:cubicBezTo>
                      <a:pt x="0" y="20"/>
                      <a:pt x="1" y="28"/>
                      <a:pt x="7" y="33"/>
                    </a:cubicBezTo>
                    <a:cubicBezTo>
                      <a:pt x="12" y="38"/>
                      <a:pt x="20" y="40"/>
                      <a:pt x="27" y="37"/>
                    </a:cubicBezTo>
                    <a:cubicBezTo>
                      <a:pt x="43" y="53"/>
                      <a:pt x="43" y="53"/>
                      <a:pt x="43" y="53"/>
                    </a:cubicBezTo>
                    <a:cubicBezTo>
                      <a:pt x="9" y="88"/>
                      <a:pt x="9" y="88"/>
                      <a:pt x="9" y="88"/>
                    </a:cubicBezTo>
                    <a:cubicBezTo>
                      <a:pt x="6" y="91"/>
                      <a:pt x="6" y="95"/>
                      <a:pt x="9" y="98"/>
                    </a:cubicBezTo>
                    <a:cubicBezTo>
                      <a:pt x="9" y="98"/>
                      <a:pt x="9" y="98"/>
                      <a:pt x="9" y="98"/>
                    </a:cubicBezTo>
                    <a:cubicBezTo>
                      <a:pt x="12" y="101"/>
                      <a:pt x="17" y="101"/>
                      <a:pt x="19" y="98"/>
                    </a:cubicBezTo>
                    <a:cubicBezTo>
                      <a:pt x="54" y="64"/>
                      <a:pt x="54" y="64"/>
                      <a:pt x="54" y="64"/>
                    </a:cubicBezTo>
                    <a:cubicBezTo>
                      <a:pt x="69" y="79"/>
                      <a:pt x="69" y="79"/>
                      <a:pt x="69" y="79"/>
                    </a:cubicBezTo>
                    <a:cubicBezTo>
                      <a:pt x="66" y="86"/>
                      <a:pt x="67" y="94"/>
                      <a:pt x="73" y="99"/>
                    </a:cubicBezTo>
                    <a:cubicBezTo>
                      <a:pt x="77" y="104"/>
                      <a:pt x="83" y="105"/>
                      <a:pt x="89" y="105"/>
                    </a:cubicBezTo>
                    <a:cubicBezTo>
                      <a:pt x="79" y="94"/>
                      <a:pt x="79" y="94"/>
                      <a:pt x="79" y="94"/>
                    </a:cubicBezTo>
                    <a:cubicBezTo>
                      <a:pt x="81" y="84"/>
                      <a:pt x="81" y="84"/>
                      <a:pt x="81" y="84"/>
                    </a:cubicBezTo>
                    <a:cubicBezTo>
                      <a:pt x="92" y="81"/>
                      <a:pt x="92" y="81"/>
                      <a:pt x="92" y="81"/>
                    </a:cubicBezTo>
                    <a:cubicBezTo>
                      <a:pt x="104" y="93"/>
                      <a:pt x="104" y="93"/>
                      <a:pt x="104" y="93"/>
                    </a:cubicBezTo>
                    <a:cubicBezTo>
                      <a:pt x="107" y="86"/>
                      <a:pt x="105" y="78"/>
                      <a:pt x="100" y="72"/>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13" name="组合 12"/>
          <p:cNvGrpSpPr/>
          <p:nvPr/>
        </p:nvGrpSpPr>
        <p:grpSpPr>
          <a:xfrm>
            <a:off x="4499480" y="3570669"/>
            <a:ext cx="1607317" cy="1895476"/>
            <a:chOff x="4278950" y="3608769"/>
            <a:chExt cx="1607317" cy="1895476"/>
          </a:xfrm>
        </p:grpSpPr>
        <p:sp>
          <p:nvSpPr>
            <p:cNvPr id="14" name="任意多边形 13"/>
            <p:cNvSpPr/>
            <p:nvPr/>
          </p:nvSpPr>
          <p:spPr>
            <a:xfrm rot="13500000">
              <a:off x="4134871" y="3752848"/>
              <a:ext cx="1895476" cy="1607317"/>
            </a:xfrm>
            <a:custGeom>
              <a:avLst/>
              <a:gdLst>
                <a:gd name="connsiteX0" fmla="*/ 947738 w 1895476"/>
                <a:gd name="connsiteY0" fmla="*/ 0 h 1607317"/>
                <a:gd name="connsiteX1" fmla="*/ 1895476 w 1895476"/>
                <a:gd name="connsiteY1" fmla="*/ 947738 h 1607317"/>
                <a:gd name="connsiteX2" fmla="*/ 1893375 w 1895476"/>
                <a:gd name="connsiteY2" fmla="*/ 989348 h 1607317"/>
                <a:gd name="connsiteX3" fmla="*/ 1806083 w 1895476"/>
                <a:gd name="connsiteY3" fmla="*/ 962251 h 1607317"/>
                <a:gd name="connsiteX4" fmla="*/ 1662112 w 1895476"/>
                <a:gd name="connsiteY4" fmla="*/ 947737 h 1607317"/>
                <a:gd name="connsiteX5" fmla="*/ 962251 w 1895476"/>
                <a:gd name="connsiteY5" fmla="*/ 1518141 h 1607317"/>
                <a:gd name="connsiteX6" fmla="*/ 953313 w 1895476"/>
                <a:gd name="connsiteY6" fmla="*/ 1606801 h 1607317"/>
                <a:gd name="connsiteX7" fmla="*/ 942213 w 1895476"/>
                <a:gd name="connsiteY7" fmla="*/ 1607317 h 1607317"/>
                <a:gd name="connsiteX8" fmla="*/ 933224 w 1895476"/>
                <a:gd name="connsiteY8" fmla="*/ 1518141 h 1607317"/>
                <a:gd name="connsiteX9" fmla="*/ 233362 w 1895476"/>
                <a:gd name="connsiteY9" fmla="*/ 947737 h 1607317"/>
                <a:gd name="connsiteX10" fmla="*/ 89391 w 1895476"/>
                <a:gd name="connsiteY10" fmla="*/ 962251 h 1607317"/>
                <a:gd name="connsiteX11" fmla="*/ 2101 w 1895476"/>
                <a:gd name="connsiteY11" fmla="*/ 989347 h 1607317"/>
                <a:gd name="connsiteX12" fmla="*/ 0 w 1895476"/>
                <a:gd name="connsiteY12" fmla="*/ 947738 h 1607317"/>
                <a:gd name="connsiteX13" fmla="*/ 947738 w 1895476"/>
                <a:gd name="connsiteY13" fmla="*/ 0 h 1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5476" h="1607317">
                  <a:moveTo>
                    <a:pt x="947738" y="0"/>
                  </a:moveTo>
                  <a:cubicBezTo>
                    <a:pt x="1471159" y="0"/>
                    <a:pt x="1895476" y="424317"/>
                    <a:pt x="1895476" y="947738"/>
                  </a:cubicBezTo>
                  <a:lnTo>
                    <a:pt x="1893375" y="989348"/>
                  </a:lnTo>
                  <a:lnTo>
                    <a:pt x="1806083" y="962251"/>
                  </a:lnTo>
                  <a:cubicBezTo>
                    <a:pt x="1759579" y="952735"/>
                    <a:pt x="1711429" y="947737"/>
                    <a:pt x="1662112" y="947737"/>
                  </a:cubicBezTo>
                  <a:cubicBezTo>
                    <a:pt x="1316891" y="947737"/>
                    <a:pt x="1028864" y="1192612"/>
                    <a:pt x="962251" y="1518141"/>
                  </a:cubicBezTo>
                  <a:lnTo>
                    <a:pt x="953313" y="1606801"/>
                  </a:lnTo>
                  <a:lnTo>
                    <a:pt x="942213" y="1607317"/>
                  </a:lnTo>
                  <a:lnTo>
                    <a:pt x="933224" y="1518141"/>
                  </a:lnTo>
                  <a:cubicBezTo>
                    <a:pt x="866611" y="1192612"/>
                    <a:pt x="578583" y="947737"/>
                    <a:pt x="233362" y="947737"/>
                  </a:cubicBezTo>
                  <a:cubicBezTo>
                    <a:pt x="184045" y="947737"/>
                    <a:pt x="135895" y="952735"/>
                    <a:pt x="89391" y="962251"/>
                  </a:cubicBezTo>
                  <a:lnTo>
                    <a:pt x="2101" y="989347"/>
                  </a:lnTo>
                  <a:lnTo>
                    <a:pt x="0" y="947738"/>
                  </a:lnTo>
                  <a:cubicBezTo>
                    <a:pt x="0" y="424317"/>
                    <a:pt x="424317" y="0"/>
                    <a:pt x="947738" y="0"/>
                  </a:cubicBezTo>
                  <a:close/>
                </a:path>
              </a:pathLst>
            </a:cu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15" name="组合 14"/>
            <p:cNvGrpSpPr/>
            <p:nvPr/>
          </p:nvGrpSpPr>
          <p:grpSpPr>
            <a:xfrm>
              <a:off x="4617910" y="4433073"/>
              <a:ext cx="567582" cy="522010"/>
              <a:chOff x="10628051" y="3169376"/>
              <a:chExt cx="567582" cy="522010"/>
            </a:xfrm>
            <a:solidFill>
              <a:srgbClr val="FFFFFF"/>
            </a:solidFill>
          </p:grpSpPr>
          <p:sp>
            <p:nvSpPr>
              <p:cNvPr id="16" name="Freeform 165"/>
              <p:cNvSpPr>
                <a:spLocks noEditPoints="1"/>
              </p:cNvSpPr>
              <p:nvPr/>
            </p:nvSpPr>
            <p:spPr bwMode="auto">
              <a:xfrm>
                <a:off x="10628051" y="3504953"/>
                <a:ext cx="189194" cy="64906"/>
              </a:xfrm>
              <a:custGeom>
                <a:avLst/>
                <a:gdLst>
                  <a:gd name="T0" fmla="*/ 66 w 69"/>
                  <a:gd name="T1" fmla="*/ 10 h 24"/>
                  <a:gd name="T2" fmla="*/ 35 w 69"/>
                  <a:gd name="T3" fmla="*/ 0 h 24"/>
                  <a:gd name="T4" fmla="*/ 3 w 69"/>
                  <a:gd name="T5" fmla="*/ 10 h 24"/>
                  <a:gd name="T6" fmla="*/ 34 w 69"/>
                  <a:gd name="T7" fmla="*/ 24 h 24"/>
                  <a:gd name="T8" fmla="*/ 66 w 69"/>
                  <a:gd name="T9" fmla="*/ 10 h 24"/>
                  <a:gd name="T10" fmla="*/ 35 w 69"/>
                  <a:gd name="T11" fmla="*/ 19 h 24"/>
                  <a:gd name="T12" fmla="*/ 11 w 69"/>
                  <a:gd name="T13" fmla="*/ 9 h 24"/>
                  <a:gd name="T14" fmla="*/ 35 w 69"/>
                  <a:gd name="T15" fmla="*/ 2 h 24"/>
                  <a:gd name="T16" fmla="*/ 58 w 69"/>
                  <a:gd name="T17" fmla="*/ 9 h 24"/>
                  <a:gd name="T18" fmla="*/ 35 w 69"/>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4">
                    <a:moveTo>
                      <a:pt x="66" y="10"/>
                    </a:moveTo>
                    <a:cubicBezTo>
                      <a:pt x="63" y="3"/>
                      <a:pt x="49" y="0"/>
                      <a:pt x="35" y="0"/>
                    </a:cubicBezTo>
                    <a:cubicBezTo>
                      <a:pt x="21" y="0"/>
                      <a:pt x="6" y="4"/>
                      <a:pt x="3" y="10"/>
                    </a:cubicBezTo>
                    <a:cubicBezTo>
                      <a:pt x="0" y="16"/>
                      <a:pt x="14" y="24"/>
                      <a:pt x="34" y="24"/>
                    </a:cubicBezTo>
                    <a:cubicBezTo>
                      <a:pt x="55" y="24"/>
                      <a:pt x="69" y="16"/>
                      <a:pt x="66" y="10"/>
                    </a:cubicBezTo>
                    <a:close/>
                    <a:moveTo>
                      <a:pt x="35" y="19"/>
                    </a:moveTo>
                    <a:cubicBezTo>
                      <a:pt x="20" y="19"/>
                      <a:pt x="9" y="13"/>
                      <a:pt x="11" y="9"/>
                    </a:cubicBezTo>
                    <a:cubicBezTo>
                      <a:pt x="13" y="5"/>
                      <a:pt x="24" y="2"/>
                      <a:pt x="35" y="2"/>
                    </a:cubicBezTo>
                    <a:cubicBezTo>
                      <a:pt x="46" y="2"/>
                      <a:pt x="57" y="5"/>
                      <a:pt x="58" y="9"/>
                    </a:cubicBezTo>
                    <a:cubicBezTo>
                      <a:pt x="60" y="13"/>
                      <a:pt x="50" y="19"/>
                      <a:pt x="35" y="19"/>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7" name="Freeform 166"/>
              <p:cNvSpPr/>
              <p:nvPr/>
            </p:nvSpPr>
            <p:spPr bwMode="auto">
              <a:xfrm>
                <a:off x="10760625" y="3556049"/>
                <a:ext cx="48334" cy="27620"/>
              </a:xfrm>
              <a:custGeom>
                <a:avLst/>
                <a:gdLst>
                  <a:gd name="T0" fmla="*/ 10 w 35"/>
                  <a:gd name="T1" fmla="*/ 0 h 20"/>
                  <a:gd name="T2" fmla="*/ 35 w 35"/>
                  <a:gd name="T3" fmla="*/ 8 h 20"/>
                  <a:gd name="T4" fmla="*/ 20 w 35"/>
                  <a:gd name="T5" fmla="*/ 20 h 20"/>
                  <a:gd name="T6" fmla="*/ 0 w 35"/>
                  <a:gd name="T7" fmla="*/ 4 h 20"/>
                  <a:gd name="T8" fmla="*/ 10 w 35"/>
                  <a:gd name="T9" fmla="*/ 0 h 20"/>
                </a:gdLst>
                <a:ahLst/>
                <a:cxnLst>
                  <a:cxn ang="0">
                    <a:pos x="T0" y="T1"/>
                  </a:cxn>
                  <a:cxn ang="0">
                    <a:pos x="T2" y="T3"/>
                  </a:cxn>
                  <a:cxn ang="0">
                    <a:pos x="T4" y="T5"/>
                  </a:cxn>
                  <a:cxn ang="0">
                    <a:pos x="T6" y="T7"/>
                  </a:cxn>
                  <a:cxn ang="0">
                    <a:pos x="T8" y="T9"/>
                  </a:cxn>
                </a:cxnLst>
                <a:rect l="0" t="0" r="r" b="b"/>
                <a:pathLst>
                  <a:path w="35" h="20">
                    <a:moveTo>
                      <a:pt x="10" y="0"/>
                    </a:moveTo>
                    <a:lnTo>
                      <a:pt x="35" y="8"/>
                    </a:lnTo>
                    <a:lnTo>
                      <a:pt x="20" y="20"/>
                    </a:lnTo>
                    <a:lnTo>
                      <a:pt x="0" y="4"/>
                    </a:lnTo>
                    <a:lnTo>
                      <a:pt x="10"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18" name="Freeform 167"/>
              <p:cNvSpPr>
                <a:spLocks noEditPoints="1"/>
              </p:cNvSpPr>
              <p:nvPr/>
            </p:nvSpPr>
            <p:spPr bwMode="auto">
              <a:xfrm>
                <a:off x="11003677" y="3504953"/>
                <a:ext cx="191956" cy="64906"/>
              </a:xfrm>
              <a:custGeom>
                <a:avLst/>
                <a:gdLst>
                  <a:gd name="T0" fmla="*/ 66 w 70"/>
                  <a:gd name="T1" fmla="*/ 10 h 24"/>
                  <a:gd name="T2" fmla="*/ 35 w 70"/>
                  <a:gd name="T3" fmla="*/ 0 h 24"/>
                  <a:gd name="T4" fmla="*/ 3 w 70"/>
                  <a:gd name="T5" fmla="*/ 10 h 24"/>
                  <a:gd name="T6" fmla="*/ 35 w 70"/>
                  <a:gd name="T7" fmla="*/ 24 h 24"/>
                  <a:gd name="T8" fmla="*/ 66 w 70"/>
                  <a:gd name="T9" fmla="*/ 10 h 24"/>
                  <a:gd name="T10" fmla="*/ 35 w 70"/>
                  <a:gd name="T11" fmla="*/ 19 h 24"/>
                  <a:gd name="T12" fmla="*/ 11 w 70"/>
                  <a:gd name="T13" fmla="*/ 9 h 24"/>
                  <a:gd name="T14" fmla="*/ 35 w 70"/>
                  <a:gd name="T15" fmla="*/ 2 h 24"/>
                  <a:gd name="T16" fmla="*/ 58 w 70"/>
                  <a:gd name="T17" fmla="*/ 9 h 24"/>
                  <a:gd name="T18" fmla="*/ 35 w 70"/>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4">
                    <a:moveTo>
                      <a:pt x="66" y="10"/>
                    </a:moveTo>
                    <a:cubicBezTo>
                      <a:pt x="63" y="4"/>
                      <a:pt x="49" y="0"/>
                      <a:pt x="35" y="0"/>
                    </a:cubicBezTo>
                    <a:cubicBezTo>
                      <a:pt x="21" y="0"/>
                      <a:pt x="7" y="3"/>
                      <a:pt x="3" y="10"/>
                    </a:cubicBezTo>
                    <a:cubicBezTo>
                      <a:pt x="0" y="16"/>
                      <a:pt x="14" y="24"/>
                      <a:pt x="35" y="24"/>
                    </a:cubicBezTo>
                    <a:cubicBezTo>
                      <a:pt x="56" y="24"/>
                      <a:pt x="70" y="16"/>
                      <a:pt x="66" y="10"/>
                    </a:cubicBezTo>
                    <a:close/>
                    <a:moveTo>
                      <a:pt x="35" y="19"/>
                    </a:moveTo>
                    <a:cubicBezTo>
                      <a:pt x="20" y="19"/>
                      <a:pt x="9" y="13"/>
                      <a:pt x="11" y="9"/>
                    </a:cubicBezTo>
                    <a:cubicBezTo>
                      <a:pt x="13" y="5"/>
                      <a:pt x="23" y="2"/>
                      <a:pt x="35" y="2"/>
                    </a:cubicBezTo>
                    <a:cubicBezTo>
                      <a:pt x="46" y="2"/>
                      <a:pt x="56" y="5"/>
                      <a:pt x="58" y="9"/>
                    </a:cubicBezTo>
                    <a:cubicBezTo>
                      <a:pt x="60" y="13"/>
                      <a:pt x="50" y="19"/>
                      <a:pt x="35" y="19"/>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2" name="Freeform 168"/>
              <p:cNvSpPr/>
              <p:nvPr/>
            </p:nvSpPr>
            <p:spPr bwMode="auto">
              <a:xfrm>
                <a:off x="11014724" y="3556049"/>
                <a:ext cx="46953" cy="27620"/>
              </a:xfrm>
              <a:custGeom>
                <a:avLst/>
                <a:gdLst>
                  <a:gd name="T0" fmla="*/ 24 w 34"/>
                  <a:gd name="T1" fmla="*/ 0 h 20"/>
                  <a:gd name="T2" fmla="*/ 0 w 34"/>
                  <a:gd name="T3" fmla="*/ 8 h 20"/>
                  <a:gd name="T4" fmla="*/ 14 w 34"/>
                  <a:gd name="T5" fmla="*/ 20 h 20"/>
                  <a:gd name="T6" fmla="*/ 34 w 34"/>
                  <a:gd name="T7" fmla="*/ 4 h 20"/>
                  <a:gd name="T8" fmla="*/ 24 w 34"/>
                  <a:gd name="T9" fmla="*/ 0 h 20"/>
                </a:gdLst>
                <a:ahLst/>
                <a:cxnLst>
                  <a:cxn ang="0">
                    <a:pos x="T0" y="T1"/>
                  </a:cxn>
                  <a:cxn ang="0">
                    <a:pos x="T2" y="T3"/>
                  </a:cxn>
                  <a:cxn ang="0">
                    <a:pos x="T4" y="T5"/>
                  </a:cxn>
                  <a:cxn ang="0">
                    <a:pos x="T6" y="T7"/>
                  </a:cxn>
                  <a:cxn ang="0">
                    <a:pos x="T8" y="T9"/>
                  </a:cxn>
                </a:cxnLst>
                <a:rect l="0" t="0" r="r" b="b"/>
                <a:pathLst>
                  <a:path w="34" h="20">
                    <a:moveTo>
                      <a:pt x="24" y="0"/>
                    </a:moveTo>
                    <a:lnTo>
                      <a:pt x="0" y="8"/>
                    </a:lnTo>
                    <a:lnTo>
                      <a:pt x="14" y="20"/>
                    </a:lnTo>
                    <a:lnTo>
                      <a:pt x="34" y="4"/>
                    </a:lnTo>
                    <a:lnTo>
                      <a:pt x="24"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4" name="Freeform 169"/>
              <p:cNvSpPr>
                <a:spLocks noEditPoints="1"/>
              </p:cNvSpPr>
              <p:nvPr/>
            </p:nvSpPr>
            <p:spPr bwMode="auto">
              <a:xfrm>
                <a:off x="10724719" y="3550526"/>
                <a:ext cx="372864" cy="140860"/>
              </a:xfrm>
              <a:custGeom>
                <a:avLst/>
                <a:gdLst>
                  <a:gd name="T0" fmla="*/ 129 w 136"/>
                  <a:gd name="T1" fmla="*/ 21 h 51"/>
                  <a:gd name="T2" fmla="*/ 69 w 136"/>
                  <a:gd name="T3" fmla="*/ 0 h 51"/>
                  <a:gd name="T4" fmla="*/ 7 w 136"/>
                  <a:gd name="T5" fmla="*/ 21 h 51"/>
                  <a:gd name="T6" fmla="*/ 68 w 136"/>
                  <a:gd name="T7" fmla="*/ 51 h 51"/>
                  <a:gd name="T8" fmla="*/ 129 w 136"/>
                  <a:gd name="T9" fmla="*/ 21 h 51"/>
                  <a:gd name="T10" fmla="*/ 68 w 136"/>
                  <a:gd name="T11" fmla="*/ 39 h 51"/>
                  <a:gd name="T12" fmla="*/ 22 w 136"/>
                  <a:gd name="T13" fmla="*/ 19 h 51"/>
                  <a:gd name="T14" fmla="*/ 69 w 136"/>
                  <a:gd name="T15" fmla="*/ 5 h 51"/>
                  <a:gd name="T16" fmla="*/ 115 w 136"/>
                  <a:gd name="T17" fmla="*/ 19 h 51"/>
                  <a:gd name="T18" fmla="*/ 68 w 136"/>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51">
                    <a:moveTo>
                      <a:pt x="129" y="21"/>
                    </a:moveTo>
                    <a:cubicBezTo>
                      <a:pt x="123" y="8"/>
                      <a:pt x="96" y="0"/>
                      <a:pt x="69" y="0"/>
                    </a:cubicBezTo>
                    <a:cubicBezTo>
                      <a:pt x="41" y="0"/>
                      <a:pt x="13" y="8"/>
                      <a:pt x="7" y="21"/>
                    </a:cubicBezTo>
                    <a:cubicBezTo>
                      <a:pt x="0" y="33"/>
                      <a:pt x="28" y="51"/>
                      <a:pt x="68" y="51"/>
                    </a:cubicBezTo>
                    <a:cubicBezTo>
                      <a:pt x="108" y="51"/>
                      <a:pt x="136" y="33"/>
                      <a:pt x="129" y="21"/>
                    </a:cubicBezTo>
                    <a:close/>
                    <a:moveTo>
                      <a:pt x="68" y="39"/>
                    </a:moveTo>
                    <a:cubicBezTo>
                      <a:pt x="39" y="39"/>
                      <a:pt x="19" y="28"/>
                      <a:pt x="22" y="19"/>
                    </a:cubicBezTo>
                    <a:cubicBezTo>
                      <a:pt x="26" y="10"/>
                      <a:pt x="47" y="5"/>
                      <a:pt x="69" y="5"/>
                    </a:cubicBezTo>
                    <a:cubicBezTo>
                      <a:pt x="91" y="5"/>
                      <a:pt x="111" y="10"/>
                      <a:pt x="115" y="19"/>
                    </a:cubicBezTo>
                    <a:cubicBezTo>
                      <a:pt x="118" y="28"/>
                      <a:pt x="98" y="39"/>
                      <a:pt x="68" y="39"/>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6" name="Freeform 170"/>
              <p:cNvSpPr/>
              <p:nvPr/>
            </p:nvSpPr>
            <p:spPr bwMode="auto">
              <a:xfrm>
                <a:off x="10855912" y="3438666"/>
                <a:ext cx="55239" cy="183670"/>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22" name="Freeform 171"/>
              <p:cNvSpPr/>
              <p:nvPr/>
            </p:nvSpPr>
            <p:spPr bwMode="auto">
              <a:xfrm>
                <a:off x="10913913" y="3438666"/>
                <a:ext cx="55239" cy="183670"/>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23" name="Oval 172"/>
              <p:cNvSpPr>
                <a:spLocks noChangeArrowheads="1"/>
              </p:cNvSpPr>
              <p:nvPr/>
            </p:nvSpPr>
            <p:spPr bwMode="auto">
              <a:xfrm>
                <a:off x="10875246" y="3169376"/>
                <a:ext cx="71811" cy="85621"/>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24" name="Rectangle 173"/>
              <p:cNvSpPr>
                <a:spLocks noChangeArrowheads="1"/>
              </p:cNvSpPr>
              <p:nvPr/>
            </p:nvSpPr>
            <p:spPr bwMode="auto">
              <a:xfrm>
                <a:off x="10911151" y="3377903"/>
                <a:ext cx="1381" cy="1381"/>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27" name="Freeform 174"/>
              <p:cNvSpPr/>
              <p:nvPr/>
            </p:nvSpPr>
            <p:spPr bwMode="auto">
              <a:xfrm>
                <a:off x="10828292" y="3266044"/>
                <a:ext cx="167098" cy="186432"/>
              </a:xfrm>
              <a:custGeom>
                <a:avLst/>
                <a:gdLst>
                  <a:gd name="T0" fmla="*/ 56 w 61"/>
                  <a:gd name="T1" fmla="*/ 8 h 68"/>
                  <a:gd name="T2" fmla="*/ 49 w 61"/>
                  <a:gd name="T3" fmla="*/ 1 h 68"/>
                  <a:gd name="T4" fmla="*/ 41 w 61"/>
                  <a:gd name="T5" fmla="*/ 0 h 68"/>
                  <a:gd name="T6" fmla="*/ 41 w 61"/>
                  <a:gd name="T7" fmla="*/ 0 h 68"/>
                  <a:gd name="T8" fmla="*/ 46 w 61"/>
                  <a:gd name="T9" fmla="*/ 5 h 68"/>
                  <a:gd name="T10" fmla="*/ 40 w 61"/>
                  <a:gd name="T11" fmla="*/ 8 h 68"/>
                  <a:gd name="T12" fmla="*/ 43 w 61"/>
                  <a:gd name="T13" fmla="*/ 13 h 68"/>
                  <a:gd name="T14" fmla="*/ 30 w 61"/>
                  <a:gd name="T15" fmla="*/ 41 h 68"/>
                  <a:gd name="T16" fmla="*/ 30 w 61"/>
                  <a:gd name="T17" fmla="*/ 41 h 68"/>
                  <a:gd name="T18" fmla="*/ 30 w 61"/>
                  <a:gd name="T19" fmla="*/ 41 h 68"/>
                  <a:gd name="T20" fmla="*/ 30 w 61"/>
                  <a:gd name="T21" fmla="*/ 41 h 68"/>
                  <a:gd name="T22" fmla="*/ 30 w 61"/>
                  <a:gd name="T23" fmla="*/ 41 h 68"/>
                  <a:gd name="T24" fmla="*/ 17 w 61"/>
                  <a:gd name="T25" fmla="*/ 13 h 68"/>
                  <a:gd name="T26" fmla="*/ 20 w 61"/>
                  <a:gd name="T27" fmla="*/ 8 h 68"/>
                  <a:gd name="T28" fmla="*/ 14 w 61"/>
                  <a:gd name="T29" fmla="*/ 5 h 68"/>
                  <a:gd name="T30" fmla="*/ 19 w 61"/>
                  <a:gd name="T31" fmla="*/ 0 h 68"/>
                  <a:gd name="T32" fmla="*/ 19 w 61"/>
                  <a:gd name="T33" fmla="*/ 0 h 68"/>
                  <a:gd name="T34" fmla="*/ 12 w 61"/>
                  <a:gd name="T35" fmla="*/ 1 h 68"/>
                  <a:gd name="T36" fmla="*/ 12 w 61"/>
                  <a:gd name="T37" fmla="*/ 1 h 68"/>
                  <a:gd name="T38" fmla="*/ 5 w 61"/>
                  <a:gd name="T39" fmla="*/ 8 h 68"/>
                  <a:gd name="T40" fmla="*/ 0 w 61"/>
                  <a:gd name="T41" fmla="*/ 68 h 68"/>
                  <a:gd name="T42" fmla="*/ 8 w 61"/>
                  <a:gd name="T43" fmla="*/ 68 h 68"/>
                  <a:gd name="T44" fmla="*/ 8 w 61"/>
                  <a:gd name="T45" fmla="*/ 68 h 68"/>
                  <a:gd name="T46" fmla="*/ 9 w 61"/>
                  <a:gd name="T47" fmla="*/ 68 h 68"/>
                  <a:gd name="T48" fmla="*/ 18 w 61"/>
                  <a:gd name="T49" fmla="*/ 68 h 68"/>
                  <a:gd name="T50" fmla="*/ 18 w 61"/>
                  <a:gd name="T51" fmla="*/ 68 h 68"/>
                  <a:gd name="T52" fmla="*/ 43 w 61"/>
                  <a:gd name="T53" fmla="*/ 68 h 68"/>
                  <a:gd name="T54" fmla="*/ 43 w 61"/>
                  <a:gd name="T55" fmla="*/ 68 h 68"/>
                  <a:gd name="T56" fmla="*/ 52 w 61"/>
                  <a:gd name="T57" fmla="*/ 68 h 68"/>
                  <a:gd name="T58" fmla="*/ 52 w 61"/>
                  <a:gd name="T59" fmla="*/ 68 h 68"/>
                  <a:gd name="T60" fmla="*/ 52 w 61"/>
                  <a:gd name="T61" fmla="*/ 68 h 68"/>
                  <a:gd name="T62" fmla="*/ 61 w 61"/>
                  <a:gd name="T63" fmla="*/ 68 h 68"/>
                  <a:gd name="T64" fmla="*/ 56 w 61"/>
                  <a:gd name="T65"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8">
                    <a:moveTo>
                      <a:pt x="56" y="8"/>
                    </a:moveTo>
                    <a:cubicBezTo>
                      <a:pt x="56" y="4"/>
                      <a:pt x="53" y="1"/>
                      <a:pt x="49" y="1"/>
                    </a:cubicBezTo>
                    <a:cubicBezTo>
                      <a:pt x="48" y="1"/>
                      <a:pt x="43" y="0"/>
                      <a:pt x="41" y="0"/>
                    </a:cubicBezTo>
                    <a:cubicBezTo>
                      <a:pt x="41" y="0"/>
                      <a:pt x="41" y="0"/>
                      <a:pt x="41" y="0"/>
                    </a:cubicBezTo>
                    <a:cubicBezTo>
                      <a:pt x="46" y="5"/>
                      <a:pt x="46" y="5"/>
                      <a:pt x="46" y="5"/>
                    </a:cubicBezTo>
                    <a:cubicBezTo>
                      <a:pt x="40" y="8"/>
                      <a:pt x="40" y="8"/>
                      <a:pt x="40" y="8"/>
                    </a:cubicBezTo>
                    <a:cubicBezTo>
                      <a:pt x="43" y="13"/>
                      <a:pt x="43" y="13"/>
                      <a:pt x="43" y="13"/>
                    </a:cubicBezTo>
                    <a:cubicBezTo>
                      <a:pt x="30" y="41"/>
                      <a:pt x="30" y="41"/>
                      <a:pt x="30" y="41"/>
                    </a:cubicBezTo>
                    <a:cubicBezTo>
                      <a:pt x="30" y="41"/>
                      <a:pt x="30" y="41"/>
                      <a:pt x="30" y="41"/>
                    </a:cubicBezTo>
                    <a:cubicBezTo>
                      <a:pt x="30" y="41"/>
                      <a:pt x="30" y="41"/>
                      <a:pt x="30" y="41"/>
                    </a:cubicBezTo>
                    <a:cubicBezTo>
                      <a:pt x="30" y="41"/>
                      <a:pt x="30" y="41"/>
                      <a:pt x="30" y="41"/>
                    </a:cubicBezTo>
                    <a:cubicBezTo>
                      <a:pt x="30" y="41"/>
                      <a:pt x="30" y="41"/>
                      <a:pt x="30" y="41"/>
                    </a:cubicBezTo>
                    <a:cubicBezTo>
                      <a:pt x="17" y="13"/>
                      <a:pt x="17" y="13"/>
                      <a:pt x="17" y="13"/>
                    </a:cubicBezTo>
                    <a:cubicBezTo>
                      <a:pt x="20" y="8"/>
                      <a:pt x="20" y="8"/>
                      <a:pt x="20" y="8"/>
                    </a:cubicBezTo>
                    <a:cubicBezTo>
                      <a:pt x="14" y="5"/>
                      <a:pt x="14" y="5"/>
                      <a:pt x="14" y="5"/>
                    </a:cubicBezTo>
                    <a:cubicBezTo>
                      <a:pt x="19" y="0"/>
                      <a:pt x="19" y="0"/>
                      <a:pt x="19" y="0"/>
                    </a:cubicBezTo>
                    <a:cubicBezTo>
                      <a:pt x="19" y="0"/>
                      <a:pt x="19" y="0"/>
                      <a:pt x="19" y="0"/>
                    </a:cubicBezTo>
                    <a:cubicBezTo>
                      <a:pt x="17" y="0"/>
                      <a:pt x="13" y="0"/>
                      <a:pt x="12" y="1"/>
                    </a:cubicBezTo>
                    <a:cubicBezTo>
                      <a:pt x="12" y="1"/>
                      <a:pt x="12" y="1"/>
                      <a:pt x="12" y="1"/>
                    </a:cubicBezTo>
                    <a:cubicBezTo>
                      <a:pt x="8" y="1"/>
                      <a:pt x="5" y="4"/>
                      <a:pt x="5" y="8"/>
                    </a:cubicBezTo>
                    <a:cubicBezTo>
                      <a:pt x="0" y="68"/>
                      <a:pt x="0" y="68"/>
                      <a:pt x="0" y="68"/>
                    </a:cubicBezTo>
                    <a:cubicBezTo>
                      <a:pt x="3" y="68"/>
                      <a:pt x="5" y="68"/>
                      <a:pt x="8" y="68"/>
                    </a:cubicBezTo>
                    <a:cubicBezTo>
                      <a:pt x="8" y="68"/>
                      <a:pt x="8" y="68"/>
                      <a:pt x="8" y="68"/>
                    </a:cubicBezTo>
                    <a:cubicBezTo>
                      <a:pt x="8" y="68"/>
                      <a:pt x="9" y="68"/>
                      <a:pt x="9" y="68"/>
                    </a:cubicBezTo>
                    <a:cubicBezTo>
                      <a:pt x="12" y="68"/>
                      <a:pt x="15" y="68"/>
                      <a:pt x="18" y="68"/>
                    </a:cubicBezTo>
                    <a:cubicBezTo>
                      <a:pt x="18" y="68"/>
                      <a:pt x="18" y="68"/>
                      <a:pt x="18" y="68"/>
                    </a:cubicBezTo>
                    <a:cubicBezTo>
                      <a:pt x="26" y="68"/>
                      <a:pt x="35" y="68"/>
                      <a:pt x="43" y="68"/>
                    </a:cubicBezTo>
                    <a:cubicBezTo>
                      <a:pt x="43" y="68"/>
                      <a:pt x="43" y="68"/>
                      <a:pt x="43" y="68"/>
                    </a:cubicBezTo>
                    <a:cubicBezTo>
                      <a:pt x="46" y="68"/>
                      <a:pt x="49" y="68"/>
                      <a:pt x="52" y="68"/>
                    </a:cubicBezTo>
                    <a:cubicBezTo>
                      <a:pt x="52" y="68"/>
                      <a:pt x="52" y="68"/>
                      <a:pt x="52" y="68"/>
                    </a:cubicBezTo>
                    <a:cubicBezTo>
                      <a:pt x="52" y="68"/>
                      <a:pt x="52" y="68"/>
                      <a:pt x="52" y="68"/>
                    </a:cubicBezTo>
                    <a:cubicBezTo>
                      <a:pt x="55" y="68"/>
                      <a:pt x="58" y="68"/>
                      <a:pt x="61" y="68"/>
                    </a:cubicBezTo>
                    <a:lnTo>
                      <a:pt x="56" y="8"/>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28" name="Freeform 175"/>
              <p:cNvSpPr/>
              <p:nvPr/>
            </p:nvSpPr>
            <p:spPr bwMode="auto">
              <a:xfrm>
                <a:off x="10900103" y="3263282"/>
                <a:ext cx="22096" cy="27620"/>
              </a:xfrm>
              <a:custGeom>
                <a:avLst/>
                <a:gdLst>
                  <a:gd name="T0" fmla="*/ 14 w 16"/>
                  <a:gd name="T1" fmla="*/ 0 h 20"/>
                  <a:gd name="T2" fmla="*/ 16 w 16"/>
                  <a:gd name="T3" fmla="*/ 12 h 20"/>
                  <a:gd name="T4" fmla="*/ 8 w 16"/>
                  <a:gd name="T5" fmla="*/ 20 h 20"/>
                  <a:gd name="T6" fmla="*/ 0 w 16"/>
                  <a:gd name="T7" fmla="*/ 12 h 20"/>
                  <a:gd name="T8" fmla="*/ 4 w 16"/>
                  <a:gd name="T9" fmla="*/ 0 h 20"/>
                  <a:gd name="T10" fmla="*/ 14 w 16"/>
                  <a:gd name="T11" fmla="*/ 0 h 20"/>
                </a:gdLst>
                <a:ahLst/>
                <a:cxnLst>
                  <a:cxn ang="0">
                    <a:pos x="T0" y="T1"/>
                  </a:cxn>
                  <a:cxn ang="0">
                    <a:pos x="T2" y="T3"/>
                  </a:cxn>
                  <a:cxn ang="0">
                    <a:pos x="T4" y="T5"/>
                  </a:cxn>
                  <a:cxn ang="0">
                    <a:pos x="T6" y="T7"/>
                  </a:cxn>
                  <a:cxn ang="0">
                    <a:pos x="T8" y="T9"/>
                  </a:cxn>
                  <a:cxn ang="0">
                    <a:pos x="T10" y="T11"/>
                  </a:cxn>
                </a:cxnLst>
                <a:rect l="0" t="0" r="r" b="b"/>
                <a:pathLst>
                  <a:path w="16" h="20">
                    <a:moveTo>
                      <a:pt x="14" y="0"/>
                    </a:moveTo>
                    <a:lnTo>
                      <a:pt x="16" y="12"/>
                    </a:lnTo>
                    <a:lnTo>
                      <a:pt x="8" y="20"/>
                    </a:lnTo>
                    <a:lnTo>
                      <a:pt x="0" y="12"/>
                    </a:lnTo>
                    <a:lnTo>
                      <a:pt x="4" y="0"/>
                    </a:lnTo>
                    <a:lnTo>
                      <a:pt x="14"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29" name="Freeform 176"/>
              <p:cNvSpPr/>
              <p:nvPr/>
            </p:nvSpPr>
            <p:spPr bwMode="auto">
              <a:xfrm>
                <a:off x="10897341" y="3282616"/>
                <a:ext cx="27620" cy="106335"/>
              </a:xfrm>
              <a:custGeom>
                <a:avLst/>
                <a:gdLst>
                  <a:gd name="T0" fmla="*/ 16 w 20"/>
                  <a:gd name="T1" fmla="*/ 0 h 77"/>
                  <a:gd name="T2" fmla="*/ 20 w 20"/>
                  <a:gd name="T3" fmla="*/ 69 h 77"/>
                  <a:gd name="T4" fmla="*/ 10 w 20"/>
                  <a:gd name="T5" fmla="*/ 77 h 77"/>
                  <a:gd name="T6" fmla="*/ 0 w 20"/>
                  <a:gd name="T7" fmla="*/ 69 h 77"/>
                  <a:gd name="T8" fmla="*/ 4 w 20"/>
                  <a:gd name="T9" fmla="*/ 0 h 77"/>
                  <a:gd name="T10" fmla="*/ 16 w 20"/>
                  <a:gd name="T11" fmla="*/ 0 h 77"/>
                </a:gdLst>
                <a:ahLst/>
                <a:cxnLst>
                  <a:cxn ang="0">
                    <a:pos x="T0" y="T1"/>
                  </a:cxn>
                  <a:cxn ang="0">
                    <a:pos x="T2" y="T3"/>
                  </a:cxn>
                  <a:cxn ang="0">
                    <a:pos x="T4" y="T5"/>
                  </a:cxn>
                  <a:cxn ang="0">
                    <a:pos x="T6" y="T7"/>
                  </a:cxn>
                  <a:cxn ang="0">
                    <a:pos x="T8" y="T9"/>
                  </a:cxn>
                  <a:cxn ang="0">
                    <a:pos x="T10" y="T11"/>
                  </a:cxn>
                </a:cxnLst>
                <a:rect l="0" t="0" r="r" b="b"/>
                <a:pathLst>
                  <a:path w="20" h="77">
                    <a:moveTo>
                      <a:pt x="16" y="0"/>
                    </a:moveTo>
                    <a:lnTo>
                      <a:pt x="20" y="69"/>
                    </a:lnTo>
                    <a:lnTo>
                      <a:pt x="10" y="77"/>
                    </a:lnTo>
                    <a:lnTo>
                      <a:pt x="0" y="69"/>
                    </a:lnTo>
                    <a:lnTo>
                      <a:pt x="4" y="0"/>
                    </a:lnTo>
                    <a:lnTo>
                      <a:pt x="16"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0" name="Freeform 177"/>
              <p:cNvSpPr/>
              <p:nvPr/>
            </p:nvSpPr>
            <p:spPr bwMode="auto">
              <a:xfrm>
                <a:off x="10724719" y="3419333"/>
                <a:ext cx="35905" cy="114621"/>
              </a:xfrm>
              <a:custGeom>
                <a:avLst/>
                <a:gdLst>
                  <a:gd name="T0" fmla="*/ 0 w 13"/>
                  <a:gd name="T1" fmla="*/ 0 h 42"/>
                  <a:gd name="T2" fmla="*/ 1 w 13"/>
                  <a:gd name="T3" fmla="*/ 42 h 42"/>
                  <a:gd name="T4" fmla="*/ 12 w 13"/>
                  <a:gd name="T5" fmla="*/ 42 h 42"/>
                  <a:gd name="T6" fmla="*/ 12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1" y="42"/>
                      <a:pt x="1" y="42"/>
                      <a:pt x="1" y="42"/>
                    </a:cubicBezTo>
                    <a:cubicBezTo>
                      <a:pt x="12" y="42"/>
                      <a:pt x="12" y="42"/>
                      <a:pt x="12" y="42"/>
                    </a:cubicBezTo>
                    <a:cubicBezTo>
                      <a:pt x="13" y="28"/>
                      <a:pt x="12" y="0"/>
                      <a:pt x="12" y="0"/>
                    </a:cubicBezTo>
                    <a:cubicBezTo>
                      <a:pt x="12" y="0"/>
                      <a:pt x="5"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1" name="Freeform 178"/>
              <p:cNvSpPr/>
              <p:nvPr/>
            </p:nvSpPr>
            <p:spPr bwMode="auto">
              <a:xfrm>
                <a:off x="10686052" y="3419333"/>
                <a:ext cx="35905" cy="114621"/>
              </a:xfrm>
              <a:custGeom>
                <a:avLst/>
                <a:gdLst>
                  <a:gd name="T0" fmla="*/ 0 w 13"/>
                  <a:gd name="T1" fmla="*/ 0 h 42"/>
                  <a:gd name="T2" fmla="*/ 2 w 13"/>
                  <a:gd name="T3" fmla="*/ 42 h 42"/>
                  <a:gd name="T4" fmla="*/ 13 w 13"/>
                  <a:gd name="T5" fmla="*/ 42 h 42"/>
                  <a:gd name="T6" fmla="*/ 13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2" y="42"/>
                      <a:pt x="2" y="42"/>
                      <a:pt x="2" y="42"/>
                    </a:cubicBezTo>
                    <a:cubicBezTo>
                      <a:pt x="13" y="42"/>
                      <a:pt x="13" y="42"/>
                      <a:pt x="13" y="42"/>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2" name="Oval 179"/>
              <p:cNvSpPr>
                <a:spLocks noChangeArrowheads="1"/>
              </p:cNvSpPr>
              <p:nvPr/>
            </p:nvSpPr>
            <p:spPr bwMode="auto">
              <a:xfrm>
                <a:off x="10699862" y="3249472"/>
                <a:ext cx="46953" cy="55239"/>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3" name="Rectangle 180"/>
              <p:cNvSpPr>
                <a:spLocks noChangeArrowheads="1"/>
              </p:cNvSpPr>
              <p:nvPr/>
            </p:nvSpPr>
            <p:spPr bwMode="auto">
              <a:xfrm>
                <a:off x="10721957" y="3380665"/>
                <a:ext cx="2762" cy="1381"/>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4" name="Freeform 181"/>
              <p:cNvSpPr>
                <a:spLocks noEditPoints="1"/>
              </p:cNvSpPr>
              <p:nvPr/>
            </p:nvSpPr>
            <p:spPr bwMode="auto">
              <a:xfrm>
                <a:off x="10661194" y="3310235"/>
                <a:ext cx="142241" cy="125669"/>
              </a:xfrm>
              <a:custGeom>
                <a:avLst/>
                <a:gdLst>
                  <a:gd name="T0" fmla="*/ 51 w 52"/>
                  <a:gd name="T1" fmla="*/ 17 h 46"/>
                  <a:gd name="T2" fmla="*/ 51 w 52"/>
                  <a:gd name="T3" fmla="*/ 17 h 46"/>
                  <a:gd name="T4" fmla="*/ 51 w 52"/>
                  <a:gd name="T5" fmla="*/ 17 h 46"/>
                  <a:gd name="T6" fmla="*/ 37 w 52"/>
                  <a:gd name="T7" fmla="*/ 2 h 46"/>
                  <a:gd name="T8" fmla="*/ 34 w 52"/>
                  <a:gd name="T9" fmla="*/ 0 h 46"/>
                  <a:gd name="T10" fmla="*/ 29 w 52"/>
                  <a:gd name="T11" fmla="*/ 0 h 46"/>
                  <a:gd name="T12" fmla="*/ 29 w 52"/>
                  <a:gd name="T13" fmla="*/ 0 h 46"/>
                  <a:gd name="T14" fmla="*/ 33 w 52"/>
                  <a:gd name="T15" fmla="*/ 3 h 46"/>
                  <a:gd name="T16" fmla="*/ 29 w 52"/>
                  <a:gd name="T17" fmla="*/ 5 h 46"/>
                  <a:gd name="T18" fmla="*/ 31 w 52"/>
                  <a:gd name="T19" fmla="*/ 9 h 46"/>
                  <a:gd name="T20" fmla="*/ 23 w 52"/>
                  <a:gd name="T21" fmla="*/ 26 h 46"/>
                  <a:gd name="T22" fmla="*/ 23 w 52"/>
                  <a:gd name="T23" fmla="*/ 26 h 46"/>
                  <a:gd name="T24" fmla="*/ 22 w 52"/>
                  <a:gd name="T25" fmla="*/ 26 h 46"/>
                  <a:gd name="T26" fmla="*/ 22 w 52"/>
                  <a:gd name="T27" fmla="*/ 26 h 46"/>
                  <a:gd name="T28" fmla="*/ 22 w 52"/>
                  <a:gd name="T29" fmla="*/ 26 h 46"/>
                  <a:gd name="T30" fmla="*/ 14 w 52"/>
                  <a:gd name="T31" fmla="*/ 9 h 46"/>
                  <a:gd name="T32" fmla="*/ 16 w 52"/>
                  <a:gd name="T33" fmla="*/ 5 h 46"/>
                  <a:gd name="T34" fmla="*/ 12 w 52"/>
                  <a:gd name="T35" fmla="*/ 3 h 46"/>
                  <a:gd name="T36" fmla="*/ 16 w 52"/>
                  <a:gd name="T37" fmla="*/ 0 h 46"/>
                  <a:gd name="T38" fmla="*/ 16 w 52"/>
                  <a:gd name="T39" fmla="*/ 0 h 46"/>
                  <a:gd name="T40" fmla="*/ 11 w 52"/>
                  <a:gd name="T41" fmla="*/ 0 h 46"/>
                  <a:gd name="T42" fmla="*/ 7 w 52"/>
                  <a:gd name="T43" fmla="*/ 4 h 46"/>
                  <a:gd name="T44" fmla="*/ 0 w 52"/>
                  <a:gd name="T45" fmla="*/ 23 h 46"/>
                  <a:gd name="T46" fmla="*/ 8 w 52"/>
                  <a:gd name="T47" fmla="*/ 46 h 46"/>
                  <a:gd name="T48" fmla="*/ 13 w 52"/>
                  <a:gd name="T49" fmla="*/ 44 h 46"/>
                  <a:gd name="T50" fmla="*/ 37 w 52"/>
                  <a:gd name="T51" fmla="*/ 44 h 46"/>
                  <a:gd name="T52" fmla="*/ 37 w 52"/>
                  <a:gd name="T53" fmla="*/ 43 h 46"/>
                  <a:gd name="T54" fmla="*/ 36 w 52"/>
                  <a:gd name="T55" fmla="*/ 38 h 46"/>
                  <a:gd name="T56" fmla="*/ 43 w 52"/>
                  <a:gd name="T57" fmla="*/ 41 h 46"/>
                  <a:gd name="T58" fmla="*/ 47 w 52"/>
                  <a:gd name="T59" fmla="*/ 32 h 46"/>
                  <a:gd name="T60" fmla="*/ 49 w 52"/>
                  <a:gd name="T61" fmla="*/ 27 h 46"/>
                  <a:gd name="T62" fmla="*/ 51 w 52"/>
                  <a:gd name="T63" fmla="*/ 25 h 46"/>
                  <a:gd name="T64" fmla="*/ 51 w 52"/>
                  <a:gd name="T65" fmla="*/ 24 h 46"/>
                  <a:gd name="T66" fmla="*/ 51 w 52"/>
                  <a:gd name="T67" fmla="*/ 23 h 46"/>
                  <a:gd name="T68" fmla="*/ 52 w 52"/>
                  <a:gd name="T69" fmla="*/ 23 h 46"/>
                  <a:gd name="T70" fmla="*/ 52 w 52"/>
                  <a:gd name="T71" fmla="*/ 23 h 46"/>
                  <a:gd name="T72" fmla="*/ 52 w 52"/>
                  <a:gd name="T73" fmla="*/ 23 h 46"/>
                  <a:gd name="T74" fmla="*/ 52 w 52"/>
                  <a:gd name="T75" fmla="*/ 23 h 46"/>
                  <a:gd name="T76" fmla="*/ 51 w 52"/>
                  <a:gd name="T77" fmla="*/ 17 h 46"/>
                  <a:gd name="T78" fmla="*/ 40 w 52"/>
                  <a:gd name="T79" fmla="*/ 22 h 46"/>
                  <a:gd name="T80" fmla="*/ 38 w 52"/>
                  <a:gd name="T81" fmla="*/ 27 h 46"/>
                  <a:gd name="T82" fmla="*/ 36 w 52"/>
                  <a:gd name="T83" fmla="*/ 29 h 46"/>
                  <a:gd name="T84" fmla="*/ 36 w 52"/>
                  <a:gd name="T85" fmla="*/ 15 h 46"/>
                  <a:gd name="T86" fmla="*/ 41 w 52"/>
                  <a:gd name="T87" fmla="*/ 21 h 46"/>
                  <a:gd name="T88" fmla="*/ 40 w 52"/>
                  <a:gd name="T89"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46">
                    <a:moveTo>
                      <a:pt x="51" y="17"/>
                    </a:moveTo>
                    <a:cubicBezTo>
                      <a:pt x="51" y="17"/>
                      <a:pt x="51" y="17"/>
                      <a:pt x="51" y="17"/>
                    </a:cubicBezTo>
                    <a:cubicBezTo>
                      <a:pt x="51" y="17"/>
                      <a:pt x="51" y="17"/>
                      <a:pt x="51" y="17"/>
                    </a:cubicBezTo>
                    <a:cubicBezTo>
                      <a:pt x="37" y="2"/>
                      <a:pt x="37" y="2"/>
                      <a:pt x="37" y="2"/>
                    </a:cubicBezTo>
                    <a:cubicBezTo>
                      <a:pt x="36" y="1"/>
                      <a:pt x="35" y="1"/>
                      <a:pt x="34" y="0"/>
                    </a:cubicBezTo>
                    <a:cubicBezTo>
                      <a:pt x="34" y="0"/>
                      <a:pt x="31" y="0"/>
                      <a:pt x="29" y="0"/>
                    </a:cubicBezTo>
                    <a:cubicBezTo>
                      <a:pt x="29" y="0"/>
                      <a:pt x="29" y="0"/>
                      <a:pt x="29" y="0"/>
                    </a:cubicBezTo>
                    <a:cubicBezTo>
                      <a:pt x="33" y="3"/>
                      <a:pt x="33" y="3"/>
                      <a:pt x="33" y="3"/>
                    </a:cubicBezTo>
                    <a:cubicBezTo>
                      <a:pt x="29" y="5"/>
                      <a:pt x="29" y="5"/>
                      <a:pt x="29" y="5"/>
                    </a:cubicBezTo>
                    <a:cubicBezTo>
                      <a:pt x="31" y="9"/>
                      <a:pt x="31" y="9"/>
                      <a:pt x="31" y="9"/>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6" y="0"/>
                      <a:pt x="16" y="0"/>
                      <a:pt x="16" y="0"/>
                    </a:cubicBezTo>
                    <a:cubicBezTo>
                      <a:pt x="16" y="0"/>
                      <a:pt x="16" y="0"/>
                      <a:pt x="16" y="0"/>
                    </a:cubicBezTo>
                    <a:cubicBezTo>
                      <a:pt x="14" y="0"/>
                      <a:pt x="12" y="0"/>
                      <a:pt x="11" y="0"/>
                    </a:cubicBezTo>
                    <a:cubicBezTo>
                      <a:pt x="10" y="1"/>
                      <a:pt x="8" y="2"/>
                      <a:pt x="7" y="4"/>
                    </a:cubicBezTo>
                    <a:cubicBezTo>
                      <a:pt x="0" y="23"/>
                      <a:pt x="0" y="23"/>
                      <a:pt x="0" y="23"/>
                    </a:cubicBezTo>
                    <a:cubicBezTo>
                      <a:pt x="2" y="37"/>
                      <a:pt x="5" y="38"/>
                      <a:pt x="8" y="46"/>
                    </a:cubicBezTo>
                    <a:cubicBezTo>
                      <a:pt x="9" y="45"/>
                      <a:pt x="11" y="44"/>
                      <a:pt x="13" y="44"/>
                    </a:cubicBezTo>
                    <a:cubicBezTo>
                      <a:pt x="21" y="44"/>
                      <a:pt x="29" y="44"/>
                      <a:pt x="37" y="44"/>
                    </a:cubicBezTo>
                    <a:cubicBezTo>
                      <a:pt x="37" y="43"/>
                      <a:pt x="37" y="43"/>
                      <a:pt x="37" y="43"/>
                    </a:cubicBezTo>
                    <a:cubicBezTo>
                      <a:pt x="37" y="41"/>
                      <a:pt x="36" y="39"/>
                      <a:pt x="36" y="38"/>
                    </a:cubicBezTo>
                    <a:cubicBezTo>
                      <a:pt x="38" y="39"/>
                      <a:pt x="41" y="40"/>
                      <a:pt x="43" y="41"/>
                    </a:cubicBezTo>
                    <a:cubicBezTo>
                      <a:pt x="47" y="32"/>
                      <a:pt x="47" y="32"/>
                      <a:pt x="47" y="32"/>
                    </a:cubicBezTo>
                    <a:cubicBezTo>
                      <a:pt x="49" y="27"/>
                      <a:pt x="49" y="27"/>
                      <a:pt x="49" y="27"/>
                    </a:cubicBezTo>
                    <a:cubicBezTo>
                      <a:pt x="51" y="25"/>
                      <a:pt x="51" y="25"/>
                      <a:pt x="51" y="25"/>
                    </a:cubicBezTo>
                    <a:cubicBezTo>
                      <a:pt x="51" y="24"/>
                      <a:pt x="51" y="24"/>
                      <a:pt x="51" y="24"/>
                    </a:cubicBezTo>
                    <a:cubicBezTo>
                      <a:pt x="51" y="23"/>
                      <a:pt x="51" y="23"/>
                      <a:pt x="51" y="23"/>
                    </a:cubicBezTo>
                    <a:cubicBezTo>
                      <a:pt x="52" y="23"/>
                      <a:pt x="52" y="23"/>
                      <a:pt x="52" y="23"/>
                    </a:cubicBezTo>
                    <a:cubicBezTo>
                      <a:pt x="52" y="23"/>
                      <a:pt x="52" y="23"/>
                      <a:pt x="52" y="23"/>
                    </a:cubicBezTo>
                    <a:cubicBezTo>
                      <a:pt x="52" y="23"/>
                      <a:pt x="52" y="23"/>
                      <a:pt x="52" y="23"/>
                    </a:cubicBezTo>
                    <a:cubicBezTo>
                      <a:pt x="52" y="23"/>
                      <a:pt x="52" y="23"/>
                      <a:pt x="52" y="23"/>
                    </a:cubicBezTo>
                    <a:cubicBezTo>
                      <a:pt x="51" y="20"/>
                      <a:pt x="52" y="29"/>
                      <a:pt x="51" y="17"/>
                    </a:cubicBezTo>
                    <a:close/>
                    <a:moveTo>
                      <a:pt x="40" y="22"/>
                    </a:moveTo>
                    <a:cubicBezTo>
                      <a:pt x="38" y="27"/>
                      <a:pt x="38" y="27"/>
                      <a:pt x="38" y="27"/>
                    </a:cubicBezTo>
                    <a:cubicBezTo>
                      <a:pt x="36" y="29"/>
                      <a:pt x="36" y="29"/>
                      <a:pt x="36" y="29"/>
                    </a:cubicBezTo>
                    <a:cubicBezTo>
                      <a:pt x="36" y="24"/>
                      <a:pt x="36" y="20"/>
                      <a:pt x="36" y="15"/>
                    </a:cubicBezTo>
                    <a:cubicBezTo>
                      <a:pt x="41" y="21"/>
                      <a:pt x="41" y="21"/>
                      <a:pt x="41" y="21"/>
                    </a:cubicBezTo>
                    <a:lnTo>
                      <a:pt x="40" y="22"/>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5" name="Freeform 182"/>
              <p:cNvSpPr/>
              <p:nvPr/>
            </p:nvSpPr>
            <p:spPr bwMode="auto">
              <a:xfrm>
                <a:off x="10716433" y="3307473"/>
                <a:ext cx="13810" cy="16572"/>
              </a:xfrm>
              <a:custGeom>
                <a:avLst/>
                <a:gdLst>
                  <a:gd name="T0" fmla="*/ 2 w 10"/>
                  <a:gd name="T1" fmla="*/ 0 h 12"/>
                  <a:gd name="T2" fmla="*/ 0 w 10"/>
                  <a:gd name="T3" fmla="*/ 8 h 12"/>
                  <a:gd name="T4" fmla="*/ 4 w 10"/>
                  <a:gd name="T5" fmla="*/ 12 h 12"/>
                  <a:gd name="T6" fmla="*/ 10 w 10"/>
                  <a:gd name="T7" fmla="*/ 8 h 12"/>
                  <a:gd name="T8" fmla="*/ 8 w 10"/>
                  <a:gd name="T9" fmla="*/ 0 h 12"/>
                  <a:gd name="T10" fmla="*/ 2 w 10"/>
                  <a:gd name="T11" fmla="*/ 0 h 12"/>
                </a:gdLst>
                <a:ahLst/>
                <a:cxnLst>
                  <a:cxn ang="0">
                    <a:pos x="T0" y="T1"/>
                  </a:cxn>
                  <a:cxn ang="0">
                    <a:pos x="T2" y="T3"/>
                  </a:cxn>
                  <a:cxn ang="0">
                    <a:pos x="T4" y="T5"/>
                  </a:cxn>
                  <a:cxn ang="0">
                    <a:pos x="T6" y="T7"/>
                  </a:cxn>
                  <a:cxn ang="0">
                    <a:pos x="T8" y="T9"/>
                  </a:cxn>
                  <a:cxn ang="0">
                    <a:pos x="T10" y="T11"/>
                  </a:cxn>
                </a:cxnLst>
                <a:rect l="0" t="0" r="r" b="b"/>
                <a:pathLst>
                  <a:path w="10" h="12">
                    <a:moveTo>
                      <a:pt x="2" y="0"/>
                    </a:moveTo>
                    <a:lnTo>
                      <a:pt x="0" y="8"/>
                    </a:lnTo>
                    <a:lnTo>
                      <a:pt x="4" y="12"/>
                    </a:lnTo>
                    <a:lnTo>
                      <a:pt x="10" y="8"/>
                    </a:lnTo>
                    <a:lnTo>
                      <a:pt x="8" y="0"/>
                    </a:lnTo>
                    <a:lnTo>
                      <a:pt x="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6" name="Freeform 183"/>
              <p:cNvSpPr/>
              <p:nvPr/>
            </p:nvSpPr>
            <p:spPr bwMode="auto">
              <a:xfrm>
                <a:off x="10713671" y="3318521"/>
                <a:ext cx="19334" cy="67668"/>
              </a:xfrm>
              <a:custGeom>
                <a:avLst/>
                <a:gdLst>
                  <a:gd name="T0" fmla="*/ 4 w 14"/>
                  <a:gd name="T1" fmla="*/ 0 h 49"/>
                  <a:gd name="T2" fmla="*/ 0 w 14"/>
                  <a:gd name="T3" fmla="*/ 45 h 49"/>
                  <a:gd name="T4" fmla="*/ 6 w 14"/>
                  <a:gd name="T5" fmla="*/ 49 h 49"/>
                  <a:gd name="T6" fmla="*/ 14 w 14"/>
                  <a:gd name="T7" fmla="*/ 45 h 49"/>
                  <a:gd name="T8" fmla="*/ 10 w 14"/>
                  <a:gd name="T9" fmla="*/ 0 h 49"/>
                  <a:gd name="T10" fmla="*/ 4 w 14"/>
                  <a:gd name="T11" fmla="*/ 0 h 49"/>
                </a:gdLst>
                <a:ahLst/>
                <a:cxnLst>
                  <a:cxn ang="0">
                    <a:pos x="T0" y="T1"/>
                  </a:cxn>
                  <a:cxn ang="0">
                    <a:pos x="T2" y="T3"/>
                  </a:cxn>
                  <a:cxn ang="0">
                    <a:pos x="T4" y="T5"/>
                  </a:cxn>
                  <a:cxn ang="0">
                    <a:pos x="T6" y="T7"/>
                  </a:cxn>
                  <a:cxn ang="0">
                    <a:pos x="T8" y="T9"/>
                  </a:cxn>
                  <a:cxn ang="0">
                    <a:pos x="T10" y="T11"/>
                  </a:cxn>
                </a:cxnLst>
                <a:rect l="0" t="0" r="r" b="b"/>
                <a:pathLst>
                  <a:path w="14" h="49">
                    <a:moveTo>
                      <a:pt x="4" y="0"/>
                    </a:moveTo>
                    <a:lnTo>
                      <a:pt x="0" y="45"/>
                    </a:lnTo>
                    <a:lnTo>
                      <a:pt x="6" y="49"/>
                    </a:lnTo>
                    <a:lnTo>
                      <a:pt x="14" y="45"/>
                    </a:lnTo>
                    <a:lnTo>
                      <a:pt x="10" y="0"/>
                    </a:lnTo>
                    <a:lnTo>
                      <a:pt x="4"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7" name="Freeform 184"/>
              <p:cNvSpPr/>
              <p:nvPr/>
            </p:nvSpPr>
            <p:spPr bwMode="auto">
              <a:xfrm>
                <a:off x="11100345" y="3422095"/>
                <a:ext cx="33143" cy="117383"/>
              </a:xfrm>
              <a:custGeom>
                <a:avLst/>
                <a:gdLst>
                  <a:gd name="T0" fmla="*/ 0 w 12"/>
                  <a:gd name="T1" fmla="*/ 0 h 43"/>
                  <a:gd name="T2" fmla="*/ 1 w 12"/>
                  <a:gd name="T3" fmla="*/ 43 h 43"/>
                  <a:gd name="T4" fmla="*/ 12 w 12"/>
                  <a:gd name="T5" fmla="*/ 43 h 43"/>
                  <a:gd name="T6" fmla="*/ 12 w 12"/>
                  <a:gd name="T7" fmla="*/ 0 h 43"/>
                  <a:gd name="T8" fmla="*/ 0 w 12"/>
                  <a:gd name="T9" fmla="*/ 0 h 43"/>
                </a:gdLst>
                <a:ahLst/>
                <a:cxnLst>
                  <a:cxn ang="0">
                    <a:pos x="T0" y="T1"/>
                  </a:cxn>
                  <a:cxn ang="0">
                    <a:pos x="T2" y="T3"/>
                  </a:cxn>
                  <a:cxn ang="0">
                    <a:pos x="T4" y="T5"/>
                  </a:cxn>
                  <a:cxn ang="0">
                    <a:pos x="T6" y="T7"/>
                  </a:cxn>
                  <a:cxn ang="0">
                    <a:pos x="T8" y="T9"/>
                  </a:cxn>
                </a:cxnLst>
                <a:rect l="0" t="0" r="r" b="b"/>
                <a:pathLst>
                  <a:path w="12" h="43">
                    <a:moveTo>
                      <a:pt x="0" y="0"/>
                    </a:moveTo>
                    <a:cubicBezTo>
                      <a:pt x="1" y="43"/>
                      <a:pt x="1" y="43"/>
                      <a:pt x="1" y="43"/>
                    </a:cubicBezTo>
                    <a:cubicBezTo>
                      <a:pt x="12" y="43"/>
                      <a:pt x="12" y="43"/>
                      <a:pt x="12" y="43"/>
                    </a:cubicBezTo>
                    <a:cubicBezTo>
                      <a:pt x="12" y="28"/>
                      <a:pt x="12" y="0"/>
                      <a:pt x="12" y="0"/>
                    </a:cubicBezTo>
                    <a:cubicBezTo>
                      <a:pt x="12" y="0"/>
                      <a:pt x="4"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8" name="Freeform 185"/>
              <p:cNvSpPr/>
              <p:nvPr/>
            </p:nvSpPr>
            <p:spPr bwMode="auto">
              <a:xfrm>
                <a:off x="11061678" y="3422095"/>
                <a:ext cx="35905" cy="117383"/>
              </a:xfrm>
              <a:custGeom>
                <a:avLst/>
                <a:gdLst>
                  <a:gd name="T0" fmla="*/ 0 w 13"/>
                  <a:gd name="T1" fmla="*/ 0 h 43"/>
                  <a:gd name="T2" fmla="*/ 1 w 13"/>
                  <a:gd name="T3" fmla="*/ 43 h 43"/>
                  <a:gd name="T4" fmla="*/ 13 w 13"/>
                  <a:gd name="T5" fmla="*/ 43 h 43"/>
                  <a:gd name="T6" fmla="*/ 13 w 13"/>
                  <a:gd name="T7" fmla="*/ 0 h 43"/>
                  <a:gd name="T8" fmla="*/ 0 w 13"/>
                  <a:gd name="T9" fmla="*/ 0 h 43"/>
                </a:gdLst>
                <a:ahLst/>
                <a:cxnLst>
                  <a:cxn ang="0">
                    <a:pos x="T0" y="T1"/>
                  </a:cxn>
                  <a:cxn ang="0">
                    <a:pos x="T2" y="T3"/>
                  </a:cxn>
                  <a:cxn ang="0">
                    <a:pos x="T4" y="T5"/>
                  </a:cxn>
                  <a:cxn ang="0">
                    <a:pos x="T6" y="T7"/>
                  </a:cxn>
                  <a:cxn ang="0">
                    <a:pos x="T8" y="T9"/>
                  </a:cxn>
                </a:cxnLst>
                <a:rect l="0" t="0" r="r" b="b"/>
                <a:pathLst>
                  <a:path w="13" h="43">
                    <a:moveTo>
                      <a:pt x="0" y="0"/>
                    </a:moveTo>
                    <a:cubicBezTo>
                      <a:pt x="1" y="43"/>
                      <a:pt x="1" y="43"/>
                      <a:pt x="1" y="43"/>
                    </a:cubicBezTo>
                    <a:cubicBezTo>
                      <a:pt x="13" y="43"/>
                      <a:pt x="13" y="43"/>
                      <a:pt x="13" y="43"/>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39" name="Oval 186"/>
              <p:cNvSpPr>
                <a:spLocks noChangeArrowheads="1"/>
              </p:cNvSpPr>
              <p:nvPr/>
            </p:nvSpPr>
            <p:spPr bwMode="auto">
              <a:xfrm>
                <a:off x="11075488" y="3252234"/>
                <a:ext cx="44191" cy="55239"/>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40" name="Rectangle 187"/>
              <p:cNvSpPr>
                <a:spLocks noChangeArrowheads="1"/>
              </p:cNvSpPr>
              <p:nvPr/>
            </p:nvSpPr>
            <p:spPr bwMode="auto">
              <a:xfrm>
                <a:off x="11097583" y="3383427"/>
                <a:ext cx="1381" cy="1381"/>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41" name="Freeform 188"/>
              <p:cNvSpPr/>
              <p:nvPr/>
            </p:nvSpPr>
            <p:spPr bwMode="auto">
              <a:xfrm>
                <a:off x="11036820" y="3312997"/>
                <a:ext cx="118764" cy="125669"/>
              </a:xfrm>
              <a:custGeom>
                <a:avLst/>
                <a:gdLst>
                  <a:gd name="T0" fmla="*/ 42 w 43"/>
                  <a:gd name="T1" fmla="*/ 24 h 46"/>
                  <a:gd name="T2" fmla="*/ 38 w 43"/>
                  <a:gd name="T3" fmla="*/ 5 h 46"/>
                  <a:gd name="T4" fmla="*/ 34 w 43"/>
                  <a:gd name="T5" fmla="*/ 1 h 46"/>
                  <a:gd name="T6" fmla="*/ 29 w 43"/>
                  <a:gd name="T7" fmla="*/ 0 h 46"/>
                  <a:gd name="T8" fmla="*/ 29 w 43"/>
                  <a:gd name="T9" fmla="*/ 0 h 46"/>
                  <a:gd name="T10" fmla="*/ 32 w 43"/>
                  <a:gd name="T11" fmla="*/ 3 h 46"/>
                  <a:gd name="T12" fmla="*/ 28 w 43"/>
                  <a:gd name="T13" fmla="*/ 5 h 46"/>
                  <a:gd name="T14" fmla="*/ 30 w 43"/>
                  <a:gd name="T15" fmla="*/ 9 h 46"/>
                  <a:gd name="T16" fmla="*/ 22 w 43"/>
                  <a:gd name="T17" fmla="*/ 26 h 46"/>
                  <a:gd name="T18" fmla="*/ 22 w 43"/>
                  <a:gd name="T19" fmla="*/ 26 h 46"/>
                  <a:gd name="T20" fmla="*/ 22 w 43"/>
                  <a:gd name="T21" fmla="*/ 26 h 46"/>
                  <a:gd name="T22" fmla="*/ 22 w 43"/>
                  <a:gd name="T23" fmla="*/ 26 h 46"/>
                  <a:gd name="T24" fmla="*/ 22 w 43"/>
                  <a:gd name="T25" fmla="*/ 26 h 46"/>
                  <a:gd name="T26" fmla="*/ 14 w 43"/>
                  <a:gd name="T27" fmla="*/ 9 h 46"/>
                  <a:gd name="T28" fmla="*/ 16 w 43"/>
                  <a:gd name="T29" fmla="*/ 5 h 46"/>
                  <a:gd name="T30" fmla="*/ 12 w 43"/>
                  <a:gd name="T31" fmla="*/ 3 h 46"/>
                  <a:gd name="T32" fmla="*/ 15 w 43"/>
                  <a:gd name="T33" fmla="*/ 0 h 46"/>
                  <a:gd name="T34" fmla="*/ 15 w 43"/>
                  <a:gd name="T35" fmla="*/ 0 h 46"/>
                  <a:gd name="T36" fmla="*/ 11 w 43"/>
                  <a:gd name="T37" fmla="*/ 1 h 46"/>
                  <a:gd name="T38" fmla="*/ 7 w 43"/>
                  <a:gd name="T39" fmla="*/ 4 h 46"/>
                  <a:gd name="T40" fmla="*/ 0 w 43"/>
                  <a:gd name="T41" fmla="*/ 23 h 46"/>
                  <a:gd name="T42" fmla="*/ 7 w 43"/>
                  <a:gd name="T43" fmla="*/ 46 h 46"/>
                  <a:gd name="T44" fmla="*/ 12 w 43"/>
                  <a:gd name="T45" fmla="*/ 44 h 46"/>
                  <a:gd name="T46" fmla="*/ 30 w 43"/>
                  <a:gd name="T47" fmla="*/ 44 h 46"/>
                  <a:gd name="T48" fmla="*/ 30 w 43"/>
                  <a:gd name="T49" fmla="*/ 45 h 46"/>
                  <a:gd name="T50" fmla="*/ 42 w 43"/>
                  <a:gd name="T51" fmla="*/ 45 h 46"/>
                  <a:gd name="T52" fmla="*/ 42 w 43"/>
                  <a:gd name="T5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46">
                    <a:moveTo>
                      <a:pt x="42" y="24"/>
                    </a:moveTo>
                    <a:cubicBezTo>
                      <a:pt x="38" y="5"/>
                      <a:pt x="38" y="5"/>
                      <a:pt x="38" y="5"/>
                    </a:cubicBezTo>
                    <a:cubicBezTo>
                      <a:pt x="37" y="3"/>
                      <a:pt x="36" y="1"/>
                      <a:pt x="34" y="1"/>
                    </a:cubicBezTo>
                    <a:cubicBezTo>
                      <a:pt x="34" y="1"/>
                      <a:pt x="30" y="0"/>
                      <a:pt x="29" y="0"/>
                    </a:cubicBezTo>
                    <a:cubicBezTo>
                      <a:pt x="29" y="0"/>
                      <a:pt x="29" y="0"/>
                      <a:pt x="29" y="0"/>
                    </a:cubicBezTo>
                    <a:cubicBezTo>
                      <a:pt x="32" y="3"/>
                      <a:pt x="32" y="3"/>
                      <a:pt x="32" y="3"/>
                    </a:cubicBezTo>
                    <a:cubicBezTo>
                      <a:pt x="28" y="5"/>
                      <a:pt x="28" y="5"/>
                      <a:pt x="28" y="5"/>
                    </a:cubicBezTo>
                    <a:cubicBezTo>
                      <a:pt x="30" y="9"/>
                      <a:pt x="30" y="9"/>
                      <a:pt x="30" y="9"/>
                    </a:cubicBezTo>
                    <a:cubicBezTo>
                      <a:pt x="22" y="26"/>
                      <a:pt x="22" y="26"/>
                      <a:pt x="22" y="26"/>
                    </a:cubicBezTo>
                    <a:cubicBezTo>
                      <a:pt x="22" y="26"/>
                      <a:pt x="22" y="26"/>
                      <a:pt x="22"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5" y="0"/>
                      <a:pt x="15" y="0"/>
                      <a:pt x="15" y="0"/>
                    </a:cubicBezTo>
                    <a:cubicBezTo>
                      <a:pt x="15" y="0"/>
                      <a:pt x="15" y="0"/>
                      <a:pt x="15" y="0"/>
                    </a:cubicBezTo>
                    <a:cubicBezTo>
                      <a:pt x="14" y="0"/>
                      <a:pt x="11" y="0"/>
                      <a:pt x="11" y="1"/>
                    </a:cubicBezTo>
                    <a:cubicBezTo>
                      <a:pt x="9" y="1"/>
                      <a:pt x="8" y="2"/>
                      <a:pt x="7" y="4"/>
                    </a:cubicBezTo>
                    <a:cubicBezTo>
                      <a:pt x="0" y="23"/>
                      <a:pt x="0" y="23"/>
                      <a:pt x="0" y="23"/>
                    </a:cubicBezTo>
                    <a:cubicBezTo>
                      <a:pt x="1" y="37"/>
                      <a:pt x="5" y="38"/>
                      <a:pt x="7" y="46"/>
                    </a:cubicBezTo>
                    <a:cubicBezTo>
                      <a:pt x="9" y="45"/>
                      <a:pt x="11" y="44"/>
                      <a:pt x="12" y="44"/>
                    </a:cubicBezTo>
                    <a:cubicBezTo>
                      <a:pt x="18" y="44"/>
                      <a:pt x="24" y="44"/>
                      <a:pt x="30" y="44"/>
                    </a:cubicBezTo>
                    <a:cubicBezTo>
                      <a:pt x="30" y="44"/>
                      <a:pt x="30" y="44"/>
                      <a:pt x="30" y="45"/>
                    </a:cubicBezTo>
                    <a:cubicBezTo>
                      <a:pt x="34" y="45"/>
                      <a:pt x="38" y="45"/>
                      <a:pt x="42" y="45"/>
                    </a:cubicBezTo>
                    <a:cubicBezTo>
                      <a:pt x="42" y="38"/>
                      <a:pt x="43" y="33"/>
                      <a:pt x="42" y="24"/>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42" name="Freeform 189"/>
              <p:cNvSpPr/>
              <p:nvPr/>
            </p:nvSpPr>
            <p:spPr bwMode="auto">
              <a:xfrm>
                <a:off x="11089297" y="3312997"/>
                <a:ext cx="16572" cy="16572"/>
              </a:xfrm>
              <a:custGeom>
                <a:avLst/>
                <a:gdLst>
                  <a:gd name="T0" fmla="*/ 2 w 12"/>
                  <a:gd name="T1" fmla="*/ 0 h 12"/>
                  <a:gd name="T2" fmla="*/ 0 w 12"/>
                  <a:gd name="T3" fmla="*/ 8 h 12"/>
                  <a:gd name="T4" fmla="*/ 6 w 12"/>
                  <a:gd name="T5" fmla="*/ 12 h 12"/>
                  <a:gd name="T6" fmla="*/ 12 w 12"/>
                  <a:gd name="T7" fmla="*/ 8 h 12"/>
                  <a:gd name="T8" fmla="*/ 10 w 12"/>
                  <a:gd name="T9" fmla="*/ 0 h 12"/>
                  <a:gd name="T10" fmla="*/ 2 w 12"/>
                  <a:gd name="T11" fmla="*/ 0 h 12"/>
                </a:gdLst>
                <a:ahLst/>
                <a:cxnLst>
                  <a:cxn ang="0">
                    <a:pos x="T0" y="T1"/>
                  </a:cxn>
                  <a:cxn ang="0">
                    <a:pos x="T2" y="T3"/>
                  </a:cxn>
                  <a:cxn ang="0">
                    <a:pos x="T4" y="T5"/>
                  </a:cxn>
                  <a:cxn ang="0">
                    <a:pos x="T6" y="T7"/>
                  </a:cxn>
                  <a:cxn ang="0">
                    <a:pos x="T8" y="T9"/>
                  </a:cxn>
                  <a:cxn ang="0">
                    <a:pos x="T10" y="T11"/>
                  </a:cxn>
                </a:cxnLst>
                <a:rect l="0" t="0" r="r" b="b"/>
                <a:pathLst>
                  <a:path w="12" h="12">
                    <a:moveTo>
                      <a:pt x="2" y="0"/>
                    </a:moveTo>
                    <a:lnTo>
                      <a:pt x="0" y="8"/>
                    </a:lnTo>
                    <a:lnTo>
                      <a:pt x="6" y="12"/>
                    </a:lnTo>
                    <a:lnTo>
                      <a:pt x="12" y="8"/>
                    </a:lnTo>
                    <a:lnTo>
                      <a:pt x="10" y="0"/>
                    </a:lnTo>
                    <a:lnTo>
                      <a:pt x="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43" name="Freeform 190"/>
              <p:cNvSpPr/>
              <p:nvPr/>
            </p:nvSpPr>
            <p:spPr bwMode="auto">
              <a:xfrm>
                <a:off x="11089297" y="3324045"/>
                <a:ext cx="16572" cy="67668"/>
              </a:xfrm>
              <a:custGeom>
                <a:avLst/>
                <a:gdLst>
                  <a:gd name="T0" fmla="*/ 2 w 12"/>
                  <a:gd name="T1" fmla="*/ 0 h 49"/>
                  <a:gd name="T2" fmla="*/ 0 w 12"/>
                  <a:gd name="T3" fmla="*/ 43 h 49"/>
                  <a:gd name="T4" fmla="*/ 6 w 12"/>
                  <a:gd name="T5" fmla="*/ 49 h 49"/>
                  <a:gd name="T6" fmla="*/ 12 w 12"/>
                  <a:gd name="T7" fmla="*/ 43 h 49"/>
                  <a:gd name="T8" fmla="*/ 10 w 12"/>
                  <a:gd name="T9" fmla="*/ 0 h 49"/>
                  <a:gd name="T10" fmla="*/ 2 w 12"/>
                  <a:gd name="T11" fmla="*/ 0 h 49"/>
                </a:gdLst>
                <a:ahLst/>
                <a:cxnLst>
                  <a:cxn ang="0">
                    <a:pos x="T0" y="T1"/>
                  </a:cxn>
                  <a:cxn ang="0">
                    <a:pos x="T2" y="T3"/>
                  </a:cxn>
                  <a:cxn ang="0">
                    <a:pos x="T4" y="T5"/>
                  </a:cxn>
                  <a:cxn ang="0">
                    <a:pos x="T6" y="T7"/>
                  </a:cxn>
                  <a:cxn ang="0">
                    <a:pos x="T8" y="T9"/>
                  </a:cxn>
                  <a:cxn ang="0">
                    <a:pos x="T10" y="T11"/>
                  </a:cxn>
                </a:cxnLst>
                <a:rect l="0" t="0" r="r" b="b"/>
                <a:pathLst>
                  <a:path w="12" h="49">
                    <a:moveTo>
                      <a:pt x="2" y="0"/>
                    </a:moveTo>
                    <a:lnTo>
                      <a:pt x="0" y="43"/>
                    </a:lnTo>
                    <a:lnTo>
                      <a:pt x="6" y="49"/>
                    </a:lnTo>
                    <a:lnTo>
                      <a:pt x="12" y="43"/>
                    </a:lnTo>
                    <a:lnTo>
                      <a:pt x="10" y="0"/>
                    </a:lnTo>
                    <a:lnTo>
                      <a:pt x="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44" name="组合 43"/>
          <p:cNvGrpSpPr/>
          <p:nvPr/>
        </p:nvGrpSpPr>
        <p:grpSpPr>
          <a:xfrm>
            <a:off x="4355401" y="2152649"/>
            <a:ext cx="1895476" cy="1607317"/>
            <a:chOff x="4134871" y="2190749"/>
            <a:chExt cx="1895476" cy="1607317"/>
          </a:xfrm>
        </p:grpSpPr>
        <p:sp>
          <p:nvSpPr>
            <p:cNvPr id="45" name="任意多边形 44"/>
            <p:cNvSpPr/>
            <p:nvPr/>
          </p:nvSpPr>
          <p:spPr>
            <a:xfrm rot="18900000">
              <a:off x="4134871" y="2190749"/>
              <a:ext cx="1895476" cy="1607317"/>
            </a:xfrm>
            <a:custGeom>
              <a:avLst/>
              <a:gdLst>
                <a:gd name="connsiteX0" fmla="*/ 947738 w 1895476"/>
                <a:gd name="connsiteY0" fmla="*/ 0 h 1607317"/>
                <a:gd name="connsiteX1" fmla="*/ 1895476 w 1895476"/>
                <a:gd name="connsiteY1" fmla="*/ 947738 h 1607317"/>
                <a:gd name="connsiteX2" fmla="*/ 1893375 w 1895476"/>
                <a:gd name="connsiteY2" fmla="*/ 989348 h 1607317"/>
                <a:gd name="connsiteX3" fmla="*/ 1806083 w 1895476"/>
                <a:gd name="connsiteY3" fmla="*/ 962251 h 1607317"/>
                <a:gd name="connsiteX4" fmla="*/ 1662112 w 1895476"/>
                <a:gd name="connsiteY4" fmla="*/ 947737 h 1607317"/>
                <a:gd name="connsiteX5" fmla="*/ 962251 w 1895476"/>
                <a:gd name="connsiteY5" fmla="*/ 1518141 h 1607317"/>
                <a:gd name="connsiteX6" fmla="*/ 953313 w 1895476"/>
                <a:gd name="connsiteY6" fmla="*/ 1606801 h 1607317"/>
                <a:gd name="connsiteX7" fmla="*/ 942213 w 1895476"/>
                <a:gd name="connsiteY7" fmla="*/ 1607317 h 1607317"/>
                <a:gd name="connsiteX8" fmla="*/ 933224 w 1895476"/>
                <a:gd name="connsiteY8" fmla="*/ 1518141 h 1607317"/>
                <a:gd name="connsiteX9" fmla="*/ 233362 w 1895476"/>
                <a:gd name="connsiteY9" fmla="*/ 947737 h 1607317"/>
                <a:gd name="connsiteX10" fmla="*/ 89391 w 1895476"/>
                <a:gd name="connsiteY10" fmla="*/ 962251 h 1607317"/>
                <a:gd name="connsiteX11" fmla="*/ 2101 w 1895476"/>
                <a:gd name="connsiteY11" fmla="*/ 989347 h 1607317"/>
                <a:gd name="connsiteX12" fmla="*/ 0 w 1895476"/>
                <a:gd name="connsiteY12" fmla="*/ 947738 h 1607317"/>
                <a:gd name="connsiteX13" fmla="*/ 947738 w 1895476"/>
                <a:gd name="connsiteY13" fmla="*/ 0 h 1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5476" h="1607317">
                  <a:moveTo>
                    <a:pt x="947738" y="0"/>
                  </a:moveTo>
                  <a:cubicBezTo>
                    <a:pt x="1471159" y="0"/>
                    <a:pt x="1895476" y="424317"/>
                    <a:pt x="1895476" y="947738"/>
                  </a:cubicBezTo>
                  <a:lnTo>
                    <a:pt x="1893375" y="989348"/>
                  </a:lnTo>
                  <a:lnTo>
                    <a:pt x="1806083" y="962251"/>
                  </a:lnTo>
                  <a:cubicBezTo>
                    <a:pt x="1759579" y="952735"/>
                    <a:pt x="1711429" y="947737"/>
                    <a:pt x="1662112" y="947737"/>
                  </a:cubicBezTo>
                  <a:cubicBezTo>
                    <a:pt x="1316891" y="947737"/>
                    <a:pt x="1028864" y="1192612"/>
                    <a:pt x="962251" y="1518141"/>
                  </a:cubicBezTo>
                  <a:lnTo>
                    <a:pt x="953313" y="1606801"/>
                  </a:lnTo>
                  <a:lnTo>
                    <a:pt x="942213" y="1607317"/>
                  </a:lnTo>
                  <a:lnTo>
                    <a:pt x="933224" y="1518141"/>
                  </a:lnTo>
                  <a:cubicBezTo>
                    <a:pt x="866611" y="1192612"/>
                    <a:pt x="578583" y="947737"/>
                    <a:pt x="233362" y="947737"/>
                  </a:cubicBezTo>
                  <a:cubicBezTo>
                    <a:pt x="184045" y="947737"/>
                    <a:pt x="135895" y="952735"/>
                    <a:pt x="89391" y="962251"/>
                  </a:cubicBezTo>
                  <a:lnTo>
                    <a:pt x="2101" y="989347"/>
                  </a:lnTo>
                  <a:lnTo>
                    <a:pt x="0" y="947738"/>
                  </a:lnTo>
                  <a:cubicBezTo>
                    <a:pt x="0" y="424317"/>
                    <a:pt x="424317" y="0"/>
                    <a:pt x="947738" y="0"/>
                  </a:cubicBezTo>
                  <a:close/>
                </a:path>
              </a:pathLst>
            </a:cu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46" name="组合 45"/>
            <p:cNvGrpSpPr/>
            <p:nvPr/>
          </p:nvGrpSpPr>
          <p:grpSpPr>
            <a:xfrm>
              <a:off x="4720793" y="2603051"/>
              <a:ext cx="361816" cy="522010"/>
              <a:chOff x="9578507" y="5775281"/>
              <a:chExt cx="361816" cy="522010"/>
            </a:xfrm>
            <a:solidFill>
              <a:srgbClr val="FFFFFF"/>
            </a:solidFill>
          </p:grpSpPr>
          <p:sp>
            <p:nvSpPr>
              <p:cNvPr id="47" name="Freeform 246"/>
              <p:cNvSpPr>
                <a:spLocks noEditPoints="1"/>
              </p:cNvSpPr>
              <p:nvPr/>
            </p:nvSpPr>
            <p:spPr bwMode="auto">
              <a:xfrm>
                <a:off x="9717986" y="6005904"/>
                <a:ext cx="96668" cy="93907"/>
              </a:xfrm>
              <a:custGeom>
                <a:avLst/>
                <a:gdLst>
                  <a:gd name="T0" fmla="*/ 17 w 35"/>
                  <a:gd name="T1" fmla="*/ 34 h 34"/>
                  <a:gd name="T2" fmla="*/ 0 w 35"/>
                  <a:gd name="T3" fmla="*/ 17 h 34"/>
                  <a:gd name="T4" fmla="*/ 17 w 35"/>
                  <a:gd name="T5" fmla="*/ 0 h 34"/>
                  <a:gd name="T6" fmla="*/ 35 w 35"/>
                  <a:gd name="T7" fmla="*/ 17 h 34"/>
                  <a:gd name="T8" fmla="*/ 17 w 35"/>
                  <a:gd name="T9" fmla="*/ 34 h 34"/>
                  <a:gd name="T10" fmla="*/ 17 w 35"/>
                  <a:gd name="T11" fmla="*/ 8 h 34"/>
                  <a:gd name="T12" fmla="*/ 8 w 35"/>
                  <a:gd name="T13" fmla="*/ 17 h 34"/>
                  <a:gd name="T14" fmla="*/ 17 w 35"/>
                  <a:gd name="T15" fmla="*/ 26 h 34"/>
                  <a:gd name="T16" fmla="*/ 27 w 35"/>
                  <a:gd name="T17" fmla="*/ 17 h 34"/>
                  <a:gd name="T18" fmla="*/ 17 w 35"/>
                  <a:gd name="T19"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8" y="34"/>
                      <a:pt x="0" y="26"/>
                      <a:pt x="0" y="17"/>
                    </a:cubicBezTo>
                    <a:cubicBezTo>
                      <a:pt x="0" y="7"/>
                      <a:pt x="8" y="0"/>
                      <a:pt x="17" y="0"/>
                    </a:cubicBezTo>
                    <a:cubicBezTo>
                      <a:pt x="27" y="0"/>
                      <a:pt x="35" y="7"/>
                      <a:pt x="35" y="17"/>
                    </a:cubicBezTo>
                    <a:cubicBezTo>
                      <a:pt x="35" y="26"/>
                      <a:pt x="27" y="34"/>
                      <a:pt x="17" y="34"/>
                    </a:cubicBezTo>
                    <a:close/>
                    <a:moveTo>
                      <a:pt x="17" y="8"/>
                    </a:moveTo>
                    <a:cubicBezTo>
                      <a:pt x="12" y="8"/>
                      <a:pt x="8" y="12"/>
                      <a:pt x="8" y="17"/>
                    </a:cubicBezTo>
                    <a:cubicBezTo>
                      <a:pt x="8" y="22"/>
                      <a:pt x="12" y="26"/>
                      <a:pt x="17" y="26"/>
                    </a:cubicBezTo>
                    <a:cubicBezTo>
                      <a:pt x="23" y="26"/>
                      <a:pt x="27" y="22"/>
                      <a:pt x="27" y="17"/>
                    </a:cubicBezTo>
                    <a:cubicBezTo>
                      <a:pt x="27" y="12"/>
                      <a:pt x="23" y="8"/>
                      <a:pt x="17" y="8"/>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48" name="Freeform 247"/>
              <p:cNvSpPr>
                <a:spLocks noEditPoints="1"/>
              </p:cNvSpPr>
              <p:nvPr/>
            </p:nvSpPr>
            <p:spPr bwMode="auto">
              <a:xfrm>
                <a:off x="9633747" y="6108097"/>
                <a:ext cx="251338" cy="133955"/>
              </a:xfrm>
              <a:custGeom>
                <a:avLst/>
                <a:gdLst>
                  <a:gd name="T0" fmla="*/ 92 w 92"/>
                  <a:gd name="T1" fmla="*/ 0 h 49"/>
                  <a:gd name="T2" fmla="*/ 46 w 92"/>
                  <a:gd name="T3" fmla="*/ 3 h 49"/>
                  <a:gd name="T4" fmla="*/ 1 w 92"/>
                  <a:gd name="T5" fmla="*/ 0 h 49"/>
                  <a:gd name="T6" fmla="*/ 0 w 92"/>
                  <a:gd name="T7" fmla="*/ 3 h 49"/>
                  <a:gd name="T8" fmla="*/ 46 w 92"/>
                  <a:gd name="T9" fmla="*/ 49 h 49"/>
                  <a:gd name="T10" fmla="*/ 92 w 92"/>
                  <a:gd name="T11" fmla="*/ 3 h 49"/>
                  <a:gd name="T12" fmla="*/ 92 w 92"/>
                  <a:gd name="T13" fmla="*/ 0 h 49"/>
                  <a:gd name="T14" fmla="*/ 42 w 92"/>
                  <a:gd name="T15" fmla="*/ 21 h 49"/>
                  <a:gd name="T16" fmla="*/ 36 w 92"/>
                  <a:gd name="T17" fmla="*/ 15 h 49"/>
                  <a:gd name="T18" fmla="*/ 42 w 92"/>
                  <a:gd name="T19" fmla="*/ 10 h 49"/>
                  <a:gd name="T20" fmla="*/ 47 w 92"/>
                  <a:gd name="T21" fmla="*/ 15 h 49"/>
                  <a:gd name="T22" fmla="*/ 42 w 92"/>
                  <a:gd name="T23" fmla="*/ 21 h 49"/>
                  <a:gd name="T24" fmla="*/ 64 w 92"/>
                  <a:gd name="T25" fmla="*/ 31 h 49"/>
                  <a:gd name="T26" fmla="*/ 55 w 92"/>
                  <a:gd name="T27" fmla="*/ 22 h 49"/>
                  <a:gd name="T28" fmla="*/ 64 w 92"/>
                  <a:gd name="T29" fmla="*/ 14 h 49"/>
                  <a:gd name="T30" fmla="*/ 73 w 92"/>
                  <a:gd name="T31" fmla="*/ 22 h 49"/>
                  <a:gd name="T32" fmla="*/ 64 w 92"/>
                  <a:gd name="T33"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49">
                    <a:moveTo>
                      <a:pt x="92" y="0"/>
                    </a:moveTo>
                    <a:cubicBezTo>
                      <a:pt x="78" y="2"/>
                      <a:pt x="63" y="3"/>
                      <a:pt x="46" y="3"/>
                    </a:cubicBezTo>
                    <a:cubicBezTo>
                      <a:pt x="30" y="3"/>
                      <a:pt x="15" y="2"/>
                      <a:pt x="1" y="0"/>
                    </a:cubicBezTo>
                    <a:cubicBezTo>
                      <a:pt x="1" y="1"/>
                      <a:pt x="0" y="2"/>
                      <a:pt x="0" y="3"/>
                    </a:cubicBezTo>
                    <a:cubicBezTo>
                      <a:pt x="0" y="29"/>
                      <a:pt x="21" y="49"/>
                      <a:pt x="46" y="49"/>
                    </a:cubicBezTo>
                    <a:cubicBezTo>
                      <a:pt x="72" y="49"/>
                      <a:pt x="92" y="29"/>
                      <a:pt x="92" y="3"/>
                    </a:cubicBezTo>
                    <a:cubicBezTo>
                      <a:pt x="92" y="2"/>
                      <a:pt x="92" y="1"/>
                      <a:pt x="92" y="0"/>
                    </a:cubicBezTo>
                    <a:close/>
                    <a:moveTo>
                      <a:pt x="42" y="21"/>
                    </a:moveTo>
                    <a:cubicBezTo>
                      <a:pt x="39" y="21"/>
                      <a:pt x="36" y="18"/>
                      <a:pt x="36" y="15"/>
                    </a:cubicBezTo>
                    <a:cubicBezTo>
                      <a:pt x="36" y="12"/>
                      <a:pt x="39" y="10"/>
                      <a:pt x="42" y="10"/>
                    </a:cubicBezTo>
                    <a:cubicBezTo>
                      <a:pt x="45" y="10"/>
                      <a:pt x="47" y="12"/>
                      <a:pt x="47" y="15"/>
                    </a:cubicBezTo>
                    <a:cubicBezTo>
                      <a:pt x="47" y="18"/>
                      <a:pt x="45" y="21"/>
                      <a:pt x="42" y="21"/>
                    </a:cubicBezTo>
                    <a:close/>
                    <a:moveTo>
                      <a:pt x="64" y="31"/>
                    </a:moveTo>
                    <a:cubicBezTo>
                      <a:pt x="59" y="31"/>
                      <a:pt x="55" y="27"/>
                      <a:pt x="55" y="22"/>
                    </a:cubicBezTo>
                    <a:cubicBezTo>
                      <a:pt x="55" y="17"/>
                      <a:pt x="59" y="14"/>
                      <a:pt x="64" y="14"/>
                    </a:cubicBezTo>
                    <a:cubicBezTo>
                      <a:pt x="69" y="14"/>
                      <a:pt x="73" y="17"/>
                      <a:pt x="73" y="22"/>
                    </a:cubicBezTo>
                    <a:cubicBezTo>
                      <a:pt x="73" y="27"/>
                      <a:pt x="69" y="31"/>
                      <a:pt x="64" y="31"/>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49" name="Oval 248"/>
              <p:cNvSpPr>
                <a:spLocks noChangeArrowheads="1"/>
              </p:cNvSpPr>
              <p:nvPr/>
            </p:nvSpPr>
            <p:spPr bwMode="auto">
              <a:xfrm>
                <a:off x="9742844" y="5925808"/>
                <a:ext cx="46953" cy="46953"/>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50" name="Freeform 249"/>
              <p:cNvSpPr>
                <a:spLocks noEditPoints="1"/>
              </p:cNvSpPr>
              <p:nvPr/>
            </p:nvSpPr>
            <p:spPr bwMode="auto">
              <a:xfrm>
                <a:off x="9578507" y="5800139"/>
                <a:ext cx="361816" cy="497152"/>
              </a:xfrm>
              <a:custGeom>
                <a:avLst/>
                <a:gdLst>
                  <a:gd name="T0" fmla="*/ 66 w 132"/>
                  <a:gd name="T1" fmla="*/ 181 h 181"/>
                  <a:gd name="T2" fmla="*/ 0 w 132"/>
                  <a:gd name="T3" fmla="*/ 115 h 181"/>
                  <a:gd name="T4" fmla="*/ 38 w 132"/>
                  <a:gd name="T5" fmla="*/ 56 h 181"/>
                  <a:gd name="T6" fmla="*/ 38 w 132"/>
                  <a:gd name="T7" fmla="*/ 0 h 181"/>
                  <a:gd name="T8" fmla="*/ 47 w 132"/>
                  <a:gd name="T9" fmla="*/ 4 h 181"/>
                  <a:gd name="T10" fmla="*/ 86 w 132"/>
                  <a:gd name="T11" fmla="*/ 4 h 181"/>
                  <a:gd name="T12" fmla="*/ 94 w 132"/>
                  <a:gd name="T13" fmla="*/ 0 h 181"/>
                  <a:gd name="T14" fmla="*/ 94 w 132"/>
                  <a:gd name="T15" fmla="*/ 56 h 181"/>
                  <a:gd name="T16" fmla="*/ 132 w 132"/>
                  <a:gd name="T17" fmla="*/ 115 h 181"/>
                  <a:gd name="T18" fmla="*/ 66 w 132"/>
                  <a:gd name="T19" fmla="*/ 181 h 181"/>
                  <a:gd name="T20" fmla="*/ 50 w 132"/>
                  <a:gd name="T21" fmla="*/ 18 h 181"/>
                  <a:gd name="T22" fmla="*/ 50 w 132"/>
                  <a:gd name="T23" fmla="*/ 64 h 181"/>
                  <a:gd name="T24" fmla="*/ 47 w 132"/>
                  <a:gd name="T25" fmla="*/ 65 h 181"/>
                  <a:gd name="T26" fmla="*/ 12 w 132"/>
                  <a:gd name="T27" fmla="*/ 115 h 181"/>
                  <a:gd name="T28" fmla="*/ 66 w 132"/>
                  <a:gd name="T29" fmla="*/ 169 h 181"/>
                  <a:gd name="T30" fmla="*/ 120 w 132"/>
                  <a:gd name="T31" fmla="*/ 115 h 181"/>
                  <a:gd name="T32" fmla="*/ 86 w 132"/>
                  <a:gd name="T33" fmla="*/ 65 h 181"/>
                  <a:gd name="T34" fmla="*/ 82 w 132"/>
                  <a:gd name="T35" fmla="*/ 64 h 181"/>
                  <a:gd name="T36" fmla="*/ 82 w 132"/>
                  <a:gd name="T37" fmla="*/ 18 h 181"/>
                  <a:gd name="T38" fmla="*/ 50 w 132"/>
                  <a:gd name="T39" fmla="*/ 1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81">
                    <a:moveTo>
                      <a:pt x="66" y="181"/>
                    </a:moveTo>
                    <a:cubicBezTo>
                      <a:pt x="30" y="181"/>
                      <a:pt x="0" y="152"/>
                      <a:pt x="0" y="115"/>
                    </a:cubicBezTo>
                    <a:cubicBezTo>
                      <a:pt x="0" y="89"/>
                      <a:pt x="15" y="66"/>
                      <a:pt x="38" y="56"/>
                    </a:cubicBezTo>
                    <a:cubicBezTo>
                      <a:pt x="38" y="0"/>
                      <a:pt x="38" y="0"/>
                      <a:pt x="38" y="0"/>
                    </a:cubicBezTo>
                    <a:cubicBezTo>
                      <a:pt x="47" y="4"/>
                      <a:pt x="47" y="4"/>
                      <a:pt x="47" y="4"/>
                    </a:cubicBezTo>
                    <a:cubicBezTo>
                      <a:pt x="58" y="9"/>
                      <a:pt x="75" y="9"/>
                      <a:pt x="86" y="4"/>
                    </a:cubicBezTo>
                    <a:cubicBezTo>
                      <a:pt x="94" y="0"/>
                      <a:pt x="94" y="0"/>
                      <a:pt x="94" y="0"/>
                    </a:cubicBezTo>
                    <a:cubicBezTo>
                      <a:pt x="94" y="56"/>
                      <a:pt x="94" y="56"/>
                      <a:pt x="94" y="56"/>
                    </a:cubicBezTo>
                    <a:cubicBezTo>
                      <a:pt x="118" y="66"/>
                      <a:pt x="132" y="89"/>
                      <a:pt x="132" y="115"/>
                    </a:cubicBezTo>
                    <a:cubicBezTo>
                      <a:pt x="132" y="152"/>
                      <a:pt x="103" y="181"/>
                      <a:pt x="66" y="181"/>
                    </a:cubicBezTo>
                    <a:close/>
                    <a:moveTo>
                      <a:pt x="50" y="18"/>
                    </a:moveTo>
                    <a:cubicBezTo>
                      <a:pt x="50" y="64"/>
                      <a:pt x="50" y="64"/>
                      <a:pt x="50" y="64"/>
                    </a:cubicBezTo>
                    <a:cubicBezTo>
                      <a:pt x="47" y="65"/>
                      <a:pt x="47" y="65"/>
                      <a:pt x="47" y="65"/>
                    </a:cubicBezTo>
                    <a:cubicBezTo>
                      <a:pt x="26" y="73"/>
                      <a:pt x="12" y="93"/>
                      <a:pt x="12" y="115"/>
                    </a:cubicBezTo>
                    <a:cubicBezTo>
                      <a:pt x="12" y="145"/>
                      <a:pt x="37" y="169"/>
                      <a:pt x="66" y="169"/>
                    </a:cubicBezTo>
                    <a:cubicBezTo>
                      <a:pt x="96" y="169"/>
                      <a:pt x="120" y="145"/>
                      <a:pt x="120" y="115"/>
                    </a:cubicBezTo>
                    <a:cubicBezTo>
                      <a:pt x="120" y="93"/>
                      <a:pt x="107" y="73"/>
                      <a:pt x="86" y="65"/>
                    </a:cubicBezTo>
                    <a:cubicBezTo>
                      <a:pt x="82" y="64"/>
                      <a:pt x="82" y="64"/>
                      <a:pt x="82" y="64"/>
                    </a:cubicBezTo>
                    <a:cubicBezTo>
                      <a:pt x="82" y="18"/>
                      <a:pt x="82" y="18"/>
                      <a:pt x="82" y="18"/>
                    </a:cubicBezTo>
                    <a:cubicBezTo>
                      <a:pt x="73" y="21"/>
                      <a:pt x="60" y="21"/>
                      <a:pt x="50" y="18"/>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51" name="Freeform 250"/>
              <p:cNvSpPr/>
              <p:nvPr/>
            </p:nvSpPr>
            <p:spPr bwMode="auto">
              <a:xfrm>
                <a:off x="9698653" y="5775281"/>
                <a:ext cx="124288" cy="30382"/>
              </a:xfrm>
              <a:custGeom>
                <a:avLst/>
                <a:gdLst>
                  <a:gd name="T0" fmla="*/ 42 w 45"/>
                  <a:gd name="T1" fmla="*/ 11 h 11"/>
                  <a:gd name="T2" fmla="*/ 41 w 45"/>
                  <a:gd name="T3" fmla="*/ 10 h 11"/>
                  <a:gd name="T4" fmla="*/ 4 w 45"/>
                  <a:gd name="T5" fmla="*/ 10 h 11"/>
                  <a:gd name="T6" fmla="*/ 0 w 45"/>
                  <a:gd name="T7" fmla="*/ 8 h 11"/>
                  <a:gd name="T8" fmla="*/ 2 w 45"/>
                  <a:gd name="T9" fmla="*/ 4 h 11"/>
                  <a:gd name="T10" fmla="*/ 43 w 45"/>
                  <a:gd name="T11" fmla="*/ 4 h 11"/>
                  <a:gd name="T12" fmla="*/ 45 w 45"/>
                  <a:gd name="T13" fmla="*/ 8 h 11"/>
                  <a:gd name="T14" fmla="*/ 42 w 4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
                    <a:moveTo>
                      <a:pt x="42" y="11"/>
                    </a:moveTo>
                    <a:cubicBezTo>
                      <a:pt x="41" y="11"/>
                      <a:pt x="41" y="10"/>
                      <a:pt x="41" y="10"/>
                    </a:cubicBezTo>
                    <a:cubicBezTo>
                      <a:pt x="31" y="6"/>
                      <a:pt x="14" y="6"/>
                      <a:pt x="4" y="10"/>
                    </a:cubicBezTo>
                    <a:cubicBezTo>
                      <a:pt x="3" y="11"/>
                      <a:pt x="1" y="10"/>
                      <a:pt x="0" y="8"/>
                    </a:cubicBezTo>
                    <a:cubicBezTo>
                      <a:pt x="0" y="7"/>
                      <a:pt x="0" y="5"/>
                      <a:pt x="2" y="4"/>
                    </a:cubicBezTo>
                    <a:cubicBezTo>
                      <a:pt x="14" y="0"/>
                      <a:pt x="31" y="0"/>
                      <a:pt x="43" y="4"/>
                    </a:cubicBezTo>
                    <a:cubicBezTo>
                      <a:pt x="44" y="5"/>
                      <a:pt x="45" y="7"/>
                      <a:pt x="45" y="8"/>
                    </a:cubicBezTo>
                    <a:cubicBezTo>
                      <a:pt x="44" y="10"/>
                      <a:pt x="43" y="11"/>
                      <a:pt x="42" y="11"/>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52" name="组合 51"/>
          <p:cNvGrpSpPr/>
          <p:nvPr/>
        </p:nvGrpSpPr>
        <p:grpSpPr>
          <a:xfrm>
            <a:off x="6090330" y="2008570"/>
            <a:ext cx="1607317" cy="1895476"/>
            <a:chOff x="5869800" y="2046670"/>
            <a:chExt cx="1607317" cy="1895476"/>
          </a:xfrm>
        </p:grpSpPr>
        <p:sp>
          <p:nvSpPr>
            <p:cNvPr id="53" name="任意多边形 52"/>
            <p:cNvSpPr/>
            <p:nvPr/>
          </p:nvSpPr>
          <p:spPr>
            <a:xfrm rot="2700000">
              <a:off x="5725721" y="2190749"/>
              <a:ext cx="1895476" cy="1607317"/>
            </a:xfrm>
            <a:custGeom>
              <a:avLst/>
              <a:gdLst>
                <a:gd name="connsiteX0" fmla="*/ 947738 w 1895476"/>
                <a:gd name="connsiteY0" fmla="*/ 0 h 1607317"/>
                <a:gd name="connsiteX1" fmla="*/ 1895476 w 1895476"/>
                <a:gd name="connsiteY1" fmla="*/ 947738 h 1607317"/>
                <a:gd name="connsiteX2" fmla="*/ 1893375 w 1895476"/>
                <a:gd name="connsiteY2" fmla="*/ 989348 h 1607317"/>
                <a:gd name="connsiteX3" fmla="*/ 1806083 w 1895476"/>
                <a:gd name="connsiteY3" fmla="*/ 962251 h 1607317"/>
                <a:gd name="connsiteX4" fmla="*/ 1662112 w 1895476"/>
                <a:gd name="connsiteY4" fmla="*/ 947737 h 1607317"/>
                <a:gd name="connsiteX5" fmla="*/ 962251 w 1895476"/>
                <a:gd name="connsiteY5" fmla="*/ 1518141 h 1607317"/>
                <a:gd name="connsiteX6" fmla="*/ 953313 w 1895476"/>
                <a:gd name="connsiteY6" fmla="*/ 1606801 h 1607317"/>
                <a:gd name="connsiteX7" fmla="*/ 942213 w 1895476"/>
                <a:gd name="connsiteY7" fmla="*/ 1607317 h 1607317"/>
                <a:gd name="connsiteX8" fmla="*/ 933224 w 1895476"/>
                <a:gd name="connsiteY8" fmla="*/ 1518141 h 1607317"/>
                <a:gd name="connsiteX9" fmla="*/ 233362 w 1895476"/>
                <a:gd name="connsiteY9" fmla="*/ 947737 h 1607317"/>
                <a:gd name="connsiteX10" fmla="*/ 89391 w 1895476"/>
                <a:gd name="connsiteY10" fmla="*/ 962251 h 1607317"/>
                <a:gd name="connsiteX11" fmla="*/ 2101 w 1895476"/>
                <a:gd name="connsiteY11" fmla="*/ 989347 h 1607317"/>
                <a:gd name="connsiteX12" fmla="*/ 0 w 1895476"/>
                <a:gd name="connsiteY12" fmla="*/ 947738 h 1607317"/>
                <a:gd name="connsiteX13" fmla="*/ 947738 w 1895476"/>
                <a:gd name="connsiteY13" fmla="*/ 0 h 1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5476" h="1607317">
                  <a:moveTo>
                    <a:pt x="947738" y="0"/>
                  </a:moveTo>
                  <a:cubicBezTo>
                    <a:pt x="1471159" y="0"/>
                    <a:pt x="1895476" y="424317"/>
                    <a:pt x="1895476" y="947738"/>
                  </a:cubicBezTo>
                  <a:lnTo>
                    <a:pt x="1893375" y="989348"/>
                  </a:lnTo>
                  <a:lnTo>
                    <a:pt x="1806083" y="962251"/>
                  </a:lnTo>
                  <a:cubicBezTo>
                    <a:pt x="1759579" y="952735"/>
                    <a:pt x="1711429" y="947737"/>
                    <a:pt x="1662112" y="947737"/>
                  </a:cubicBezTo>
                  <a:cubicBezTo>
                    <a:pt x="1316891" y="947737"/>
                    <a:pt x="1028864" y="1192612"/>
                    <a:pt x="962251" y="1518141"/>
                  </a:cubicBezTo>
                  <a:lnTo>
                    <a:pt x="953313" y="1606801"/>
                  </a:lnTo>
                  <a:lnTo>
                    <a:pt x="942213" y="1607317"/>
                  </a:lnTo>
                  <a:lnTo>
                    <a:pt x="933224" y="1518141"/>
                  </a:lnTo>
                  <a:cubicBezTo>
                    <a:pt x="866611" y="1192612"/>
                    <a:pt x="578583" y="947737"/>
                    <a:pt x="233362" y="947737"/>
                  </a:cubicBezTo>
                  <a:cubicBezTo>
                    <a:pt x="184045" y="947737"/>
                    <a:pt x="135895" y="952735"/>
                    <a:pt x="89391" y="962251"/>
                  </a:cubicBezTo>
                  <a:lnTo>
                    <a:pt x="2101" y="989347"/>
                  </a:lnTo>
                  <a:lnTo>
                    <a:pt x="0" y="947738"/>
                  </a:lnTo>
                  <a:cubicBezTo>
                    <a:pt x="0" y="424317"/>
                    <a:pt x="424317" y="0"/>
                    <a:pt x="947738" y="0"/>
                  </a:cubicBezTo>
                  <a:close/>
                </a:path>
              </a:pathLst>
            </a:custGeom>
            <a:solidFill>
              <a:srgbClr val="009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2626"/>
                </a:solidFill>
                <a:cs typeface="+mn-ea"/>
                <a:sym typeface="+mn-lt"/>
              </a:endParaRPr>
            </a:p>
          </p:txBody>
        </p:sp>
        <p:grpSp>
          <p:nvGrpSpPr>
            <p:cNvPr id="54" name="组合 53"/>
            <p:cNvGrpSpPr/>
            <p:nvPr/>
          </p:nvGrpSpPr>
          <p:grpSpPr>
            <a:xfrm>
              <a:off x="6552377" y="2512597"/>
              <a:ext cx="497153" cy="575868"/>
              <a:chOff x="4896992" y="5744900"/>
              <a:chExt cx="497153" cy="575868"/>
            </a:xfrm>
            <a:solidFill>
              <a:srgbClr val="FFFFFF"/>
            </a:solidFill>
          </p:grpSpPr>
          <p:sp>
            <p:nvSpPr>
              <p:cNvPr id="55" name="Oval 221"/>
              <p:cNvSpPr>
                <a:spLocks noChangeArrowheads="1"/>
              </p:cNvSpPr>
              <p:nvPr/>
            </p:nvSpPr>
            <p:spPr bwMode="auto">
              <a:xfrm>
                <a:off x="5015756" y="5744900"/>
                <a:ext cx="87002" cy="110478"/>
              </a:xfrm>
              <a:prstGeom prst="ellipse">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56" name="Freeform 222"/>
              <p:cNvSpPr>
                <a:spLocks noEditPoints="1"/>
              </p:cNvSpPr>
              <p:nvPr/>
            </p:nvSpPr>
            <p:spPr bwMode="auto">
              <a:xfrm>
                <a:off x="4896992" y="5863664"/>
                <a:ext cx="319006" cy="450199"/>
              </a:xfrm>
              <a:custGeom>
                <a:avLst/>
                <a:gdLst>
                  <a:gd name="T0" fmla="*/ 115 w 116"/>
                  <a:gd name="T1" fmla="*/ 40 h 164"/>
                  <a:gd name="T2" fmla="*/ 116 w 116"/>
                  <a:gd name="T3" fmla="*/ 25 h 164"/>
                  <a:gd name="T4" fmla="*/ 113 w 116"/>
                  <a:gd name="T5" fmla="*/ 24 h 164"/>
                  <a:gd name="T6" fmla="*/ 102 w 116"/>
                  <a:gd name="T7" fmla="*/ 15 h 164"/>
                  <a:gd name="T8" fmla="*/ 81 w 116"/>
                  <a:gd name="T9" fmla="*/ 2 h 164"/>
                  <a:gd name="T10" fmla="*/ 73 w 116"/>
                  <a:gd name="T11" fmla="*/ 1 h 164"/>
                  <a:gd name="T12" fmla="*/ 80 w 116"/>
                  <a:gd name="T13" fmla="*/ 7 h 164"/>
                  <a:gd name="T14" fmla="*/ 75 w 116"/>
                  <a:gd name="T15" fmla="*/ 18 h 164"/>
                  <a:gd name="T16" fmla="*/ 63 w 116"/>
                  <a:gd name="T17" fmla="*/ 9 h 164"/>
                  <a:gd name="T18" fmla="*/ 62 w 116"/>
                  <a:gd name="T19" fmla="*/ 0 h 164"/>
                  <a:gd name="T20" fmla="*/ 54 w 116"/>
                  <a:gd name="T21" fmla="*/ 8 h 164"/>
                  <a:gd name="T22" fmla="*/ 54 w 116"/>
                  <a:gd name="T23" fmla="*/ 41 h 164"/>
                  <a:gd name="T24" fmla="*/ 47 w 116"/>
                  <a:gd name="T25" fmla="*/ 11 h 164"/>
                  <a:gd name="T26" fmla="*/ 46 w 116"/>
                  <a:gd name="T27" fmla="*/ 1 h 164"/>
                  <a:gd name="T28" fmla="*/ 38 w 116"/>
                  <a:gd name="T29" fmla="*/ 1 h 164"/>
                  <a:gd name="T30" fmla="*/ 30 w 116"/>
                  <a:gd name="T31" fmla="*/ 5 h 164"/>
                  <a:gd name="T32" fmla="*/ 3 w 116"/>
                  <a:gd name="T33" fmla="*/ 35 h 164"/>
                  <a:gd name="T34" fmla="*/ 1 w 116"/>
                  <a:gd name="T35" fmla="*/ 46 h 164"/>
                  <a:gd name="T36" fmla="*/ 1 w 116"/>
                  <a:gd name="T37" fmla="*/ 46 h 164"/>
                  <a:gd name="T38" fmla="*/ 2 w 116"/>
                  <a:gd name="T39" fmla="*/ 47 h 164"/>
                  <a:gd name="T40" fmla="*/ 3 w 116"/>
                  <a:gd name="T41" fmla="*/ 51 h 164"/>
                  <a:gd name="T42" fmla="*/ 10 w 116"/>
                  <a:gd name="T43" fmla="*/ 64 h 164"/>
                  <a:gd name="T44" fmla="*/ 31 w 116"/>
                  <a:gd name="T45" fmla="*/ 75 h 164"/>
                  <a:gd name="T46" fmla="*/ 31 w 116"/>
                  <a:gd name="T47" fmla="*/ 87 h 164"/>
                  <a:gd name="T48" fmla="*/ 36 w 116"/>
                  <a:gd name="T49" fmla="*/ 164 h 164"/>
                  <a:gd name="T50" fmla="*/ 58 w 116"/>
                  <a:gd name="T51" fmla="*/ 128 h 164"/>
                  <a:gd name="T52" fmla="*/ 86 w 116"/>
                  <a:gd name="T53" fmla="*/ 32 h 164"/>
                  <a:gd name="T54" fmla="*/ 90 w 116"/>
                  <a:gd name="T55" fmla="*/ 30 h 164"/>
                  <a:gd name="T56" fmla="*/ 72 w 116"/>
                  <a:gd name="T57" fmla="*/ 43 h 164"/>
                  <a:gd name="T58" fmla="*/ 86 w 116"/>
                  <a:gd name="T59" fmla="*/ 32 h 164"/>
                  <a:gd name="T60" fmla="*/ 29 w 116"/>
                  <a:gd name="T61" fmla="*/ 54 h 164"/>
                  <a:gd name="T62" fmla="*/ 23 w 116"/>
                  <a:gd name="T63" fmla="*/ 42 h 164"/>
                  <a:gd name="T64" fmla="*/ 32 w 116"/>
                  <a:gd name="T65" fmla="*/ 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64">
                    <a:moveTo>
                      <a:pt x="54" y="106"/>
                    </a:moveTo>
                    <a:cubicBezTo>
                      <a:pt x="54" y="71"/>
                      <a:pt x="81" y="43"/>
                      <a:pt x="115" y="40"/>
                    </a:cubicBezTo>
                    <a:cubicBezTo>
                      <a:pt x="115" y="34"/>
                      <a:pt x="116" y="23"/>
                      <a:pt x="116" y="26"/>
                    </a:cubicBezTo>
                    <a:cubicBezTo>
                      <a:pt x="116" y="25"/>
                      <a:pt x="116" y="25"/>
                      <a:pt x="116" y="25"/>
                    </a:cubicBezTo>
                    <a:cubicBezTo>
                      <a:pt x="115" y="25"/>
                      <a:pt x="115" y="25"/>
                      <a:pt x="115" y="25"/>
                    </a:cubicBezTo>
                    <a:cubicBezTo>
                      <a:pt x="113" y="24"/>
                      <a:pt x="113" y="24"/>
                      <a:pt x="113" y="24"/>
                    </a:cubicBezTo>
                    <a:cubicBezTo>
                      <a:pt x="110" y="21"/>
                      <a:pt x="110" y="21"/>
                      <a:pt x="110" y="21"/>
                    </a:cubicBezTo>
                    <a:cubicBezTo>
                      <a:pt x="102" y="15"/>
                      <a:pt x="102" y="15"/>
                      <a:pt x="102" y="15"/>
                    </a:cubicBezTo>
                    <a:cubicBezTo>
                      <a:pt x="86" y="4"/>
                      <a:pt x="86" y="4"/>
                      <a:pt x="86" y="4"/>
                    </a:cubicBezTo>
                    <a:cubicBezTo>
                      <a:pt x="85" y="2"/>
                      <a:pt x="83" y="2"/>
                      <a:pt x="81" y="2"/>
                    </a:cubicBezTo>
                    <a:cubicBezTo>
                      <a:pt x="81" y="2"/>
                      <a:pt x="81" y="1"/>
                      <a:pt x="81" y="1"/>
                    </a:cubicBezTo>
                    <a:cubicBezTo>
                      <a:pt x="78" y="1"/>
                      <a:pt x="75" y="1"/>
                      <a:pt x="73" y="1"/>
                    </a:cubicBezTo>
                    <a:cubicBezTo>
                      <a:pt x="73" y="1"/>
                      <a:pt x="73" y="1"/>
                      <a:pt x="73" y="1"/>
                    </a:cubicBezTo>
                    <a:cubicBezTo>
                      <a:pt x="80" y="7"/>
                      <a:pt x="80" y="7"/>
                      <a:pt x="80" y="7"/>
                    </a:cubicBezTo>
                    <a:cubicBezTo>
                      <a:pt x="71" y="11"/>
                      <a:pt x="71" y="11"/>
                      <a:pt x="71" y="11"/>
                    </a:cubicBezTo>
                    <a:cubicBezTo>
                      <a:pt x="75" y="18"/>
                      <a:pt x="75" y="18"/>
                      <a:pt x="75" y="18"/>
                    </a:cubicBezTo>
                    <a:cubicBezTo>
                      <a:pt x="65" y="41"/>
                      <a:pt x="65" y="41"/>
                      <a:pt x="65" y="41"/>
                    </a:cubicBezTo>
                    <a:cubicBezTo>
                      <a:pt x="63" y="9"/>
                      <a:pt x="63" y="9"/>
                      <a:pt x="63" y="9"/>
                    </a:cubicBezTo>
                    <a:cubicBezTo>
                      <a:pt x="64" y="8"/>
                      <a:pt x="64" y="8"/>
                      <a:pt x="64" y="8"/>
                    </a:cubicBezTo>
                    <a:cubicBezTo>
                      <a:pt x="62" y="0"/>
                      <a:pt x="62" y="0"/>
                      <a:pt x="62" y="0"/>
                    </a:cubicBezTo>
                    <a:cubicBezTo>
                      <a:pt x="56" y="0"/>
                      <a:pt x="56" y="0"/>
                      <a:pt x="56" y="0"/>
                    </a:cubicBezTo>
                    <a:cubicBezTo>
                      <a:pt x="54" y="8"/>
                      <a:pt x="54" y="8"/>
                      <a:pt x="54" y="8"/>
                    </a:cubicBezTo>
                    <a:cubicBezTo>
                      <a:pt x="55" y="9"/>
                      <a:pt x="55" y="9"/>
                      <a:pt x="55" y="9"/>
                    </a:cubicBezTo>
                    <a:cubicBezTo>
                      <a:pt x="54" y="41"/>
                      <a:pt x="54" y="41"/>
                      <a:pt x="54" y="41"/>
                    </a:cubicBezTo>
                    <a:cubicBezTo>
                      <a:pt x="43" y="18"/>
                      <a:pt x="43" y="18"/>
                      <a:pt x="43" y="18"/>
                    </a:cubicBezTo>
                    <a:cubicBezTo>
                      <a:pt x="47" y="11"/>
                      <a:pt x="47" y="11"/>
                      <a:pt x="47" y="11"/>
                    </a:cubicBezTo>
                    <a:cubicBezTo>
                      <a:pt x="39" y="7"/>
                      <a:pt x="39" y="7"/>
                      <a:pt x="39" y="7"/>
                    </a:cubicBezTo>
                    <a:cubicBezTo>
                      <a:pt x="46" y="1"/>
                      <a:pt x="46" y="1"/>
                      <a:pt x="46" y="1"/>
                    </a:cubicBezTo>
                    <a:cubicBezTo>
                      <a:pt x="45" y="1"/>
                      <a:pt x="45" y="1"/>
                      <a:pt x="45" y="1"/>
                    </a:cubicBezTo>
                    <a:cubicBezTo>
                      <a:pt x="43" y="1"/>
                      <a:pt x="40" y="1"/>
                      <a:pt x="38" y="1"/>
                    </a:cubicBezTo>
                    <a:cubicBezTo>
                      <a:pt x="37" y="2"/>
                      <a:pt x="37" y="2"/>
                      <a:pt x="37" y="2"/>
                    </a:cubicBezTo>
                    <a:cubicBezTo>
                      <a:pt x="34" y="2"/>
                      <a:pt x="32" y="3"/>
                      <a:pt x="30" y="5"/>
                    </a:cubicBezTo>
                    <a:cubicBezTo>
                      <a:pt x="3" y="34"/>
                      <a:pt x="3" y="34"/>
                      <a:pt x="3" y="34"/>
                    </a:cubicBezTo>
                    <a:cubicBezTo>
                      <a:pt x="3" y="35"/>
                      <a:pt x="3" y="35"/>
                      <a:pt x="3" y="35"/>
                    </a:cubicBezTo>
                    <a:cubicBezTo>
                      <a:pt x="2" y="35"/>
                      <a:pt x="2" y="35"/>
                      <a:pt x="2" y="35"/>
                    </a:cubicBezTo>
                    <a:cubicBezTo>
                      <a:pt x="0" y="58"/>
                      <a:pt x="2" y="41"/>
                      <a:pt x="1" y="46"/>
                    </a:cubicBezTo>
                    <a:cubicBezTo>
                      <a:pt x="1" y="46"/>
                      <a:pt x="1" y="46"/>
                      <a:pt x="1" y="46"/>
                    </a:cubicBezTo>
                    <a:cubicBezTo>
                      <a:pt x="1" y="46"/>
                      <a:pt x="1" y="46"/>
                      <a:pt x="1" y="46"/>
                    </a:cubicBezTo>
                    <a:cubicBezTo>
                      <a:pt x="1" y="47"/>
                      <a:pt x="1" y="47"/>
                      <a:pt x="1" y="47"/>
                    </a:cubicBezTo>
                    <a:cubicBezTo>
                      <a:pt x="2" y="47"/>
                      <a:pt x="2" y="47"/>
                      <a:pt x="2" y="47"/>
                    </a:cubicBezTo>
                    <a:cubicBezTo>
                      <a:pt x="2" y="48"/>
                      <a:pt x="2" y="48"/>
                      <a:pt x="2" y="48"/>
                    </a:cubicBezTo>
                    <a:cubicBezTo>
                      <a:pt x="3" y="51"/>
                      <a:pt x="3" y="51"/>
                      <a:pt x="3" y="51"/>
                    </a:cubicBezTo>
                    <a:cubicBezTo>
                      <a:pt x="6" y="55"/>
                      <a:pt x="6" y="55"/>
                      <a:pt x="6" y="55"/>
                    </a:cubicBezTo>
                    <a:cubicBezTo>
                      <a:pt x="10" y="64"/>
                      <a:pt x="10" y="64"/>
                      <a:pt x="10" y="64"/>
                    </a:cubicBezTo>
                    <a:cubicBezTo>
                      <a:pt x="19" y="82"/>
                      <a:pt x="19" y="82"/>
                      <a:pt x="19" y="82"/>
                    </a:cubicBezTo>
                    <a:cubicBezTo>
                      <a:pt x="23" y="80"/>
                      <a:pt x="27" y="77"/>
                      <a:pt x="31" y="75"/>
                    </a:cubicBezTo>
                    <a:cubicBezTo>
                      <a:pt x="31" y="79"/>
                      <a:pt x="31" y="83"/>
                      <a:pt x="31" y="87"/>
                    </a:cubicBezTo>
                    <a:cubicBezTo>
                      <a:pt x="31" y="87"/>
                      <a:pt x="31" y="87"/>
                      <a:pt x="31" y="87"/>
                    </a:cubicBezTo>
                    <a:cubicBezTo>
                      <a:pt x="32" y="87"/>
                      <a:pt x="33" y="87"/>
                      <a:pt x="33" y="87"/>
                    </a:cubicBezTo>
                    <a:cubicBezTo>
                      <a:pt x="36" y="164"/>
                      <a:pt x="36" y="164"/>
                      <a:pt x="36" y="164"/>
                    </a:cubicBezTo>
                    <a:cubicBezTo>
                      <a:pt x="58" y="164"/>
                      <a:pt x="58" y="164"/>
                      <a:pt x="58" y="164"/>
                    </a:cubicBezTo>
                    <a:cubicBezTo>
                      <a:pt x="58" y="154"/>
                      <a:pt x="58" y="141"/>
                      <a:pt x="58" y="128"/>
                    </a:cubicBezTo>
                    <a:cubicBezTo>
                      <a:pt x="56" y="121"/>
                      <a:pt x="54" y="113"/>
                      <a:pt x="54" y="106"/>
                    </a:cubicBezTo>
                    <a:close/>
                    <a:moveTo>
                      <a:pt x="86" y="32"/>
                    </a:moveTo>
                    <a:cubicBezTo>
                      <a:pt x="86" y="30"/>
                      <a:pt x="86" y="29"/>
                      <a:pt x="85" y="27"/>
                    </a:cubicBezTo>
                    <a:cubicBezTo>
                      <a:pt x="90" y="30"/>
                      <a:pt x="90" y="30"/>
                      <a:pt x="90" y="30"/>
                    </a:cubicBezTo>
                    <a:cubicBezTo>
                      <a:pt x="92" y="32"/>
                      <a:pt x="92" y="32"/>
                      <a:pt x="92" y="32"/>
                    </a:cubicBezTo>
                    <a:cubicBezTo>
                      <a:pt x="72" y="43"/>
                      <a:pt x="72" y="43"/>
                      <a:pt x="72" y="43"/>
                    </a:cubicBezTo>
                    <a:cubicBezTo>
                      <a:pt x="71" y="41"/>
                      <a:pt x="71" y="41"/>
                      <a:pt x="71" y="41"/>
                    </a:cubicBezTo>
                    <a:lnTo>
                      <a:pt x="86" y="32"/>
                    </a:lnTo>
                    <a:close/>
                    <a:moveTo>
                      <a:pt x="32" y="58"/>
                    </a:moveTo>
                    <a:cubicBezTo>
                      <a:pt x="29" y="54"/>
                      <a:pt x="29" y="54"/>
                      <a:pt x="29" y="54"/>
                    </a:cubicBezTo>
                    <a:cubicBezTo>
                      <a:pt x="24" y="45"/>
                      <a:pt x="24" y="45"/>
                      <a:pt x="24" y="45"/>
                    </a:cubicBezTo>
                    <a:cubicBezTo>
                      <a:pt x="23" y="42"/>
                      <a:pt x="23" y="42"/>
                      <a:pt x="23" y="42"/>
                    </a:cubicBezTo>
                    <a:cubicBezTo>
                      <a:pt x="33" y="30"/>
                      <a:pt x="33" y="30"/>
                      <a:pt x="33" y="30"/>
                    </a:cubicBezTo>
                    <a:cubicBezTo>
                      <a:pt x="32" y="40"/>
                      <a:pt x="32" y="49"/>
                      <a:pt x="32" y="58"/>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57" name="Freeform 223"/>
              <p:cNvSpPr/>
              <p:nvPr/>
            </p:nvSpPr>
            <p:spPr bwMode="auto">
              <a:xfrm>
                <a:off x="5066853" y="6236528"/>
                <a:ext cx="63525" cy="77335"/>
              </a:xfrm>
              <a:custGeom>
                <a:avLst/>
                <a:gdLst>
                  <a:gd name="T0" fmla="*/ 0 w 23"/>
                  <a:gd name="T1" fmla="*/ 0 h 28"/>
                  <a:gd name="T2" fmla="*/ 1 w 23"/>
                  <a:gd name="T3" fmla="*/ 28 h 28"/>
                  <a:gd name="T4" fmla="*/ 23 w 23"/>
                  <a:gd name="T5" fmla="*/ 28 h 28"/>
                  <a:gd name="T6" fmla="*/ 23 w 23"/>
                  <a:gd name="T7" fmla="*/ 25 h 28"/>
                  <a:gd name="T8" fmla="*/ 0 w 23"/>
                  <a:gd name="T9" fmla="*/ 0 h 28"/>
                </a:gdLst>
                <a:ahLst/>
                <a:cxnLst>
                  <a:cxn ang="0">
                    <a:pos x="T0" y="T1"/>
                  </a:cxn>
                  <a:cxn ang="0">
                    <a:pos x="T2" y="T3"/>
                  </a:cxn>
                  <a:cxn ang="0">
                    <a:pos x="T4" y="T5"/>
                  </a:cxn>
                  <a:cxn ang="0">
                    <a:pos x="T6" y="T7"/>
                  </a:cxn>
                  <a:cxn ang="0">
                    <a:pos x="T8" y="T9"/>
                  </a:cxn>
                </a:cxnLst>
                <a:rect l="0" t="0" r="r" b="b"/>
                <a:pathLst>
                  <a:path w="23" h="28">
                    <a:moveTo>
                      <a:pt x="0" y="0"/>
                    </a:moveTo>
                    <a:cubicBezTo>
                      <a:pt x="1" y="28"/>
                      <a:pt x="1" y="28"/>
                      <a:pt x="1" y="28"/>
                    </a:cubicBezTo>
                    <a:cubicBezTo>
                      <a:pt x="23" y="28"/>
                      <a:pt x="23" y="28"/>
                      <a:pt x="23" y="28"/>
                    </a:cubicBezTo>
                    <a:cubicBezTo>
                      <a:pt x="23" y="27"/>
                      <a:pt x="23" y="26"/>
                      <a:pt x="23" y="25"/>
                    </a:cubicBezTo>
                    <a:cubicBezTo>
                      <a:pt x="13" y="19"/>
                      <a:pt x="5" y="10"/>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58" name="Freeform 224"/>
              <p:cNvSpPr/>
              <p:nvPr/>
            </p:nvSpPr>
            <p:spPr bwMode="auto">
              <a:xfrm>
                <a:off x="5182855" y="6072191"/>
                <a:ext cx="87002" cy="164336"/>
              </a:xfrm>
              <a:custGeom>
                <a:avLst/>
                <a:gdLst>
                  <a:gd name="T0" fmla="*/ 20 w 32"/>
                  <a:gd name="T1" fmla="*/ 25 h 60"/>
                  <a:gd name="T2" fmla="*/ 11 w 32"/>
                  <a:gd name="T3" fmla="*/ 19 h 60"/>
                  <a:gd name="T4" fmla="*/ 18 w 32"/>
                  <a:gd name="T5" fmla="*/ 15 h 60"/>
                  <a:gd name="T6" fmla="*/ 28 w 32"/>
                  <a:gd name="T7" fmla="*/ 17 h 60"/>
                  <a:gd name="T8" fmla="*/ 30 w 32"/>
                  <a:gd name="T9" fmla="*/ 9 h 60"/>
                  <a:gd name="T10" fmla="*/ 20 w 32"/>
                  <a:gd name="T11" fmla="*/ 6 h 60"/>
                  <a:gd name="T12" fmla="*/ 20 w 32"/>
                  <a:gd name="T13" fmla="*/ 0 h 60"/>
                  <a:gd name="T14" fmla="*/ 13 w 32"/>
                  <a:gd name="T15" fmla="*/ 0 h 60"/>
                  <a:gd name="T16" fmla="*/ 13 w 32"/>
                  <a:gd name="T17" fmla="*/ 7 h 60"/>
                  <a:gd name="T18" fmla="*/ 0 w 32"/>
                  <a:gd name="T19" fmla="*/ 20 h 60"/>
                  <a:gd name="T20" fmla="*/ 13 w 32"/>
                  <a:gd name="T21" fmla="*/ 33 h 60"/>
                  <a:gd name="T22" fmla="*/ 21 w 32"/>
                  <a:gd name="T23" fmla="*/ 40 h 60"/>
                  <a:gd name="T24" fmla="*/ 14 w 32"/>
                  <a:gd name="T25" fmla="*/ 44 h 60"/>
                  <a:gd name="T26" fmla="*/ 2 w 32"/>
                  <a:gd name="T27" fmla="*/ 41 h 60"/>
                  <a:gd name="T28" fmla="*/ 0 w 32"/>
                  <a:gd name="T29" fmla="*/ 50 h 60"/>
                  <a:gd name="T30" fmla="*/ 12 w 32"/>
                  <a:gd name="T31" fmla="*/ 53 h 60"/>
                  <a:gd name="T32" fmla="*/ 12 w 32"/>
                  <a:gd name="T33" fmla="*/ 60 h 60"/>
                  <a:gd name="T34" fmla="*/ 19 w 32"/>
                  <a:gd name="T35" fmla="*/ 60 h 60"/>
                  <a:gd name="T36" fmla="*/ 19 w 32"/>
                  <a:gd name="T37" fmla="*/ 52 h 60"/>
                  <a:gd name="T38" fmla="*/ 32 w 32"/>
                  <a:gd name="T39" fmla="*/ 39 h 60"/>
                  <a:gd name="T40" fmla="*/ 20 w 32"/>
                  <a:gd name="T41"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60">
                    <a:moveTo>
                      <a:pt x="20" y="25"/>
                    </a:moveTo>
                    <a:cubicBezTo>
                      <a:pt x="14" y="23"/>
                      <a:pt x="11" y="21"/>
                      <a:pt x="11" y="19"/>
                    </a:cubicBezTo>
                    <a:cubicBezTo>
                      <a:pt x="11" y="17"/>
                      <a:pt x="13" y="15"/>
                      <a:pt x="18" y="15"/>
                    </a:cubicBezTo>
                    <a:cubicBezTo>
                      <a:pt x="23" y="15"/>
                      <a:pt x="26" y="16"/>
                      <a:pt x="28" y="17"/>
                    </a:cubicBezTo>
                    <a:cubicBezTo>
                      <a:pt x="30" y="9"/>
                      <a:pt x="30" y="9"/>
                      <a:pt x="30" y="9"/>
                    </a:cubicBezTo>
                    <a:cubicBezTo>
                      <a:pt x="28" y="8"/>
                      <a:pt x="25" y="7"/>
                      <a:pt x="20" y="6"/>
                    </a:cubicBezTo>
                    <a:cubicBezTo>
                      <a:pt x="20" y="0"/>
                      <a:pt x="20" y="0"/>
                      <a:pt x="20" y="0"/>
                    </a:cubicBezTo>
                    <a:cubicBezTo>
                      <a:pt x="13" y="0"/>
                      <a:pt x="13" y="0"/>
                      <a:pt x="13" y="0"/>
                    </a:cubicBezTo>
                    <a:cubicBezTo>
                      <a:pt x="13" y="7"/>
                      <a:pt x="13" y="7"/>
                      <a:pt x="13" y="7"/>
                    </a:cubicBezTo>
                    <a:cubicBezTo>
                      <a:pt x="5" y="8"/>
                      <a:pt x="0" y="13"/>
                      <a:pt x="0" y="20"/>
                    </a:cubicBezTo>
                    <a:cubicBezTo>
                      <a:pt x="0" y="27"/>
                      <a:pt x="6" y="31"/>
                      <a:pt x="13" y="33"/>
                    </a:cubicBezTo>
                    <a:cubicBezTo>
                      <a:pt x="19" y="35"/>
                      <a:pt x="21" y="37"/>
                      <a:pt x="21" y="40"/>
                    </a:cubicBezTo>
                    <a:cubicBezTo>
                      <a:pt x="21" y="43"/>
                      <a:pt x="18" y="44"/>
                      <a:pt x="14" y="44"/>
                    </a:cubicBezTo>
                    <a:cubicBezTo>
                      <a:pt x="9" y="44"/>
                      <a:pt x="5" y="43"/>
                      <a:pt x="2" y="41"/>
                    </a:cubicBezTo>
                    <a:cubicBezTo>
                      <a:pt x="0" y="50"/>
                      <a:pt x="0" y="50"/>
                      <a:pt x="0" y="50"/>
                    </a:cubicBezTo>
                    <a:cubicBezTo>
                      <a:pt x="3" y="51"/>
                      <a:pt x="7" y="52"/>
                      <a:pt x="12" y="53"/>
                    </a:cubicBezTo>
                    <a:cubicBezTo>
                      <a:pt x="12" y="60"/>
                      <a:pt x="12" y="60"/>
                      <a:pt x="12" y="60"/>
                    </a:cubicBezTo>
                    <a:cubicBezTo>
                      <a:pt x="19" y="60"/>
                      <a:pt x="19" y="60"/>
                      <a:pt x="19" y="60"/>
                    </a:cubicBezTo>
                    <a:cubicBezTo>
                      <a:pt x="19" y="52"/>
                      <a:pt x="19" y="52"/>
                      <a:pt x="19" y="52"/>
                    </a:cubicBezTo>
                    <a:cubicBezTo>
                      <a:pt x="28" y="51"/>
                      <a:pt x="32" y="45"/>
                      <a:pt x="32" y="39"/>
                    </a:cubicBezTo>
                    <a:cubicBezTo>
                      <a:pt x="32" y="32"/>
                      <a:pt x="29" y="28"/>
                      <a:pt x="20" y="25"/>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sp>
            <p:nvSpPr>
              <p:cNvPr id="59" name="Freeform 225"/>
              <p:cNvSpPr>
                <a:spLocks noEditPoints="1"/>
              </p:cNvSpPr>
              <p:nvPr/>
            </p:nvSpPr>
            <p:spPr bwMode="auto">
              <a:xfrm>
                <a:off x="5058567" y="5986571"/>
                <a:ext cx="335578" cy="334197"/>
              </a:xfrm>
              <a:custGeom>
                <a:avLst/>
                <a:gdLst>
                  <a:gd name="T0" fmla="*/ 118 w 122"/>
                  <a:gd name="T1" fmla="*/ 61 h 122"/>
                  <a:gd name="T2" fmla="*/ 121 w 122"/>
                  <a:gd name="T3" fmla="*/ 54 h 122"/>
                  <a:gd name="T4" fmla="*/ 117 w 122"/>
                  <a:gd name="T5" fmla="*/ 52 h 122"/>
                  <a:gd name="T6" fmla="*/ 120 w 122"/>
                  <a:gd name="T7" fmla="*/ 46 h 122"/>
                  <a:gd name="T8" fmla="*/ 116 w 122"/>
                  <a:gd name="T9" fmla="*/ 41 h 122"/>
                  <a:gd name="T10" fmla="*/ 114 w 122"/>
                  <a:gd name="T11" fmla="*/ 34 h 122"/>
                  <a:gd name="T12" fmla="*/ 112 w 122"/>
                  <a:gd name="T13" fmla="*/ 29 h 122"/>
                  <a:gd name="T14" fmla="*/ 106 w 122"/>
                  <a:gd name="T15" fmla="*/ 26 h 122"/>
                  <a:gd name="T16" fmla="*/ 104 w 122"/>
                  <a:gd name="T17" fmla="*/ 18 h 122"/>
                  <a:gd name="T18" fmla="*/ 99 w 122"/>
                  <a:gd name="T19" fmla="*/ 19 h 122"/>
                  <a:gd name="T20" fmla="*/ 98 w 122"/>
                  <a:gd name="T21" fmla="*/ 13 h 122"/>
                  <a:gd name="T22" fmla="*/ 90 w 122"/>
                  <a:gd name="T23" fmla="*/ 12 h 122"/>
                  <a:gd name="T24" fmla="*/ 86 w 122"/>
                  <a:gd name="T25" fmla="*/ 6 h 122"/>
                  <a:gd name="T26" fmla="*/ 81 w 122"/>
                  <a:gd name="T27" fmla="*/ 4 h 122"/>
                  <a:gd name="T28" fmla="*/ 75 w 122"/>
                  <a:gd name="T29" fmla="*/ 6 h 122"/>
                  <a:gd name="T30" fmla="*/ 67 w 122"/>
                  <a:gd name="T31" fmla="*/ 0 h 122"/>
                  <a:gd name="T32" fmla="*/ 65 w 122"/>
                  <a:gd name="T33" fmla="*/ 4 h 122"/>
                  <a:gd name="T34" fmla="*/ 60 w 122"/>
                  <a:gd name="T35" fmla="*/ 0 h 122"/>
                  <a:gd name="T36" fmla="*/ 52 w 122"/>
                  <a:gd name="T37" fmla="*/ 5 h 122"/>
                  <a:gd name="T38" fmla="*/ 46 w 122"/>
                  <a:gd name="T39" fmla="*/ 3 h 122"/>
                  <a:gd name="T40" fmla="*/ 41 w 122"/>
                  <a:gd name="T41" fmla="*/ 5 h 122"/>
                  <a:gd name="T42" fmla="*/ 36 w 122"/>
                  <a:gd name="T43" fmla="*/ 9 h 122"/>
                  <a:gd name="T44" fmla="*/ 28 w 122"/>
                  <a:gd name="T45" fmla="*/ 10 h 122"/>
                  <a:gd name="T46" fmla="*/ 26 w 122"/>
                  <a:gd name="T47" fmla="*/ 16 h 122"/>
                  <a:gd name="T48" fmla="*/ 22 w 122"/>
                  <a:gd name="T49" fmla="*/ 14 h 122"/>
                  <a:gd name="T50" fmla="*/ 19 w 122"/>
                  <a:gd name="T51" fmla="*/ 23 h 122"/>
                  <a:gd name="T52" fmla="*/ 13 w 122"/>
                  <a:gd name="T53" fmla="*/ 25 h 122"/>
                  <a:gd name="T54" fmla="*/ 10 w 122"/>
                  <a:gd name="T55" fmla="*/ 29 h 122"/>
                  <a:gd name="T56" fmla="*/ 8 w 122"/>
                  <a:gd name="T57" fmla="*/ 37 h 122"/>
                  <a:gd name="T58" fmla="*/ 3 w 122"/>
                  <a:gd name="T59" fmla="*/ 42 h 122"/>
                  <a:gd name="T60" fmla="*/ 6 w 122"/>
                  <a:gd name="T61" fmla="*/ 47 h 122"/>
                  <a:gd name="T62" fmla="*/ 1 w 122"/>
                  <a:gd name="T63" fmla="*/ 49 h 122"/>
                  <a:gd name="T64" fmla="*/ 4 w 122"/>
                  <a:gd name="T65" fmla="*/ 58 h 122"/>
                  <a:gd name="T66" fmla="*/ 1 w 122"/>
                  <a:gd name="T67" fmla="*/ 63 h 122"/>
                  <a:gd name="T68" fmla="*/ 2 w 122"/>
                  <a:gd name="T69" fmla="*/ 68 h 122"/>
                  <a:gd name="T70" fmla="*/ 3 w 122"/>
                  <a:gd name="T71" fmla="*/ 76 h 122"/>
                  <a:gd name="T72" fmla="*/ 4 w 122"/>
                  <a:gd name="T73" fmla="*/ 82 h 122"/>
                  <a:gd name="T74" fmla="*/ 10 w 122"/>
                  <a:gd name="T75" fmla="*/ 85 h 122"/>
                  <a:gd name="T76" fmla="*/ 10 w 122"/>
                  <a:gd name="T77" fmla="*/ 94 h 122"/>
                  <a:gd name="T78" fmla="*/ 16 w 122"/>
                  <a:gd name="T79" fmla="*/ 96 h 122"/>
                  <a:gd name="T80" fmla="*/ 19 w 122"/>
                  <a:gd name="T81" fmla="*/ 105 h 122"/>
                  <a:gd name="T82" fmla="*/ 25 w 122"/>
                  <a:gd name="T83" fmla="*/ 105 h 122"/>
                  <a:gd name="T84" fmla="*/ 30 w 122"/>
                  <a:gd name="T85" fmla="*/ 113 h 122"/>
                  <a:gd name="T86" fmla="*/ 36 w 122"/>
                  <a:gd name="T87" fmla="*/ 112 h 122"/>
                  <a:gd name="T88" fmla="*/ 42 w 122"/>
                  <a:gd name="T89" fmla="*/ 119 h 122"/>
                  <a:gd name="T90" fmla="*/ 48 w 122"/>
                  <a:gd name="T91" fmla="*/ 116 h 122"/>
                  <a:gd name="T92" fmla="*/ 56 w 122"/>
                  <a:gd name="T93" fmla="*/ 121 h 122"/>
                  <a:gd name="T94" fmla="*/ 61 w 122"/>
                  <a:gd name="T95" fmla="*/ 118 h 122"/>
                  <a:gd name="T96" fmla="*/ 69 w 122"/>
                  <a:gd name="T97" fmla="*/ 121 h 122"/>
                  <a:gd name="T98" fmla="*/ 73 w 122"/>
                  <a:gd name="T99" fmla="*/ 116 h 122"/>
                  <a:gd name="T100" fmla="*/ 83 w 122"/>
                  <a:gd name="T101" fmla="*/ 118 h 122"/>
                  <a:gd name="T102" fmla="*/ 86 w 122"/>
                  <a:gd name="T103" fmla="*/ 112 h 122"/>
                  <a:gd name="T104" fmla="*/ 95 w 122"/>
                  <a:gd name="T105" fmla="*/ 111 h 122"/>
                  <a:gd name="T106" fmla="*/ 96 w 122"/>
                  <a:gd name="T107" fmla="*/ 105 h 122"/>
                  <a:gd name="T108" fmla="*/ 105 w 122"/>
                  <a:gd name="T109" fmla="*/ 103 h 122"/>
                  <a:gd name="T110" fmla="*/ 106 w 122"/>
                  <a:gd name="T111" fmla="*/ 96 h 122"/>
                  <a:gd name="T112" fmla="*/ 113 w 122"/>
                  <a:gd name="T113" fmla="*/ 92 h 122"/>
                  <a:gd name="T114" fmla="*/ 112 w 122"/>
                  <a:gd name="T115" fmla="*/ 86 h 122"/>
                  <a:gd name="T116" fmla="*/ 119 w 122"/>
                  <a:gd name="T117" fmla="*/ 79 h 122"/>
                  <a:gd name="T118" fmla="*/ 116 w 122"/>
                  <a:gd name="T119" fmla="*/ 76 h 122"/>
                  <a:gd name="T120" fmla="*/ 121 w 122"/>
                  <a:gd name="T121" fmla="*/ 72 h 122"/>
                  <a:gd name="T122" fmla="*/ 121 w 122"/>
                  <a:gd name="T123" fmla="*/ 66 h 122"/>
                  <a:gd name="T124" fmla="*/ 61 w 122"/>
                  <a:gd name="T125" fmla="*/ 1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122">
                    <a:moveTo>
                      <a:pt x="121" y="66"/>
                    </a:moveTo>
                    <a:cubicBezTo>
                      <a:pt x="119" y="66"/>
                      <a:pt x="118" y="65"/>
                      <a:pt x="118" y="63"/>
                    </a:cubicBezTo>
                    <a:cubicBezTo>
                      <a:pt x="118" y="63"/>
                      <a:pt x="118" y="62"/>
                      <a:pt x="118" y="61"/>
                    </a:cubicBezTo>
                    <a:cubicBezTo>
                      <a:pt x="118" y="59"/>
                      <a:pt x="119" y="58"/>
                      <a:pt x="121" y="58"/>
                    </a:cubicBezTo>
                    <a:cubicBezTo>
                      <a:pt x="121" y="58"/>
                      <a:pt x="121" y="58"/>
                      <a:pt x="122" y="58"/>
                    </a:cubicBezTo>
                    <a:cubicBezTo>
                      <a:pt x="122" y="57"/>
                      <a:pt x="122" y="55"/>
                      <a:pt x="121" y="54"/>
                    </a:cubicBezTo>
                    <a:cubicBezTo>
                      <a:pt x="121" y="54"/>
                      <a:pt x="121" y="54"/>
                      <a:pt x="120" y="54"/>
                    </a:cubicBezTo>
                    <a:cubicBezTo>
                      <a:pt x="120" y="54"/>
                      <a:pt x="120" y="54"/>
                      <a:pt x="120" y="54"/>
                    </a:cubicBezTo>
                    <a:cubicBezTo>
                      <a:pt x="119" y="54"/>
                      <a:pt x="118" y="53"/>
                      <a:pt x="117" y="52"/>
                    </a:cubicBezTo>
                    <a:cubicBezTo>
                      <a:pt x="117" y="51"/>
                      <a:pt x="117" y="50"/>
                      <a:pt x="117" y="49"/>
                    </a:cubicBezTo>
                    <a:cubicBezTo>
                      <a:pt x="117" y="48"/>
                      <a:pt x="118" y="47"/>
                      <a:pt x="119" y="46"/>
                    </a:cubicBezTo>
                    <a:cubicBezTo>
                      <a:pt x="119" y="46"/>
                      <a:pt x="120" y="46"/>
                      <a:pt x="120" y="46"/>
                    </a:cubicBezTo>
                    <a:cubicBezTo>
                      <a:pt x="120" y="44"/>
                      <a:pt x="119" y="42"/>
                      <a:pt x="118" y="41"/>
                    </a:cubicBezTo>
                    <a:cubicBezTo>
                      <a:pt x="118" y="41"/>
                      <a:pt x="118" y="41"/>
                      <a:pt x="117" y="41"/>
                    </a:cubicBezTo>
                    <a:cubicBezTo>
                      <a:pt x="117" y="41"/>
                      <a:pt x="117" y="41"/>
                      <a:pt x="116" y="41"/>
                    </a:cubicBezTo>
                    <a:cubicBezTo>
                      <a:pt x="115" y="41"/>
                      <a:pt x="114" y="41"/>
                      <a:pt x="114" y="40"/>
                    </a:cubicBezTo>
                    <a:cubicBezTo>
                      <a:pt x="114" y="39"/>
                      <a:pt x="113" y="38"/>
                      <a:pt x="113" y="37"/>
                    </a:cubicBezTo>
                    <a:cubicBezTo>
                      <a:pt x="112" y="36"/>
                      <a:pt x="113" y="34"/>
                      <a:pt x="114" y="34"/>
                    </a:cubicBezTo>
                    <a:cubicBezTo>
                      <a:pt x="115" y="34"/>
                      <a:pt x="115" y="33"/>
                      <a:pt x="115" y="33"/>
                    </a:cubicBezTo>
                    <a:cubicBezTo>
                      <a:pt x="114" y="32"/>
                      <a:pt x="113" y="30"/>
                      <a:pt x="112" y="28"/>
                    </a:cubicBezTo>
                    <a:cubicBezTo>
                      <a:pt x="112" y="29"/>
                      <a:pt x="112" y="29"/>
                      <a:pt x="112" y="29"/>
                    </a:cubicBezTo>
                    <a:cubicBezTo>
                      <a:pt x="111" y="29"/>
                      <a:pt x="111" y="30"/>
                      <a:pt x="110" y="30"/>
                    </a:cubicBezTo>
                    <a:cubicBezTo>
                      <a:pt x="109" y="30"/>
                      <a:pt x="108" y="29"/>
                      <a:pt x="108" y="28"/>
                    </a:cubicBezTo>
                    <a:cubicBezTo>
                      <a:pt x="107" y="28"/>
                      <a:pt x="107" y="27"/>
                      <a:pt x="106" y="26"/>
                    </a:cubicBezTo>
                    <a:cubicBezTo>
                      <a:pt x="105" y="25"/>
                      <a:pt x="106" y="23"/>
                      <a:pt x="107" y="23"/>
                    </a:cubicBezTo>
                    <a:cubicBezTo>
                      <a:pt x="107" y="22"/>
                      <a:pt x="108" y="22"/>
                      <a:pt x="108" y="22"/>
                    </a:cubicBezTo>
                    <a:cubicBezTo>
                      <a:pt x="107" y="21"/>
                      <a:pt x="105" y="19"/>
                      <a:pt x="104" y="18"/>
                    </a:cubicBezTo>
                    <a:cubicBezTo>
                      <a:pt x="104" y="18"/>
                      <a:pt x="104" y="18"/>
                      <a:pt x="103" y="19"/>
                    </a:cubicBezTo>
                    <a:cubicBezTo>
                      <a:pt x="103" y="19"/>
                      <a:pt x="102" y="19"/>
                      <a:pt x="101" y="19"/>
                    </a:cubicBezTo>
                    <a:cubicBezTo>
                      <a:pt x="101" y="19"/>
                      <a:pt x="100" y="19"/>
                      <a:pt x="99" y="19"/>
                    </a:cubicBezTo>
                    <a:cubicBezTo>
                      <a:pt x="99" y="18"/>
                      <a:pt x="98" y="18"/>
                      <a:pt x="98" y="17"/>
                    </a:cubicBezTo>
                    <a:cubicBezTo>
                      <a:pt x="96" y="16"/>
                      <a:pt x="96" y="14"/>
                      <a:pt x="97" y="13"/>
                    </a:cubicBezTo>
                    <a:cubicBezTo>
                      <a:pt x="97" y="13"/>
                      <a:pt x="98" y="13"/>
                      <a:pt x="98" y="13"/>
                    </a:cubicBezTo>
                    <a:cubicBezTo>
                      <a:pt x="96" y="11"/>
                      <a:pt x="95" y="10"/>
                      <a:pt x="93" y="9"/>
                    </a:cubicBezTo>
                    <a:cubicBezTo>
                      <a:pt x="93" y="10"/>
                      <a:pt x="93" y="10"/>
                      <a:pt x="93" y="10"/>
                    </a:cubicBezTo>
                    <a:cubicBezTo>
                      <a:pt x="92" y="11"/>
                      <a:pt x="91" y="12"/>
                      <a:pt x="90" y="12"/>
                    </a:cubicBezTo>
                    <a:cubicBezTo>
                      <a:pt x="90" y="12"/>
                      <a:pt x="90" y="11"/>
                      <a:pt x="89" y="11"/>
                    </a:cubicBezTo>
                    <a:cubicBezTo>
                      <a:pt x="88" y="11"/>
                      <a:pt x="88" y="10"/>
                      <a:pt x="87" y="10"/>
                    </a:cubicBezTo>
                    <a:cubicBezTo>
                      <a:pt x="86" y="9"/>
                      <a:pt x="85" y="8"/>
                      <a:pt x="86" y="6"/>
                    </a:cubicBezTo>
                    <a:cubicBezTo>
                      <a:pt x="86" y="6"/>
                      <a:pt x="86" y="6"/>
                      <a:pt x="86" y="6"/>
                    </a:cubicBezTo>
                    <a:cubicBezTo>
                      <a:pt x="85" y="5"/>
                      <a:pt x="83" y="4"/>
                      <a:pt x="81" y="3"/>
                    </a:cubicBezTo>
                    <a:cubicBezTo>
                      <a:pt x="81" y="4"/>
                      <a:pt x="81" y="4"/>
                      <a:pt x="81" y="4"/>
                    </a:cubicBezTo>
                    <a:cubicBezTo>
                      <a:pt x="80" y="6"/>
                      <a:pt x="79" y="6"/>
                      <a:pt x="78" y="6"/>
                    </a:cubicBezTo>
                    <a:cubicBezTo>
                      <a:pt x="78" y="6"/>
                      <a:pt x="78" y="6"/>
                      <a:pt x="77" y="6"/>
                    </a:cubicBezTo>
                    <a:cubicBezTo>
                      <a:pt x="77" y="6"/>
                      <a:pt x="76" y="6"/>
                      <a:pt x="75" y="6"/>
                    </a:cubicBezTo>
                    <a:cubicBezTo>
                      <a:pt x="73" y="5"/>
                      <a:pt x="73" y="4"/>
                      <a:pt x="73" y="2"/>
                    </a:cubicBezTo>
                    <a:cubicBezTo>
                      <a:pt x="73" y="2"/>
                      <a:pt x="73" y="2"/>
                      <a:pt x="73" y="1"/>
                    </a:cubicBezTo>
                    <a:cubicBezTo>
                      <a:pt x="71" y="1"/>
                      <a:pt x="69" y="1"/>
                      <a:pt x="67" y="0"/>
                    </a:cubicBezTo>
                    <a:cubicBezTo>
                      <a:pt x="68" y="1"/>
                      <a:pt x="68" y="1"/>
                      <a:pt x="68" y="1"/>
                    </a:cubicBezTo>
                    <a:cubicBezTo>
                      <a:pt x="67" y="3"/>
                      <a:pt x="66" y="4"/>
                      <a:pt x="65" y="4"/>
                    </a:cubicBezTo>
                    <a:cubicBezTo>
                      <a:pt x="65" y="4"/>
                      <a:pt x="65" y="4"/>
                      <a:pt x="65" y="4"/>
                    </a:cubicBezTo>
                    <a:cubicBezTo>
                      <a:pt x="64" y="4"/>
                      <a:pt x="63" y="4"/>
                      <a:pt x="62" y="4"/>
                    </a:cubicBezTo>
                    <a:cubicBezTo>
                      <a:pt x="61" y="4"/>
                      <a:pt x="59" y="3"/>
                      <a:pt x="60" y="1"/>
                    </a:cubicBezTo>
                    <a:cubicBezTo>
                      <a:pt x="60" y="1"/>
                      <a:pt x="60" y="0"/>
                      <a:pt x="60" y="0"/>
                    </a:cubicBezTo>
                    <a:cubicBezTo>
                      <a:pt x="58" y="0"/>
                      <a:pt x="56" y="0"/>
                      <a:pt x="54" y="1"/>
                    </a:cubicBezTo>
                    <a:cubicBezTo>
                      <a:pt x="54" y="1"/>
                      <a:pt x="54" y="1"/>
                      <a:pt x="54" y="2"/>
                    </a:cubicBezTo>
                    <a:cubicBezTo>
                      <a:pt x="54" y="3"/>
                      <a:pt x="53" y="4"/>
                      <a:pt x="52" y="5"/>
                    </a:cubicBezTo>
                    <a:cubicBezTo>
                      <a:pt x="51" y="5"/>
                      <a:pt x="50" y="5"/>
                      <a:pt x="49" y="5"/>
                    </a:cubicBezTo>
                    <a:cubicBezTo>
                      <a:pt x="49" y="5"/>
                      <a:pt x="49" y="5"/>
                      <a:pt x="49" y="5"/>
                    </a:cubicBezTo>
                    <a:cubicBezTo>
                      <a:pt x="48" y="5"/>
                      <a:pt x="46" y="4"/>
                      <a:pt x="46" y="3"/>
                    </a:cubicBezTo>
                    <a:cubicBezTo>
                      <a:pt x="46" y="3"/>
                      <a:pt x="46" y="2"/>
                      <a:pt x="46" y="2"/>
                    </a:cubicBezTo>
                    <a:cubicBezTo>
                      <a:pt x="44" y="2"/>
                      <a:pt x="42" y="3"/>
                      <a:pt x="40" y="4"/>
                    </a:cubicBezTo>
                    <a:cubicBezTo>
                      <a:pt x="41" y="4"/>
                      <a:pt x="41" y="4"/>
                      <a:pt x="41" y="5"/>
                    </a:cubicBezTo>
                    <a:cubicBezTo>
                      <a:pt x="42" y="6"/>
                      <a:pt x="41" y="8"/>
                      <a:pt x="40" y="8"/>
                    </a:cubicBezTo>
                    <a:cubicBezTo>
                      <a:pt x="39" y="8"/>
                      <a:pt x="38" y="9"/>
                      <a:pt x="37" y="9"/>
                    </a:cubicBezTo>
                    <a:cubicBezTo>
                      <a:pt x="37" y="9"/>
                      <a:pt x="37" y="9"/>
                      <a:pt x="36" y="9"/>
                    </a:cubicBezTo>
                    <a:cubicBezTo>
                      <a:pt x="35" y="9"/>
                      <a:pt x="34" y="9"/>
                      <a:pt x="34" y="8"/>
                    </a:cubicBezTo>
                    <a:cubicBezTo>
                      <a:pt x="34" y="7"/>
                      <a:pt x="33" y="7"/>
                      <a:pt x="33" y="7"/>
                    </a:cubicBezTo>
                    <a:cubicBezTo>
                      <a:pt x="32" y="8"/>
                      <a:pt x="30" y="9"/>
                      <a:pt x="28" y="10"/>
                    </a:cubicBezTo>
                    <a:cubicBezTo>
                      <a:pt x="29" y="10"/>
                      <a:pt x="29" y="10"/>
                      <a:pt x="29" y="10"/>
                    </a:cubicBezTo>
                    <a:cubicBezTo>
                      <a:pt x="30" y="12"/>
                      <a:pt x="30" y="13"/>
                      <a:pt x="28" y="14"/>
                    </a:cubicBezTo>
                    <a:cubicBezTo>
                      <a:pt x="28" y="15"/>
                      <a:pt x="27" y="15"/>
                      <a:pt x="26" y="16"/>
                    </a:cubicBezTo>
                    <a:cubicBezTo>
                      <a:pt x="26" y="16"/>
                      <a:pt x="25" y="16"/>
                      <a:pt x="25" y="16"/>
                    </a:cubicBezTo>
                    <a:cubicBezTo>
                      <a:pt x="24" y="16"/>
                      <a:pt x="23" y="16"/>
                      <a:pt x="23" y="15"/>
                    </a:cubicBezTo>
                    <a:cubicBezTo>
                      <a:pt x="22" y="15"/>
                      <a:pt x="22" y="15"/>
                      <a:pt x="22" y="14"/>
                    </a:cubicBezTo>
                    <a:cubicBezTo>
                      <a:pt x="21" y="16"/>
                      <a:pt x="19" y="17"/>
                      <a:pt x="18" y="18"/>
                    </a:cubicBezTo>
                    <a:cubicBezTo>
                      <a:pt x="18" y="18"/>
                      <a:pt x="18" y="19"/>
                      <a:pt x="19" y="19"/>
                    </a:cubicBezTo>
                    <a:cubicBezTo>
                      <a:pt x="20" y="20"/>
                      <a:pt x="20" y="22"/>
                      <a:pt x="19" y="23"/>
                    </a:cubicBezTo>
                    <a:cubicBezTo>
                      <a:pt x="18" y="23"/>
                      <a:pt x="18" y="24"/>
                      <a:pt x="17" y="25"/>
                    </a:cubicBezTo>
                    <a:cubicBezTo>
                      <a:pt x="17" y="25"/>
                      <a:pt x="16" y="26"/>
                      <a:pt x="15" y="26"/>
                    </a:cubicBezTo>
                    <a:cubicBezTo>
                      <a:pt x="14" y="26"/>
                      <a:pt x="14" y="25"/>
                      <a:pt x="13" y="25"/>
                    </a:cubicBezTo>
                    <a:cubicBezTo>
                      <a:pt x="13" y="25"/>
                      <a:pt x="13" y="25"/>
                      <a:pt x="13" y="24"/>
                    </a:cubicBezTo>
                    <a:cubicBezTo>
                      <a:pt x="11" y="26"/>
                      <a:pt x="10" y="27"/>
                      <a:pt x="9" y="29"/>
                    </a:cubicBezTo>
                    <a:cubicBezTo>
                      <a:pt x="10" y="29"/>
                      <a:pt x="10" y="29"/>
                      <a:pt x="10" y="29"/>
                    </a:cubicBezTo>
                    <a:cubicBezTo>
                      <a:pt x="12" y="30"/>
                      <a:pt x="12" y="32"/>
                      <a:pt x="11" y="33"/>
                    </a:cubicBezTo>
                    <a:cubicBezTo>
                      <a:pt x="11" y="34"/>
                      <a:pt x="11" y="35"/>
                      <a:pt x="10" y="35"/>
                    </a:cubicBezTo>
                    <a:cubicBezTo>
                      <a:pt x="10" y="36"/>
                      <a:pt x="9" y="37"/>
                      <a:pt x="8" y="37"/>
                    </a:cubicBezTo>
                    <a:cubicBezTo>
                      <a:pt x="7" y="37"/>
                      <a:pt x="7" y="37"/>
                      <a:pt x="7" y="37"/>
                    </a:cubicBezTo>
                    <a:cubicBezTo>
                      <a:pt x="6" y="36"/>
                      <a:pt x="6" y="36"/>
                      <a:pt x="6" y="36"/>
                    </a:cubicBezTo>
                    <a:cubicBezTo>
                      <a:pt x="5" y="38"/>
                      <a:pt x="4" y="40"/>
                      <a:pt x="3" y="42"/>
                    </a:cubicBezTo>
                    <a:cubicBezTo>
                      <a:pt x="4" y="41"/>
                      <a:pt x="4" y="41"/>
                      <a:pt x="5" y="42"/>
                    </a:cubicBezTo>
                    <a:cubicBezTo>
                      <a:pt x="6" y="42"/>
                      <a:pt x="7" y="44"/>
                      <a:pt x="6" y="45"/>
                    </a:cubicBezTo>
                    <a:cubicBezTo>
                      <a:pt x="6" y="46"/>
                      <a:pt x="6" y="47"/>
                      <a:pt x="6" y="47"/>
                    </a:cubicBezTo>
                    <a:cubicBezTo>
                      <a:pt x="5" y="49"/>
                      <a:pt x="4" y="49"/>
                      <a:pt x="3" y="49"/>
                    </a:cubicBezTo>
                    <a:cubicBezTo>
                      <a:pt x="3" y="49"/>
                      <a:pt x="3" y="49"/>
                      <a:pt x="3" y="49"/>
                    </a:cubicBezTo>
                    <a:cubicBezTo>
                      <a:pt x="2" y="49"/>
                      <a:pt x="2" y="49"/>
                      <a:pt x="1" y="49"/>
                    </a:cubicBezTo>
                    <a:cubicBezTo>
                      <a:pt x="1" y="51"/>
                      <a:pt x="1" y="53"/>
                      <a:pt x="1" y="55"/>
                    </a:cubicBezTo>
                    <a:cubicBezTo>
                      <a:pt x="1" y="55"/>
                      <a:pt x="1" y="55"/>
                      <a:pt x="2" y="55"/>
                    </a:cubicBezTo>
                    <a:cubicBezTo>
                      <a:pt x="3" y="55"/>
                      <a:pt x="4" y="56"/>
                      <a:pt x="4" y="58"/>
                    </a:cubicBezTo>
                    <a:cubicBezTo>
                      <a:pt x="4" y="58"/>
                      <a:pt x="4" y="59"/>
                      <a:pt x="4" y="60"/>
                    </a:cubicBezTo>
                    <a:cubicBezTo>
                      <a:pt x="4" y="62"/>
                      <a:pt x="3" y="63"/>
                      <a:pt x="1" y="63"/>
                    </a:cubicBezTo>
                    <a:cubicBezTo>
                      <a:pt x="1" y="63"/>
                      <a:pt x="1" y="63"/>
                      <a:pt x="1" y="63"/>
                    </a:cubicBezTo>
                    <a:cubicBezTo>
                      <a:pt x="1" y="63"/>
                      <a:pt x="1" y="63"/>
                      <a:pt x="0" y="63"/>
                    </a:cubicBezTo>
                    <a:cubicBezTo>
                      <a:pt x="0" y="65"/>
                      <a:pt x="1" y="67"/>
                      <a:pt x="1" y="69"/>
                    </a:cubicBezTo>
                    <a:cubicBezTo>
                      <a:pt x="1" y="68"/>
                      <a:pt x="1" y="68"/>
                      <a:pt x="2" y="68"/>
                    </a:cubicBezTo>
                    <a:cubicBezTo>
                      <a:pt x="3" y="68"/>
                      <a:pt x="5" y="69"/>
                      <a:pt x="5" y="70"/>
                    </a:cubicBezTo>
                    <a:cubicBezTo>
                      <a:pt x="5" y="71"/>
                      <a:pt x="5" y="72"/>
                      <a:pt x="5" y="73"/>
                    </a:cubicBezTo>
                    <a:cubicBezTo>
                      <a:pt x="6" y="74"/>
                      <a:pt x="5" y="76"/>
                      <a:pt x="3" y="76"/>
                    </a:cubicBezTo>
                    <a:cubicBezTo>
                      <a:pt x="3" y="76"/>
                      <a:pt x="3" y="76"/>
                      <a:pt x="3" y="76"/>
                    </a:cubicBezTo>
                    <a:cubicBezTo>
                      <a:pt x="3" y="76"/>
                      <a:pt x="2" y="76"/>
                      <a:pt x="2" y="76"/>
                    </a:cubicBezTo>
                    <a:cubicBezTo>
                      <a:pt x="3" y="78"/>
                      <a:pt x="3" y="80"/>
                      <a:pt x="4" y="82"/>
                    </a:cubicBezTo>
                    <a:cubicBezTo>
                      <a:pt x="4" y="82"/>
                      <a:pt x="5" y="81"/>
                      <a:pt x="5" y="81"/>
                    </a:cubicBezTo>
                    <a:cubicBezTo>
                      <a:pt x="6" y="81"/>
                      <a:pt x="8" y="81"/>
                      <a:pt x="9" y="83"/>
                    </a:cubicBezTo>
                    <a:cubicBezTo>
                      <a:pt x="9" y="83"/>
                      <a:pt x="9" y="84"/>
                      <a:pt x="10" y="85"/>
                    </a:cubicBezTo>
                    <a:cubicBezTo>
                      <a:pt x="10" y="86"/>
                      <a:pt x="10" y="88"/>
                      <a:pt x="8" y="89"/>
                    </a:cubicBezTo>
                    <a:cubicBezTo>
                      <a:pt x="8" y="89"/>
                      <a:pt x="8" y="89"/>
                      <a:pt x="7" y="89"/>
                    </a:cubicBezTo>
                    <a:cubicBezTo>
                      <a:pt x="8" y="91"/>
                      <a:pt x="9" y="92"/>
                      <a:pt x="10" y="94"/>
                    </a:cubicBezTo>
                    <a:cubicBezTo>
                      <a:pt x="10" y="94"/>
                      <a:pt x="11" y="93"/>
                      <a:pt x="11" y="93"/>
                    </a:cubicBezTo>
                    <a:cubicBezTo>
                      <a:pt x="12" y="92"/>
                      <a:pt x="14" y="93"/>
                      <a:pt x="15" y="94"/>
                    </a:cubicBezTo>
                    <a:cubicBezTo>
                      <a:pt x="15" y="95"/>
                      <a:pt x="16" y="95"/>
                      <a:pt x="16" y="96"/>
                    </a:cubicBezTo>
                    <a:cubicBezTo>
                      <a:pt x="17" y="97"/>
                      <a:pt x="17" y="99"/>
                      <a:pt x="16" y="100"/>
                    </a:cubicBezTo>
                    <a:cubicBezTo>
                      <a:pt x="15" y="100"/>
                      <a:pt x="15" y="100"/>
                      <a:pt x="15" y="100"/>
                    </a:cubicBezTo>
                    <a:cubicBezTo>
                      <a:pt x="16" y="102"/>
                      <a:pt x="17" y="103"/>
                      <a:pt x="19" y="105"/>
                    </a:cubicBezTo>
                    <a:cubicBezTo>
                      <a:pt x="19" y="104"/>
                      <a:pt x="19" y="104"/>
                      <a:pt x="19" y="104"/>
                    </a:cubicBezTo>
                    <a:cubicBezTo>
                      <a:pt x="20" y="102"/>
                      <a:pt x="22" y="102"/>
                      <a:pt x="23" y="103"/>
                    </a:cubicBezTo>
                    <a:cubicBezTo>
                      <a:pt x="24" y="104"/>
                      <a:pt x="25" y="104"/>
                      <a:pt x="25" y="105"/>
                    </a:cubicBezTo>
                    <a:cubicBezTo>
                      <a:pt x="26" y="106"/>
                      <a:pt x="27" y="108"/>
                      <a:pt x="26" y="109"/>
                    </a:cubicBezTo>
                    <a:cubicBezTo>
                      <a:pt x="25" y="109"/>
                      <a:pt x="25" y="109"/>
                      <a:pt x="25" y="109"/>
                    </a:cubicBezTo>
                    <a:cubicBezTo>
                      <a:pt x="26" y="111"/>
                      <a:pt x="28" y="112"/>
                      <a:pt x="30" y="113"/>
                    </a:cubicBezTo>
                    <a:cubicBezTo>
                      <a:pt x="30" y="112"/>
                      <a:pt x="30" y="112"/>
                      <a:pt x="30" y="112"/>
                    </a:cubicBezTo>
                    <a:cubicBezTo>
                      <a:pt x="31" y="110"/>
                      <a:pt x="32" y="110"/>
                      <a:pt x="34" y="111"/>
                    </a:cubicBezTo>
                    <a:cubicBezTo>
                      <a:pt x="34" y="111"/>
                      <a:pt x="35" y="112"/>
                      <a:pt x="36" y="112"/>
                    </a:cubicBezTo>
                    <a:cubicBezTo>
                      <a:pt x="37" y="113"/>
                      <a:pt x="38" y="114"/>
                      <a:pt x="37" y="116"/>
                    </a:cubicBezTo>
                    <a:cubicBezTo>
                      <a:pt x="37" y="116"/>
                      <a:pt x="37" y="116"/>
                      <a:pt x="36" y="116"/>
                    </a:cubicBezTo>
                    <a:cubicBezTo>
                      <a:pt x="38" y="117"/>
                      <a:pt x="40" y="118"/>
                      <a:pt x="42" y="119"/>
                    </a:cubicBezTo>
                    <a:cubicBezTo>
                      <a:pt x="42" y="118"/>
                      <a:pt x="42" y="118"/>
                      <a:pt x="42" y="117"/>
                    </a:cubicBezTo>
                    <a:cubicBezTo>
                      <a:pt x="43" y="116"/>
                      <a:pt x="44" y="115"/>
                      <a:pt x="46" y="116"/>
                    </a:cubicBezTo>
                    <a:cubicBezTo>
                      <a:pt x="46" y="116"/>
                      <a:pt x="47" y="116"/>
                      <a:pt x="48" y="116"/>
                    </a:cubicBezTo>
                    <a:cubicBezTo>
                      <a:pt x="49" y="117"/>
                      <a:pt x="50" y="118"/>
                      <a:pt x="50" y="119"/>
                    </a:cubicBezTo>
                    <a:cubicBezTo>
                      <a:pt x="50" y="120"/>
                      <a:pt x="50" y="120"/>
                      <a:pt x="50" y="120"/>
                    </a:cubicBezTo>
                    <a:cubicBezTo>
                      <a:pt x="52" y="121"/>
                      <a:pt x="54" y="121"/>
                      <a:pt x="56" y="121"/>
                    </a:cubicBezTo>
                    <a:cubicBezTo>
                      <a:pt x="55" y="121"/>
                      <a:pt x="55" y="121"/>
                      <a:pt x="55" y="120"/>
                    </a:cubicBezTo>
                    <a:cubicBezTo>
                      <a:pt x="55" y="119"/>
                      <a:pt x="57" y="118"/>
                      <a:pt x="58" y="118"/>
                    </a:cubicBezTo>
                    <a:cubicBezTo>
                      <a:pt x="59" y="118"/>
                      <a:pt x="60" y="118"/>
                      <a:pt x="61" y="118"/>
                    </a:cubicBezTo>
                    <a:cubicBezTo>
                      <a:pt x="62" y="118"/>
                      <a:pt x="63" y="119"/>
                      <a:pt x="63" y="120"/>
                    </a:cubicBezTo>
                    <a:cubicBezTo>
                      <a:pt x="63" y="121"/>
                      <a:pt x="63" y="121"/>
                      <a:pt x="63" y="122"/>
                    </a:cubicBezTo>
                    <a:cubicBezTo>
                      <a:pt x="65" y="121"/>
                      <a:pt x="67" y="121"/>
                      <a:pt x="69" y="121"/>
                    </a:cubicBezTo>
                    <a:cubicBezTo>
                      <a:pt x="69" y="121"/>
                      <a:pt x="69" y="120"/>
                      <a:pt x="69" y="120"/>
                    </a:cubicBezTo>
                    <a:cubicBezTo>
                      <a:pt x="69" y="119"/>
                      <a:pt x="69" y="117"/>
                      <a:pt x="71" y="117"/>
                    </a:cubicBezTo>
                    <a:cubicBezTo>
                      <a:pt x="72" y="117"/>
                      <a:pt x="73" y="117"/>
                      <a:pt x="73" y="116"/>
                    </a:cubicBezTo>
                    <a:cubicBezTo>
                      <a:pt x="75" y="116"/>
                      <a:pt x="76" y="117"/>
                      <a:pt x="77" y="118"/>
                    </a:cubicBezTo>
                    <a:cubicBezTo>
                      <a:pt x="77" y="119"/>
                      <a:pt x="77" y="119"/>
                      <a:pt x="77" y="120"/>
                    </a:cubicBezTo>
                    <a:cubicBezTo>
                      <a:pt x="79" y="119"/>
                      <a:pt x="81" y="118"/>
                      <a:pt x="83" y="118"/>
                    </a:cubicBezTo>
                    <a:cubicBezTo>
                      <a:pt x="82" y="117"/>
                      <a:pt x="82" y="117"/>
                      <a:pt x="82" y="117"/>
                    </a:cubicBezTo>
                    <a:cubicBezTo>
                      <a:pt x="81" y="115"/>
                      <a:pt x="82" y="114"/>
                      <a:pt x="83" y="113"/>
                    </a:cubicBezTo>
                    <a:cubicBezTo>
                      <a:pt x="84" y="113"/>
                      <a:pt x="85" y="113"/>
                      <a:pt x="86" y="112"/>
                    </a:cubicBezTo>
                    <a:cubicBezTo>
                      <a:pt x="87" y="112"/>
                      <a:pt x="89" y="112"/>
                      <a:pt x="89" y="113"/>
                    </a:cubicBezTo>
                    <a:cubicBezTo>
                      <a:pt x="89" y="114"/>
                      <a:pt x="89" y="114"/>
                      <a:pt x="89" y="115"/>
                    </a:cubicBezTo>
                    <a:cubicBezTo>
                      <a:pt x="91" y="114"/>
                      <a:pt x="93" y="113"/>
                      <a:pt x="95" y="111"/>
                    </a:cubicBezTo>
                    <a:cubicBezTo>
                      <a:pt x="94" y="111"/>
                      <a:pt x="94" y="111"/>
                      <a:pt x="94" y="111"/>
                    </a:cubicBezTo>
                    <a:cubicBezTo>
                      <a:pt x="93" y="110"/>
                      <a:pt x="93" y="108"/>
                      <a:pt x="94" y="107"/>
                    </a:cubicBezTo>
                    <a:cubicBezTo>
                      <a:pt x="95" y="107"/>
                      <a:pt x="96" y="106"/>
                      <a:pt x="96" y="105"/>
                    </a:cubicBezTo>
                    <a:cubicBezTo>
                      <a:pt x="98" y="105"/>
                      <a:pt x="99" y="105"/>
                      <a:pt x="100" y="106"/>
                    </a:cubicBezTo>
                    <a:cubicBezTo>
                      <a:pt x="100" y="106"/>
                      <a:pt x="101" y="107"/>
                      <a:pt x="101" y="107"/>
                    </a:cubicBezTo>
                    <a:cubicBezTo>
                      <a:pt x="102" y="106"/>
                      <a:pt x="104" y="104"/>
                      <a:pt x="105" y="103"/>
                    </a:cubicBezTo>
                    <a:cubicBezTo>
                      <a:pt x="105" y="103"/>
                      <a:pt x="104" y="102"/>
                      <a:pt x="104" y="102"/>
                    </a:cubicBezTo>
                    <a:cubicBezTo>
                      <a:pt x="103" y="101"/>
                      <a:pt x="103" y="100"/>
                      <a:pt x="104" y="98"/>
                    </a:cubicBezTo>
                    <a:cubicBezTo>
                      <a:pt x="104" y="98"/>
                      <a:pt x="105" y="97"/>
                      <a:pt x="106" y="96"/>
                    </a:cubicBezTo>
                    <a:cubicBezTo>
                      <a:pt x="106" y="95"/>
                      <a:pt x="108" y="95"/>
                      <a:pt x="109" y="96"/>
                    </a:cubicBezTo>
                    <a:cubicBezTo>
                      <a:pt x="110" y="96"/>
                      <a:pt x="110" y="97"/>
                      <a:pt x="110" y="97"/>
                    </a:cubicBezTo>
                    <a:cubicBezTo>
                      <a:pt x="111" y="95"/>
                      <a:pt x="112" y="94"/>
                      <a:pt x="113" y="92"/>
                    </a:cubicBezTo>
                    <a:cubicBezTo>
                      <a:pt x="113" y="92"/>
                      <a:pt x="113" y="92"/>
                      <a:pt x="112" y="92"/>
                    </a:cubicBezTo>
                    <a:cubicBezTo>
                      <a:pt x="111" y="91"/>
                      <a:pt x="110" y="89"/>
                      <a:pt x="111" y="88"/>
                    </a:cubicBezTo>
                    <a:cubicBezTo>
                      <a:pt x="112" y="87"/>
                      <a:pt x="112" y="86"/>
                      <a:pt x="112" y="86"/>
                    </a:cubicBezTo>
                    <a:cubicBezTo>
                      <a:pt x="113" y="84"/>
                      <a:pt x="115" y="84"/>
                      <a:pt x="116" y="84"/>
                    </a:cubicBezTo>
                    <a:cubicBezTo>
                      <a:pt x="116" y="85"/>
                      <a:pt x="117" y="85"/>
                      <a:pt x="117" y="85"/>
                    </a:cubicBezTo>
                    <a:cubicBezTo>
                      <a:pt x="118" y="83"/>
                      <a:pt x="118" y="81"/>
                      <a:pt x="119" y="79"/>
                    </a:cubicBezTo>
                    <a:cubicBezTo>
                      <a:pt x="119" y="79"/>
                      <a:pt x="119" y="79"/>
                      <a:pt x="119" y="79"/>
                    </a:cubicBezTo>
                    <a:cubicBezTo>
                      <a:pt x="118" y="79"/>
                      <a:pt x="118" y="79"/>
                      <a:pt x="118" y="79"/>
                    </a:cubicBezTo>
                    <a:cubicBezTo>
                      <a:pt x="116" y="79"/>
                      <a:pt x="116" y="77"/>
                      <a:pt x="116" y="76"/>
                    </a:cubicBezTo>
                    <a:cubicBezTo>
                      <a:pt x="116" y="75"/>
                      <a:pt x="116" y="74"/>
                      <a:pt x="117" y="74"/>
                    </a:cubicBezTo>
                    <a:cubicBezTo>
                      <a:pt x="117" y="72"/>
                      <a:pt x="118" y="71"/>
                      <a:pt x="120" y="72"/>
                    </a:cubicBezTo>
                    <a:cubicBezTo>
                      <a:pt x="120" y="72"/>
                      <a:pt x="121" y="72"/>
                      <a:pt x="121" y="72"/>
                    </a:cubicBezTo>
                    <a:cubicBezTo>
                      <a:pt x="121" y="70"/>
                      <a:pt x="121" y="68"/>
                      <a:pt x="122" y="66"/>
                    </a:cubicBezTo>
                    <a:cubicBezTo>
                      <a:pt x="121" y="66"/>
                      <a:pt x="121" y="66"/>
                      <a:pt x="121" y="66"/>
                    </a:cubicBezTo>
                    <a:cubicBezTo>
                      <a:pt x="121" y="66"/>
                      <a:pt x="121" y="66"/>
                      <a:pt x="121" y="66"/>
                    </a:cubicBezTo>
                    <a:close/>
                    <a:moveTo>
                      <a:pt x="61" y="106"/>
                    </a:moveTo>
                    <a:cubicBezTo>
                      <a:pt x="36" y="106"/>
                      <a:pt x="16" y="86"/>
                      <a:pt x="16" y="61"/>
                    </a:cubicBezTo>
                    <a:cubicBezTo>
                      <a:pt x="16" y="36"/>
                      <a:pt x="36" y="15"/>
                      <a:pt x="61" y="15"/>
                    </a:cubicBezTo>
                    <a:cubicBezTo>
                      <a:pt x="86" y="15"/>
                      <a:pt x="106" y="36"/>
                      <a:pt x="106" y="61"/>
                    </a:cubicBezTo>
                    <a:cubicBezTo>
                      <a:pt x="106" y="86"/>
                      <a:pt x="86" y="106"/>
                      <a:pt x="61" y="106"/>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262626"/>
                  </a:solidFill>
                  <a:cs typeface="+mn-ea"/>
                  <a:sym typeface="+mn-lt"/>
                </a:endParaRPr>
              </a:p>
            </p:txBody>
          </p:sp>
        </p:grpSp>
      </p:grpSp>
      <p:grpSp>
        <p:nvGrpSpPr>
          <p:cNvPr id="147" name="组合 146"/>
          <p:cNvGrpSpPr/>
          <p:nvPr/>
        </p:nvGrpSpPr>
        <p:grpSpPr>
          <a:xfrm>
            <a:off x="1167765" y="2349500"/>
            <a:ext cx="3066415" cy="1076957"/>
            <a:chOff x="8890525" y="1595020"/>
            <a:chExt cx="2267212" cy="1076994"/>
          </a:xfrm>
        </p:grpSpPr>
        <p:sp>
          <p:nvSpPr>
            <p:cNvPr id="148" name="矩形 147"/>
            <p:cNvSpPr/>
            <p:nvPr/>
          </p:nvSpPr>
          <p:spPr>
            <a:xfrm>
              <a:off x="9145933" y="1595020"/>
              <a:ext cx="2011680" cy="306715"/>
            </a:xfrm>
            <a:prstGeom prst="rect">
              <a:avLst/>
            </a:prstGeom>
          </p:spPr>
          <p:txBody>
            <a:bodyPr wrap="square">
              <a:spAutoFit/>
            </a:bodyPr>
            <a:lstStyle/>
            <a:p>
              <a:pPr algn="r"/>
              <a:r>
                <a:rPr lang="zh-CN" altLang="en-US" sz="1400" b="1" dirty="0">
                  <a:solidFill>
                    <a:srgbClr val="262626"/>
                  </a:solidFill>
                  <a:cs typeface="+mn-ea"/>
                  <a:sym typeface="+mn-lt"/>
                </a:rPr>
                <a:t>技术经理</a:t>
              </a:r>
              <a:endParaRPr lang="zh-CN" altLang="en-US" sz="1400" b="1" dirty="0">
                <a:solidFill>
                  <a:srgbClr val="262626"/>
                </a:solidFill>
                <a:cs typeface="+mn-ea"/>
                <a:sym typeface="+mn-lt"/>
              </a:endParaRPr>
            </a:p>
          </p:txBody>
        </p:sp>
        <p:sp>
          <p:nvSpPr>
            <p:cNvPr id="149" name="矩形 148"/>
            <p:cNvSpPr/>
            <p:nvPr/>
          </p:nvSpPr>
          <p:spPr>
            <a:xfrm>
              <a:off x="8890525" y="1888397"/>
              <a:ext cx="2267212" cy="783617"/>
            </a:xfrm>
            <a:prstGeom prst="rect">
              <a:avLst/>
            </a:prstGeom>
          </p:spPr>
          <p:txBody>
            <a:bodyPr wrap="square">
              <a:spAutoFit/>
            </a:bodyPr>
            <a:lstStyle/>
            <a:p>
              <a:pPr algn="r">
                <a:lnSpc>
                  <a:spcPct val="150000"/>
                </a:lnSpc>
                <a:spcBef>
                  <a:spcPts val="0"/>
                </a:spcBef>
                <a:buFont typeface="Arial" panose="020B0604020202020204" pitchFamily="34" charset="0"/>
              </a:pPr>
              <a:r>
                <a:rPr lang="zh-CN" altLang="en-US" sz="1000" dirty="0">
                  <a:solidFill>
                    <a:srgbClr val="262626"/>
                  </a:solidFill>
                  <a:cs typeface="+mn-ea"/>
                  <a:sym typeface="+mn-lt"/>
                </a:rPr>
                <a:t>制定技术选型，设计系统架构和数据库模型，制定开发规范和代码审查流程，解决复杂的技术问题，优化系统性能和扩展性</a:t>
              </a:r>
              <a:endParaRPr lang="zh-CN" altLang="en-US" sz="1000" dirty="0">
                <a:solidFill>
                  <a:srgbClr val="262626"/>
                </a:solidFill>
                <a:cs typeface="+mn-ea"/>
                <a:sym typeface="+mn-lt"/>
              </a:endParaRPr>
            </a:p>
          </p:txBody>
        </p:sp>
      </p:grpSp>
      <p:grpSp>
        <p:nvGrpSpPr>
          <p:cNvPr id="150" name="组合 149"/>
          <p:cNvGrpSpPr/>
          <p:nvPr/>
        </p:nvGrpSpPr>
        <p:grpSpPr>
          <a:xfrm>
            <a:off x="7964805" y="2345056"/>
            <a:ext cx="3066415" cy="1047200"/>
            <a:chOff x="8890525" y="1598830"/>
            <a:chExt cx="2267212" cy="1047236"/>
          </a:xfrm>
        </p:grpSpPr>
        <p:sp>
          <p:nvSpPr>
            <p:cNvPr id="151" name="矩形 150"/>
            <p:cNvSpPr/>
            <p:nvPr/>
          </p:nvSpPr>
          <p:spPr>
            <a:xfrm>
              <a:off x="8890525" y="1598830"/>
              <a:ext cx="2011680" cy="306716"/>
            </a:xfrm>
            <a:prstGeom prst="rect">
              <a:avLst/>
            </a:prstGeom>
          </p:spPr>
          <p:txBody>
            <a:bodyPr wrap="square">
              <a:spAutoFit/>
            </a:bodyPr>
            <a:lstStyle/>
            <a:p>
              <a:pPr algn="l"/>
              <a:r>
                <a:rPr lang="zh-CN" altLang="en-US" sz="1400" b="1" dirty="0">
                  <a:solidFill>
                    <a:srgbClr val="262626"/>
                  </a:solidFill>
                  <a:cs typeface="+mn-ea"/>
                  <a:sym typeface="+mn-lt"/>
                </a:rPr>
                <a:t>项目经理</a:t>
              </a:r>
              <a:endParaRPr lang="zh-CN" altLang="en-US" sz="1400" b="1" dirty="0">
                <a:solidFill>
                  <a:srgbClr val="262626"/>
                </a:solidFill>
                <a:cs typeface="+mn-ea"/>
                <a:sym typeface="+mn-lt"/>
              </a:endParaRPr>
            </a:p>
          </p:txBody>
        </p:sp>
        <p:sp>
          <p:nvSpPr>
            <p:cNvPr id="152" name="矩形 151"/>
            <p:cNvSpPr/>
            <p:nvPr/>
          </p:nvSpPr>
          <p:spPr>
            <a:xfrm>
              <a:off x="8890525" y="1888397"/>
              <a:ext cx="2267212" cy="757669"/>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负责项目整体规划与协调，确保项目按时按质完成</a:t>
              </a:r>
              <a:endParaRPr lang="en-US" altLang="zh-CN"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制定项目计划、分配任务、跟踪项目进度、协调各团队合作、解决关键问题，确保项目按时交付</a:t>
              </a:r>
              <a:endParaRPr lang="zh-CN" altLang="en-US" sz="1000" dirty="0">
                <a:solidFill>
                  <a:srgbClr val="262626"/>
                </a:solidFill>
                <a:cs typeface="+mn-ea"/>
                <a:sym typeface="+mn-lt"/>
              </a:endParaRPr>
            </a:p>
          </p:txBody>
        </p:sp>
      </p:grpSp>
      <p:grpSp>
        <p:nvGrpSpPr>
          <p:cNvPr id="153" name="组合 152"/>
          <p:cNvGrpSpPr/>
          <p:nvPr/>
        </p:nvGrpSpPr>
        <p:grpSpPr>
          <a:xfrm>
            <a:off x="1167765" y="4394835"/>
            <a:ext cx="3066415" cy="1076957"/>
            <a:chOff x="8890525" y="1595020"/>
            <a:chExt cx="2267212" cy="1076994"/>
          </a:xfrm>
        </p:grpSpPr>
        <p:sp>
          <p:nvSpPr>
            <p:cNvPr id="154" name="矩形 153"/>
            <p:cNvSpPr/>
            <p:nvPr/>
          </p:nvSpPr>
          <p:spPr>
            <a:xfrm>
              <a:off x="9145933" y="1595020"/>
              <a:ext cx="2011680" cy="306715"/>
            </a:xfrm>
            <a:prstGeom prst="rect">
              <a:avLst/>
            </a:prstGeom>
          </p:spPr>
          <p:txBody>
            <a:bodyPr wrap="square">
              <a:spAutoFit/>
            </a:bodyPr>
            <a:lstStyle/>
            <a:p>
              <a:pPr algn="r"/>
              <a:r>
                <a:rPr lang="en-US" altLang="zh-CN" sz="1400" b="1" dirty="0">
                  <a:solidFill>
                    <a:srgbClr val="262626"/>
                  </a:solidFill>
                  <a:cs typeface="+mn-ea"/>
                  <a:sym typeface="+mn-lt"/>
                </a:rPr>
                <a:t>UI</a:t>
              </a:r>
              <a:r>
                <a:rPr lang="zh-CN" altLang="en-US" sz="1400" b="1" dirty="0">
                  <a:solidFill>
                    <a:srgbClr val="262626"/>
                  </a:solidFill>
                  <a:cs typeface="+mn-ea"/>
                  <a:sym typeface="+mn-lt"/>
                </a:rPr>
                <a:t>设计师</a:t>
              </a:r>
              <a:endParaRPr lang="zh-CN" altLang="en-US" sz="1400" b="1" dirty="0">
                <a:solidFill>
                  <a:srgbClr val="262626"/>
                </a:solidFill>
                <a:cs typeface="+mn-ea"/>
                <a:sym typeface="+mn-lt"/>
              </a:endParaRPr>
            </a:p>
          </p:txBody>
        </p:sp>
        <p:sp>
          <p:nvSpPr>
            <p:cNvPr id="155" name="矩形 154"/>
            <p:cNvSpPr/>
            <p:nvPr/>
          </p:nvSpPr>
          <p:spPr>
            <a:xfrm>
              <a:off x="8890525" y="1888397"/>
              <a:ext cx="2267212" cy="783617"/>
            </a:xfrm>
            <a:prstGeom prst="rect">
              <a:avLst/>
            </a:prstGeom>
          </p:spPr>
          <p:txBody>
            <a:bodyPr wrap="square">
              <a:spAutoFit/>
            </a:bodyPr>
            <a:lstStyle/>
            <a:p>
              <a:pPr algn="r">
                <a:lnSpc>
                  <a:spcPct val="150000"/>
                </a:lnSpc>
                <a:spcBef>
                  <a:spcPts val="0"/>
                </a:spcBef>
                <a:buFont typeface="Arial" panose="020B0604020202020204" pitchFamily="34" charset="0"/>
              </a:pPr>
              <a:r>
                <a:rPr lang="zh-CN" altLang="en-US" sz="1000" dirty="0">
                  <a:solidFill>
                    <a:srgbClr val="262626"/>
                  </a:solidFill>
                  <a:cs typeface="+mn-ea"/>
                  <a:sym typeface="+mn-lt"/>
                </a:rPr>
                <a:t>设计平台界面、优化交互体验、创建设计规范、进行用户体验调研和改进、提供设计稿给前端开发、检查最终视觉效果</a:t>
              </a:r>
              <a:endParaRPr lang="zh-CN" altLang="en-US" sz="1000" dirty="0">
                <a:solidFill>
                  <a:srgbClr val="262626"/>
                </a:solidFill>
                <a:cs typeface="+mn-ea"/>
                <a:sym typeface="+mn-lt"/>
              </a:endParaRPr>
            </a:p>
          </p:txBody>
        </p:sp>
      </p:grpSp>
      <p:grpSp>
        <p:nvGrpSpPr>
          <p:cNvPr id="156" name="组合 155"/>
          <p:cNvGrpSpPr/>
          <p:nvPr/>
        </p:nvGrpSpPr>
        <p:grpSpPr>
          <a:xfrm>
            <a:off x="7964805" y="4398645"/>
            <a:ext cx="3066415" cy="1739698"/>
            <a:chOff x="8890525" y="1598830"/>
            <a:chExt cx="2267212" cy="1739758"/>
          </a:xfrm>
        </p:grpSpPr>
        <p:sp>
          <p:nvSpPr>
            <p:cNvPr id="157" name="矩形 156"/>
            <p:cNvSpPr/>
            <p:nvPr/>
          </p:nvSpPr>
          <p:spPr>
            <a:xfrm>
              <a:off x="8890525" y="1598830"/>
              <a:ext cx="2011680" cy="306716"/>
            </a:xfrm>
            <a:prstGeom prst="rect">
              <a:avLst/>
            </a:prstGeom>
          </p:spPr>
          <p:txBody>
            <a:bodyPr wrap="square">
              <a:spAutoFit/>
            </a:bodyPr>
            <a:lstStyle/>
            <a:p>
              <a:pPr algn="l"/>
              <a:r>
                <a:rPr lang="zh-CN" altLang="en-US" sz="1400" b="1" dirty="0">
                  <a:solidFill>
                    <a:srgbClr val="262626"/>
                  </a:solidFill>
                  <a:cs typeface="+mn-ea"/>
                  <a:sym typeface="+mn-lt"/>
                </a:rPr>
                <a:t>开发工程师</a:t>
              </a:r>
              <a:endParaRPr lang="zh-CN" altLang="en-US" sz="1400" b="1" dirty="0">
                <a:solidFill>
                  <a:srgbClr val="262626"/>
                </a:solidFill>
                <a:cs typeface="+mn-ea"/>
                <a:sym typeface="+mn-lt"/>
              </a:endParaRPr>
            </a:p>
          </p:txBody>
        </p:sp>
        <p:sp>
          <p:nvSpPr>
            <p:cNvPr id="158" name="矩形 157"/>
            <p:cNvSpPr/>
            <p:nvPr/>
          </p:nvSpPr>
          <p:spPr>
            <a:xfrm>
              <a:off x="8890525" y="1888397"/>
              <a:ext cx="2267212" cy="1450191"/>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负责前端开发与用户体验实现，依据设计稿完成页面开发、响应式布局及</a:t>
              </a:r>
              <a:r>
                <a:rPr lang="en-US" altLang="zh-CN" sz="1000" dirty="0">
                  <a:solidFill>
                    <a:srgbClr val="262626"/>
                  </a:solidFill>
                  <a:cs typeface="+mn-ea"/>
                  <a:sym typeface="+mn-lt"/>
                </a:rPr>
                <a:t>API</a:t>
              </a:r>
              <a:r>
                <a:rPr lang="zh-CN" altLang="en-US" sz="1000" dirty="0">
                  <a:solidFill>
                    <a:srgbClr val="262626"/>
                  </a:solidFill>
                  <a:cs typeface="+mn-ea"/>
                  <a:sym typeface="+mn-lt"/>
                </a:rPr>
                <a:t>对接，致力于提升页面性能与浏览器兼容性。</a:t>
              </a:r>
              <a:endParaRPr lang="en-US" altLang="zh-CN" sz="1000" dirty="0">
                <a:solidFill>
                  <a:srgbClr val="262626"/>
                </a:solidFill>
                <a:cs typeface="+mn-ea"/>
                <a:sym typeface="+mn-lt"/>
              </a:endParaRPr>
            </a:p>
            <a:p>
              <a:pPr>
                <a:lnSpc>
                  <a:spcPct val="150000"/>
                </a:lnSpc>
                <a:buFont typeface="Arial" panose="020B0604020202020204" pitchFamily="34" charset="0"/>
              </a:pPr>
              <a:r>
                <a:rPr lang="zh-CN" altLang="en-US" sz="1000" dirty="0">
                  <a:solidFill>
                    <a:srgbClr val="262626"/>
                  </a:solidFill>
                  <a:cs typeface="+mn-ea"/>
                </a:rPr>
                <a:t>负责后端系统与数据库开发，核心工作包括</a:t>
              </a:r>
              <a:r>
                <a:rPr lang="en-US" altLang="zh-CN" sz="1000" dirty="0">
                  <a:solidFill>
                    <a:srgbClr val="262626"/>
                  </a:solidFill>
                  <a:cs typeface="+mn-ea"/>
                </a:rPr>
                <a:t>API</a:t>
              </a:r>
              <a:r>
                <a:rPr lang="zh-CN" altLang="en-US" sz="1000" dirty="0">
                  <a:solidFill>
                    <a:srgbClr val="262626"/>
                  </a:solidFill>
                  <a:cs typeface="+mn-ea"/>
                </a:rPr>
                <a:t>设计、数据处理与算法实现，确保系统安全稳定、性能高效</a:t>
              </a:r>
              <a:endParaRPr lang="zh-CN" altLang="en-US" sz="1000" dirty="0">
                <a:solidFill>
                  <a:srgbClr val="262626"/>
                </a:solidFill>
                <a:cs typeface="+mn-ea"/>
                <a:sym typeface="+mn-lt"/>
              </a:endParaRPr>
            </a:p>
          </p:txBody>
        </p:sp>
      </p:grpSp>
      <p:sp>
        <p:nvSpPr>
          <p:cNvPr id="70" name="文本框 69"/>
          <p:cNvSpPr txBox="1"/>
          <p:nvPr/>
        </p:nvSpPr>
        <p:spPr>
          <a:xfrm>
            <a:off x="4850765" y="487680"/>
            <a:ext cx="2490470" cy="523220"/>
          </a:xfrm>
          <a:prstGeom prst="rect">
            <a:avLst/>
          </a:prstGeom>
          <a:noFill/>
        </p:spPr>
        <p:txBody>
          <a:bodyPr wrap="square" rtlCol="0">
            <a:spAutoFit/>
          </a:bodyPr>
          <a:lstStyle/>
          <a:p>
            <a:pPr algn="ctr"/>
            <a:r>
              <a:rPr lang="zh-CN" altLang="en-US" sz="2800" b="1" dirty="0">
                <a:cs typeface="+mn-ea"/>
                <a:sym typeface="+mn-lt"/>
              </a:rPr>
              <a:t>项目组织结构</a:t>
            </a:r>
            <a:endParaRPr lang="zh-CN" altLang="en-US" sz="2800" b="1" dirty="0">
              <a:cs typeface="+mn-ea"/>
              <a:sym typeface="+mn-lt"/>
            </a:endParaRPr>
          </a:p>
        </p:txBody>
      </p:sp>
      <p:sp>
        <p:nvSpPr>
          <p:cNvPr id="5" name="矩形 4"/>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 calcmode="lin" valueType="num">
                                      <p:cBhvr additive="base">
                                        <p:cTn id="11" dur="500" fill="hold"/>
                                        <p:tgtEl>
                                          <p:spTgt spid="147"/>
                                        </p:tgtEl>
                                        <p:attrNameLst>
                                          <p:attrName>ppt_x</p:attrName>
                                        </p:attrNameLst>
                                      </p:cBhvr>
                                      <p:tavLst>
                                        <p:tav tm="0">
                                          <p:val>
                                            <p:strVal val="0-#ppt_w/2"/>
                                          </p:val>
                                        </p:tav>
                                        <p:tav tm="100000">
                                          <p:val>
                                            <p:strVal val="#ppt_x"/>
                                          </p:val>
                                        </p:tav>
                                      </p:tavLst>
                                    </p:anim>
                                    <p:anim calcmode="lin" valueType="num">
                                      <p:cBhvr additive="base">
                                        <p:cTn id="12" dur="500" fill="hold"/>
                                        <p:tgtEl>
                                          <p:spTgt spid="14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par>
                          <p:cTn id="17" fill="hold">
                            <p:stCondLst>
                              <p:cond delay="1500"/>
                            </p:stCondLst>
                            <p:childTnLst>
                              <p:par>
                                <p:cTn id="18" presetID="2" presetClass="entr" presetSubtype="2" decel="100000" fill="hold" nodeType="afterEffect">
                                  <p:stCondLst>
                                    <p:cond delay="0"/>
                                  </p:stCondLst>
                                  <p:childTnLst>
                                    <p:set>
                                      <p:cBhvr>
                                        <p:cTn id="19" dur="1" fill="hold">
                                          <p:stCondLst>
                                            <p:cond delay="0"/>
                                          </p:stCondLst>
                                        </p:cTn>
                                        <p:tgtEl>
                                          <p:spTgt spid="150"/>
                                        </p:tgtEl>
                                        <p:attrNameLst>
                                          <p:attrName>style.visibility</p:attrName>
                                        </p:attrNameLst>
                                      </p:cBhvr>
                                      <p:to>
                                        <p:strVal val="visible"/>
                                      </p:to>
                                    </p:set>
                                    <p:anim calcmode="lin" valueType="num">
                                      <p:cBhvr additive="base">
                                        <p:cTn id="20" dur="500" fill="hold"/>
                                        <p:tgtEl>
                                          <p:spTgt spid="150"/>
                                        </p:tgtEl>
                                        <p:attrNameLst>
                                          <p:attrName>ppt_x</p:attrName>
                                        </p:attrNameLst>
                                      </p:cBhvr>
                                      <p:tavLst>
                                        <p:tav tm="0">
                                          <p:val>
                                            <p:strVal val="1+#ppt_w/2"/>
                                          </p:val>
                                        </p:tav>
                                        <p:tav tm="100000">
                                          <p:val>
                                            <p:strVal val="#ppt_x"/>
                                          </p:val>
                                        </p:tav>
                                      </p:tavLst>
                                    </p:anim>
                                    <p:anim calcmode="lin" valueType="num">
                                      <p:cBhvr additive="base">
                                        <p:cTn id="21" dur="500" fill="hold"/>
                                        <p:tgtEl>
                                          <p:spTgt spid="15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2500"/>
                            </p:stCondLst>
                            <p:childTnLst>
                              <p:par>
                                <p:cTn id="27" presetID="2" presetClass="entr" presetSubtype="8" decel="100000" fill="hold" nodeType="afterEffect">
                                  <p:stCondLst>
                                    <p:cond delay="0"/>
                                  </p:stCondLst>
                                  <p:childTnLst>
                                    <p:set>
                                      <p:cBhvr>
                                        <p:cTn id="28" dur="1" fill="hold">
                                          <p:stCondLst>
                                            <p:cond delay="0"/>
                                          </p:stCondLst>
                                        </p:cTn>
                                        <p:tgtEl>
                                          <p:spTgt spid="153"/>
                                        </p:tgtEl>
                                        <p:attrNameLst>
                                          <p:attrName>style.visibility</p:attrName>
                                        </p:attrNameLst>
                                      </p:cBhvr>
                                      <p:to>
                                        <p:strVal val="visible"/>
                                      </p:to>
                                    </p:set>
                                    <p:anim calcmode="lin" valueType="num">
                                      <p:cBhvr additive="base">
                                        <p:cTn id="29" dur="500" fill="hold"/>
                                        <p:tgtEl>
                                          <p:spTgt spid="153"/>
                                        </p:tgtEl>
                                        <p:attrNameLst>
                                          <p:attrName>ppt_x</p:attrName>
                                        </p:attrNameLst>
                                      </p:cBhvr>
                                      <p:tavLst>
                                        <p:tav tm="0">
                                          <p:val>
                                            <p:strVal val="0-#ppt_w/2"/>
                                          </p:val>
                                        </p:tav>
                                        <p:tav tm="100000">
                                          <p:val>
                                            <p:strVal val="#ppt_x"/>
                                          </p:val>
                                        </p:tav>
                                      </p:tavLst>
                                    </p:anim>
                                    <p:anim calcmode="lin" valueType="num">
                                      <p:cBhvr additive="base">
                                        <p:cTn id="30" dur="500" fill="hold"/>
                                        <p:tgtEl>
                                          <p:spTgt spid="153"/>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3500"/>
                            </p:stCondLst>
                            <p:childTnLst>
                              <p:par>
                                <p:cTn id="36" presetID="2" presetClass="entr" presetSubtype="2" decel="100000" fill="hold" nodeType="afterEffect">
                                  <p:stCondLst>
                                    <p:cond delay="0"/>
                                  </p:stCondLst>
                                  <p:childTnLst>
                                    <p:set>
                                      <p:cBhvr>
                                        <p:cTn id="37" dur="1" fill="hold">
                                          <p:stCondLst>
                                            <p:cond delay="0"/>
                                          </p:stCondLst>
                                        </p:cTn>
                                        <p:tgtEl>
                                          <p:spTgt spid="156"/>
                                        </p:tgtEl>
                                        <p:attrNameLst>
                                          <p:attrName>style.visibility</p:attrName>
                                        </p:attrNameLst>
                                      </p:cBhvr>
                                      <p:to>
                                        <p:strVal val="visible"/>
                                      </p:to>
                                    </p:set>
                                    <p:anim calcmode="lin" valueType="num">
                                      <p:cBhvr additive="base">
                                        <p:cTn id="38" dur="500" fill="hold"/>
                                        <p:tgtEl>
                                          <p:spTgt spid="156"/>
                                        </p:tgtEl>
                                        <p:attrNameLst>
                                          <p:attrName>ppt_x</p:attrName>
                                        </p:attrNameLst>
                                      </p:cBhvr>
                                      <p:tavLst>
                                        <p:tav tm="0">
                                          <p:val>
                                            <p:strVal val="1+#ppt_w/2"/>
                                          </p:val>
                                        </p:tav>
                                        <p:tav tm="100000">
                                          <p:val>
                                            <p:strVal val="#ppt_x"/>
                                          </p:val>
                                        </p:tav>
                                      </p:tavLst>
                                    </p:anim>
                                    <p:anim calcmode="lin" valueType="num">
                                      <p:cBhvr additive="base">
                                        <p:cTn id="39" dur="500" fill="hold"/>
                                        <p:tgtEl>
                                          <p:spTgt spid="156"/>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9" presetClass="entr" presetSubtype="0"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p:cTn id="43" dur="500" fill="hold"/>
                                        <p:tgtEl>
                                          <p:spTgt spid="70"/>
                                        </p:tgtEl>
                                        <p:attrNameLst>
                                          <p:attrName>ppt_x</p:attrName>
                                        </p:attrNameLst>
                                      </p:cBhvr>
                                      <p:tavLst>
                                        <p:tav tm="0">
                                          <p:val>
                                            <p:strVal val="#ppt_x-.2"/>
                                          </p:val>
                                        </p:tav>
                                        <p:tav tm="100000">
                                          <p:val>
                                            <p:strVal val="#ppt_x"/>
                                          </p:val>
                                        </p:tav>
                                      </p:tavLst>
                                    </p:anim>
                                    <p:anim calcmode="lin" valueType="num">
                                      <p:cBhvr>
                                        <p:cTn id="44" dur="500" fill="hold"/>
                                        <p:tgtEl>
                                          <p:spTgt spid="70"/>
                                        </p:tgtEl>
                                        <p:attrNameLst>
                                          <p:attrName>ppt_y</p:attrName>
                                        </p:attrNameLst>
                                      </p:cBhvr>
                                      <p:tavLst>
                                        <p:tav tm="0">
                                          <p:val>
                                            <p:strVal val="#ppt_y"/>
                                          </p:val>
                                        </p:tav>
                                        <p:tav tm="100000">
                                          <p:val>
                                            <p:strVal val="#ppt_y"/>
                                          </p:val>
                                        </p:tav>
                                      </p:tavLst>
                                    </p:anim>
                                    <p:animEffect transition="in" filter="wipe(right)" prLst="gradientSize: 0.1">
                                      <p:cBhvr>
                                        <p:cTn id="4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图表 46"/>
          <p:cNvGraphicFramePr/>
          <p:nvPr/>
        </p:nvGraphicFramePr>
        <p:xfrm>
          <a:off x="-76499" y="1523305"/>
          <a:ext cx="5879427" cy="3919618"/>
        </p:xfrm>
        <a:graphic>
          <a:graphicData uri="http://schemas.openxmlformats.org/drawingml/2006/chart">
            <c:chart xmlns:c="http://schemas.openxmlformats.org/drawingml/2006/chart" xmlns:r="http://schemas.openxmlformats.org/officeDocument/2006/relationships" r:id="rId1"/>
          </a:graphicData>
        </a:graphic>
      </p:graphicFrame>
      <p:sp>
        <p:nvSpPr>
          <p:cNvPr id="2" name="矩形 1"/>
          <p:cNvSpPr/>
          <p:nvPr/>
        </p:nvSpPr>
        <p:spPr>
          <a:xfrm>
            <a:off x="1842271" y="3010600"/>
            <a:ext cx="2041885" cy="830997"/>
          </a:xfrm>
          <a:prstGeom prst="rect">
            <a:avLst/>
          </a:prstGeom>
        </p:spPr>
        <p:txBody>
          <a:bodyPr wrap="square">
            <a:spAutoFit/>
          </a:bodyPr>
          <a:lstStyle/>
          <a:p>
            <a:pPr algn="ctr"/>
            <a:r>
              <a:rPr lang="zh-CN" altLang="en-US" sz="2400" b="1" dirty="0">
                <a:solidFill>
                  <a:srgbClr val="262626"/>
                </a:solidFill>
                <a:cs typeface="+mn-ea"/>
                <a:sym typeface="+mn-lt"/>
              </a:rPr>
              <a:t>总预算： </a:t>
            </a:r>
            <a:endParaRPr lang="en-US" altLang="zh-CN" sz="2400" b="1" dirty="0">
              <a:solidFill>
                <a:srgbClr val="262626"/>
              </a:solidFill>
              <a:cs typeface="+mn-ea"/>
              <a:sym typeface="+mn-lt"/>
            </a:endParaRPr>
          </a:p>
          <a:p>
            <a:pPr algn="ctr"/>
            <a:r>
              <a:rPr lang="en-US" altLang="zh-CN" sz="2400" b="1" dirty="0">
                <a:solidFill>
                  <a:srgbClr val="262626"/>
                </a:solidFill>
                <a:cs typeface="+mn-ea"/>
                <a:sym typeface="+mn-lt"/>
              </a:rPr>
              <a:t>550</a:t>
            </a:r>
            <a:r>
              <a:rPr lang="zh-CN" altLang="en-US" sz="2400" b="1" dirty="0">
                <a:solidFill>
                  <a:srgbClr val="262626"/>
                </a:solidFill>
                <a:cs typeface="+mn-ea"/>
                <a:sym typeface="+mn-lt"/>
              </a:rPr>
              <a:t>万元左右</a:t>
            </a:r>
            <a:endParaRPr lang="zh-CN" altLang="zh-CN" sz="2400" b="1" dirty="0">
              <a:solidFill>
                <a:srgbClr val="262626"/>
              </a:solidFill>
              <a:cs typeface="+mn-ea"/>
              <a:sym typeface="+mn-lt"/>
            </a:endParaRPr>
          </a:p>
        </p:txBody>
      </p:sp>
      <p:grpSp>
        <p:nvGrpSpPr>
          <p:cNvPr id="4" name="组合 3"/>
          <p:cNvGrpSpPr/>
          <p:nvPr/>
        </p:nvGrpSpPr>
        <p:grpSpPr>
          <a:xfrm>
            <a:off x="5802926" y="1723428"/>
            <a:ext cx="5900420" cy="1046059"/>
            <a:chOff x="6795150" y="1694083"/>
            <a:chExt cx="4362587" cy="1046095"/>
          </a:xfrm>
        </p:grpSpPr>
        <p:sp>
          <p:nvSpPr>
            <p:cNvPr id="6" name="矩形 5"/>
            <p:cNvSpPr/>
            <p:nvPr/>
          </p:nvSpPr>
          <p:spPr>
            <a:xfrm>
              <a:off x="6795150" y="1694083"/>
              <a:ext cx="2011680" cy="306716"/>
            </a:xfrm>
            <a:prstGeom prst="rect">
              <a:avLst/>
            </a:prstGeom>
          </p:spPr>
          <p:txBody>
            <a:bodyPr wrap="square">
              <a:spAutoFit/>
            </a:bodyPr>
            <a:lstStyle/>
            <a:p>
              <a:r>
                <a:rPr lang="zh-CN" altLang="en-US" sz="1400" b="1" dirty="0">
                  <a:solidFill>
                    <a:srgbClr val="262626"/>
                  </a:solidFill>
                  <a:cs typeface="+mn-ea"/>
                  <a:sym typeface="+mn-lt"/>
                </a:rPr>
                <a:t>开发成本预算：</a:t>
              </a:r>
              <a:r>
                <a:rPr lang="en-US" altLang="zh-CN" sz="1400" b="1" dirty="0">
                  <a:solidFill>
                    <a:srgbClr val="262626"/>
                  </a:solidFill>
                  <a:cs typeface="+mn-ea"/>
                  <a:sym typeface="+mn-lt"/>
                </a:rPr>
                <a:t>280</a:t>
              </a:r>
              <a:r>
                <a:rPr lang="zh-CN" altLang="en-US" sz="1400" b="1" dirty="0">
                  <a:solidFill>
                    <a:srgbClr val="262626"/>
                  </a:solidFill>
                  <a:cs typeface="+mn-ea"/>
                  <a:sym typeface="+mn-lt"/>
                </a:rPr>
                <a:t>万元</a:t>
              </a:r>
              <a:endParaRPr lang="zh-CN" altLang="en-US" sz="1400" b="1" dirty="0">
                <a:solidFill>
                  <a:srgbClr val="262626"/>
                </a:solidFill>
                <a:cs typeface="+mn-ea"/>
                <a:sym typeface="+mn-lt"/>
              </a:endParaRPr>
            </a:p>
          </p:txBody>
        </p:sp>
        <p:sp>
          <p:nvSpPr>
            <p:cNvPr id="8" name="矩形 7"/>
            <p:cNvSpPr/>
            <p:nvPr/>
          </p:nvSpPr>
          <p:spPr>
            <a:xfrm>
              <a:off x="6795150" y="1979879"/>
              <a:ext cx="4362587" cy="760299"/>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人力成本（</a:t>
              </a:r>
              <a:r>
                <a:rPr lang="en-US" altLang="zh-CN" sz="1000" dirty="0">
                  <a:solidFill>
                    <a:srgbClr val="262626"/>
                  </a:solidFill>
                  <a:cs typeface="+mn-ea"/>
                  <a:sym typeface="+mn-lt"/>
                </a:rPr>
                <a:t>200</a:t>
              </a:r>
              <a:r>
                <a:rPr lang="zh-CN" altLang="en-US" sz="1000" dirty="0">
                  <a:solidFill>
                    <a:srgbClr val="262626"/>
                  </a:solidFill>
                  <a:cs typeface="+mn-ea"/>
                  <a:sym typeface="+mn-lt"/>
                </a:rPr>
                <a:t>万元）：</a:t>
              </a:r>
              <a:r>
                <a:rPr lang="en-US" altLang="zh-CN" sz="1000" dirty="0">
                  <a:solidFill>
                    <a:srgbClr val="262626"/>
                  </a:solidFill>
                  <a:cs typeface="+mn-ea"/>
                  <a:sym typeface="+mn-lt"/>
                </a:rPr>
                <a:t>12</a:t>
              </a:r>
              <a:r>
                <a:rPr lang="zh-CN" altLang="en-US" sz="1000" dirty="0">
                  <a:solidFill>
                    <a:srgbClr val="262626"/>
                  </a:solidFill>
                  <a:cs typeface="+mn-ea"/>
                  <a:sym typeface="+mn-lt"/>
                </a:rPr>
                <a:t>人核心技术团队</a:t>
              </a:r>
              <a:r>
                <a:rPr lang="en-US" altLang="zh-CN" sz="1000" dirty="0">
                  <a:solidFill>
                    <a:srgbClr val="262626"/>
                  </a:solidFill>
                  <a:cs typeface="+mn-ea"/>
                  <a:sym typeface="+mn-lt"/>
                </a:rPr>
                <a:t>12</a:t>
              </a:r>
              <a:r>
                <a:rPr lang="zh-CN" altLang="en-US" sz="1000" dirty="0">
                  <a:solidFill>
                    <a:srgbClr val="262626"/>
                  </a:solidFill>
                  <a:cs typeface="+mn-ea"/>
                  <a:sym typeface="+mn-lt"/>
                </a:rPr>
                <a:t>个月薪资福利</a:t>
              </a:r>
              <a:endParaRPr lang="zh-CN" altLang="en-US"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硬件与软件（</a:t>
              </a:r>
              <a:r>
                <a:rPr lang="en-US" altLang="zh-CN" sz="1000" dirty="0">
                  <a:solidFill>
                    <a:srgbClr val="262626"/>
                  </a:solidFill>
                  <a:cs typeface="+mn-ea"/>
                  <a:sym typeface="+mn-lt"/>
                </a:rPr>
                <a:t>40</a:t>
              </a:r>
              <a:r>
                <a:rPr lang="zh-CN" altLang="en-US" sz="1000" dirty="0">
                  <a:solidFill>
                    <a:srgbClr val="262626"/>
                  </a:solidFill>
                  <a:cs typeface="+mn-ea"/>
                  <a:sym typeface="+mn-lt"/>
                </a:rPr>
                <a:t>万元）：开发测试服务器、传感器设备、边缘计算设备、正版工具许可</a:t>
              </a:r>
              <a:endParaRPr lang="zh-CN" altLang="en-US"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云服务基础设施（</a:t>
              </a:r>
              <a:r>
                <a:rPr lang="en-US" altLang="zh-CN" sz="1000" dirty="0">
                  <a:solidFill>
                    <a:srgbClr val="262626"/>
                  </a:solidFill>
                  <a:cs typeface="+mn-ea"/>
                  <a:sym typeface="+mn-lt"/>
                </a:rPr>
                <a:t>40</a:t>
              </a:r>
              <a:r>
                <a:rPr lang="zh-CN" altLang="en-US" sz="1000" dirty="0">
                  <a:solidFill>
                    <a:srgbClr val="262626"/>
                  </a:solidFill>
                  <a:cs typeface="+mn-ea"/>
                  <a:sym typeface="+mn-lt"/>
                </a:rPr>
                <a:t>万元）：云计算资源、对象存储、短信等第三方服务</a:t>
              </a:r>
              <a:endParaRPr lang="zh-CN" altLang="en-US" sz="1000" dirty="0">
                <a:solidFill>
                  <a:srgbClr val="262626"/>
                </a:solidFill>
                <a:cs typeface="+mn-ea"/>
                <a:sym typeface="+mn-lt"/>
              </a:endParaRPr>
            </a:p>
          </p:txBody>
        </p:sp>
      </p:grpSp>
      <p:grpSp>
        <p:nvGrpSpPr>
          <p:cNvPr id="9" name="组合 8"/>
          <p:cNvGrpSpPr/>
          <p:nvPr/>
        </p:nvGrpSpPr>
        <p:grpSpPr>
          <a:xfrm>
            <a:off x="5802926" y="3146631"/>
            <a:ext cx="5900420" cy="1046059"/>
            <a:chOff x="6795150" y="1694083"/>
            <a:chExt cx="4362587" cy="1046095"/>
          </a:xfrm>
        </p:grpSpPr>
        <p:sp>
          <p:nvSpPr>
            <p:cNvPr id="10" name="矩形 9"/>
            <p:cNvSpPr/>
            <p:nvPr/>
          </p:nvSpPr>
          <p:spPr>
            <a:xfrm>
              <a:off x="6795150" y="1694083"/>
              <a:ext cx="2011680" cy="306716"/>
            </a:xfrm>
            <a:prstGeom prst="rect">
              <a:avLst/>
            </a:prstGeom>
          </p:spPr>
          <p:txBody>
            <a:bodyPr wrap="square">
              <a:spAutoFit/>
            </a:bodyPr>
            <a:lstStyle/>
            <a:p>
              <a:r>
                <a:rPr lang="zh-CN" altLang="en-US" sz="1400" b="1" dirty="0">
                  <a:solidFill>
                    <a:srgbClr val="262626"/>
                  </a:solidFill>
                  <a:cs typeface="+mn-ea"/>
                  <a:sym typeface="+mn-lt"/>
                </a:rPr>
                <a:t>市场推广预算：</a:t>
              </a:r>
              <a:r>
                <a:rPr lang="en-US" altLang="zh-CN" sz="1400" b="1" dirty="0">
                  <a:solidFill>
                    <a:srgbClr val="262626"/>
                  </a:solidFill>
                  <a:cs typeface="+mn-ea"/>
                  <a:sym typeface="+mn-lt"/>
                </a:rPr>
                <a:t>150</a:t>
              </a:r>
              <a:r>
                <a:rPr lang="zh-CN" altLang="en-US" sz="1400" b="1" dirty="0">
                  <a:solidFill>
                    <a:srgbClr val="262626"/>
                  </a:solidFill>
                  <a:cs typeface="+mn-ea"/>
                  <a:sym typeface="+mn-lt"/>
                </a:rPr>
                <a:t>万元</a:t>
              </a:r>
              <a:endParaRPr lang="zh-CN" altLang="en-US" sz="1400" b="1" dirty="0">
                <a:solidFill>
                  <a:srgbClr val="262626"/>
                </a:solidFill>
                <a:cs typeface="+mn-ea"/>
                <a:sym typeface="+mn-lt"/>
              </a:endParaRPr>
            </a:p>
          </p:txBody>
        </p:sp>
        <p:sp>
          <p:nvSpPr>
            <p:cNvPr id="11" name="矩形 10"/>
            <p:cNvSpPr/>
            <p:nvPr/>
          </p:nvSpPr>
          <p:spPr>
            <a:xfrm>
              <a:off x="6795150" y="1979879"/>
              <a:ext cx="4362587" cy="760299"/>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标杆试点实施（</a:t>
              </a:r>
              <a:r>
                <a:rPr lang="en-US" altLang="zh-CN" sz="1000" dirty="0">
                  <a:solidFill>
                    <a:srgbClr val="262626"/>
                  </a:solidFill>
                  <a:cs typeface="+mn-ea"/>
                  <a:sym typeface="+mn-lt"/>
                </a:rPr>
                <a:t>60</a:t>
              </a:r>
              <a:r>
                <a:rPr lang="zh-CN" altLang="en-US" sz="1000" dirty="0">
                  <a:solidFill>
                    <a:srgbClr val="262626"/>
                  </a:solidFill>
                  <a:cs typeface="+mn-ea"/>
                  <a:sym typeface="+mn-lt"/>
                </a:rPr>
                <a:t>万元）：首批客户方案定制与系统部署</a:t>
              </a:r>
              <a:endParaRPr lang="zh-CN" altLang="en-US"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品牌营销活动（</a:t>
              </a:r>
              <a:r>
                <a:rPr lang="en-US" altLang="zh-CN" sz="1000" dirty="0">
                  <a:solidFill>
                    <a:srgbClr val="262626"/>
                  </a:solidFill>
                  <a:cs typeface="+mn-ea"/>
                  <a:sym typeface="+mn-lt"/>
                </a:rPr>
                <a:t>50</a:t>
              </a:r>
              <a:r>
                <a:rPr lang="zh-CN" altLang="en-US" sz="1000" dirty="0">
                  <a:solidFill>
                    <a:srgbClr val="262626"/>
                  </a:solidFill>
                  <a:cs typeface="+mn-ea"/>
                  <a:sym typeface="+mn-lt"/>
                </a:rPr>
                <a:t>万元）：行业展会、技术峰会、内容制作、数字广告</a:t>
              </a:r>
              <a:endParaRPr lang="zh-CN" altLang="en-US"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销售团队建设（</a:t>
              </a:r>
              <a:r>
                <a:rPr lang="en-US" altLang="zh-CN" sz="1000" dirty="0">
                  <a:solidFill>
                    <a:srgbClr val="262626"/>
                  </a:solidFill>
                  <a:cs typeface="+mn-ea"/>
                  <a:sym typeface="+mn-lt"/>
                </a:rPr>
                <a:t>40</a:t>
              </a:r>
              <a:r>
                <a:rPr lang="zh-CN" altLang="en-US" sz="1000" dirty="0">
                  <a:solidFill>
                    <a:srgbClr val="262626"/>
                  </a:solidFill>
                  <a:cs typeface="+mn-ea"/>
                  <a:sym typeface="+mn-lt"/>
                </a:rPr>
                <a:t>万元）：核心团队薪资、差旅费用、渠道开拓</a:t>
              </a:r>
              <a:endParaRPr lang="zh-CN" altLang="en-US" sz="1000" dirty="0">
                <a:solidFill>
                  <a:srgbClr val="262626"/>
                </a:solidFill>
                <a:cs typeface="+mn-ea"/>
                <a:sym typeface="+mn-lt"/>
              </a:endParaRPr>
            </a:p>
          </p:txBody>
        </p:sp>
      </p:grpSp>
      <p:grpSp>
        <p:nvGrpSpPr>
          <p:cNvPr id="12" name="组合 11"/>
          <p:cNvGrpSpPr/>
          <p:nvPr/>
        </p:nvGrpSpPr>
        <p:grpSpPr>
          <a:xfrm>
            <a:off x="5802926" y="4518198"/>
            <a:ext cx="5900420" cy="1046059"/>
            <a:chOff x="6795150" y="1694083"/>
            <a:chExt cx="4362587" cy="1046095"/>
          </a:xfrm>
        </p:grpSpPr>
        <p:sp>
          <p:nvSpPr>
            <p:cNvPr id="13" name="矩形 12"/>
            <p:cNvSpPr/>
            <p:nvPr/>
          </p:nvSpPr>
          <p:spPr>
            <a:xfrm>
              <a:off x="6795150" y="1694083"/>
              <a:ext cx="2011680" cy="306716"/>
            </a:xfrm>
            <a:prstGeom prst="rect">
              <a:avLst/>
            </a:prstGeom>
          </p:spPr>
          <p:txBody>
            <a:bodyPr wrap="square">
              <a:spAutoFit/>
            </a:bodyPr>
            <a:lstStyle/>
            <a:p>
              <a:r>
                <a:rPr lang="zh-CN" altLang="en-US" sz="1400" b="1" dirty="0">
                  <a:solidFill>
                    <a:srgbClr val="262626"/>
                  </a:solidFill>
                  <a:cs typeface="+mn-ea"/>
                  <a:sym typeface="+mn-lt"/>
                </a:rPr>
                <a:t>运营成本预算：</a:t>
              </a:r>
              <a:r>
                <a:rPr lang="en-US" altLang="zh-CN" sz="1400" b="1" dirty="0">
                  <a:solidFill>
                    <a:srgbClr val="262626"/>
                  </a:solidFill>
                  <a:cs typeface="+mn-ea"/>
                  <a:sym typeface="+mn-lt"/>
                </a:rPr>
                <a:t>120</a:t>
              </a:r>
              <a:r>
                <a:rPr lang="zh-CN" altLang="en-US" sz="1400" b="1" dirty="0">
                  <a:solidFill>
                    <a:srgbClr val="262626"/>
                  </a:solidFill>
                  <a:cs typeface="+mn-ea"/>
                  <a:sym typeface="+mn-lt"/>
                </a:rPr>
                <a:t>万元</a:t>
              </a:r>
              <a:endParaRPr lang="zh-CN" altLang="en-US" sz="1400" b="1" dirty="0">
                <a:solidFill>
                  <a:srgbClr val="262626"/>
                </a:solidFill>
                <a:cs typeface="+mn-ea"/>
                <a:sym typeface="+mn-lt"/>
              </a:endParaRPr>
            </a:p>
          </p:txBody>
        </p:sp>
        <p:sp>
          <p:nvSpPr>
            <p:cNvPr id="14" name="矩形 13"/>
            <p:cNvSpPr/>
            <p:nvPr/>
          </p:nvSpPr>
          <p:spPr>
            <a:xfrm>
              <a:off x="6795150" y="1979879"/>
              <a:ext cx="4362587" cy="760299"/>
            </a:xfrm>
            <a:prstGeom prst="rect">
              <a:avLst/>
            </a:prstGeom>
          </p:spPr>
          <p:txBody>
            <a:bodyPr wrap="square">
              <a:spAutoFit/>
            </a:bodyPr>
            <a:lstStyle/>
            <a:p>
              <a:pPr algn="l">
                <a:lnSpc>
                  <a:spcPct val="150000"/>
                </a:lnSpc>
                <a:spcBef>
                  <a:spcPts val="0"/>
                </a:spcBef>
                <a:buFont typeface="Arial" panose="020B0604020202020204" pitchFamily="34" charset="0"/>
              </a:pPr>
              <a:r>
                <a:rPr lang="zh-CN" altLang="en-US" sz="1000" dirty="0">
                  <a:solidFill>
                    <a:srgbClr val="262626"/>
                  </a:solidFill>
                  <a:cs typeface="+mn-ea"/>
                  <a:sym typeface="+mn-lt"/>
                </a:rPr>
                <a:t>服务器网络运维（</a:t>
              </a:r>
              <a:r>
                <a:rPr lang="en-US" altLang="zh-CN" sz="1000" dirty="0">
                  <a:solidFill>
                    <a:srgbClr val="262626"/>
                  </a:solidFill>
                  <a:cs typeface="+mn-ea"/>
                  <a:sym typeface="+mn-lt"/>
                </a:rPr>
                <a:t>70</a:t>
              </a:r>
              <a:r>
                <a:rPr lang="zh-CN" altLang="en-US" sz="1000" dirty="0">
                  <a:solidFill>
                    <a:srgbClr val="262626"/>
                  </a:solidFill>
                  <a:cs typeface="+mn-ea"/>
                  <a:sym typeface="+mn-lt"/>
                </a:rPr>
                <a:t>万元）：云资源租赁、带宽费用、安全防护服务</a:t>
              </a:r>
              <a:endParaRPr lang="zh-CN" altLang="en-US"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客户支持团队（</a:t>
              </a:r>
              <a:r>
                <a:rPr lang="en-US" altLang="zh-CN" sz="1000" dirty="0">
                  <a:solidFill>
                    <a:srgbClr val="262626"/>
                  </a:solidFill>
                  <a:cs typeface="+mn-ea"/>
                  <a:sym typeface="+mn-lt"/>
                </a:rPr>
                <a:t>30</a:t>
              </a:r>
              <a:r>
                <a:rPr lang="zh-CN" altLang="en-US" sz="1000" dirty="0">
                  <a:solidFill>
                    <a:srgbClr val="262626"/>
                  </a:solidFill>
                  <a:cs typeface="+mn-ea"/>
                  <a:sym typeface="+mn-lt"/>
                </a:rPr>
                <a:t>万元）：客服、运营、客户成功团队建设</a:t>
              </a:r>
              <a:endParaRPr lang="zh-CN" altLang="en-US" sz="1000" dirty="0">
                <a:solidFill>
                  <a:srgbClr val="262626"/>
                </a:solidFill>
                <a:cs typeface="+mn-ea"/>
                <a:sym typeface="+mn-lt"/>
              </a:endParaRPr>
            </a:p>
            <a:p>
              <a:pPr algn="l">
                <a:lnSpc>
                  <a:spcPct val="150000"/>
                </a:lnSpc>
                <a:spcBef>
                  <a:spcPts val="0"/>
                </a:spcBef>
                <a:buFont typeface="Arial" panose="020B0604020202020204" pitchFamily="34" charset="0"/>
              </a:pPr>
              <a:r>
                <a:rPr lang="zh-CN" altLang="en-US" sz="1000" dirty="0">
                  <a:solidFill>
                    <a:srgbClr val="262626"/>
                  </a:solidFill>
                  <a:cs typeface="+mn-ea"/>
                  <a:sym typeface="+mn-lt"/>
                </a:rPr>
                <a:t>行政日常开销（</a:t>
              </a:r>
              <a:r>
                <a:rPr lang="en-US" altLang="zh-CN" sz="1000" dirty="0">
                  <a:solidFill>
                    <a:srgbClr val="262626"/>
                  </a:solidFill>
                  <a:cs typeface="+mn-ea"/>
                  <a:sym typeface="+mn-lt"/>
                </a:rPr>
                <a:t>20</a:t>
              </a:r>
              <a:r>
                <a:rPr lang="zh-CN" altLang="en-US" sz="1000" dirty="0">
                  <a:solidFill>
                    <a:srgbClr val="262626"/>
                  </a:solidFill>
                  <a:cs typeface="+mn-ea"/>
                  <a:sym typeface="+mn-lt"/>
                </a:rPr>
                <a:t>万元）：办公场地、水电耗材、法务财务等费用</a:t>
              </a:r>
              <a:endParaRPr lang="zh-CN" altLang="en-US" sz="1000" dirty="0">
                <a:solidFill>
                  <a:srgbClr val="262626"/>
                </a:solidFill>
                <a:cs typeface="+mn-ea"/>
                <a:sym typeface="+mn-lt"/>
              </a:endParaRPr>
            </a:p>
          </p:txBody>
        </p:sp>
      </p:grpSp>
      <p:sp>
        <p:nvSpPr>
          <p:cNvPr id="22" name="文本框 21"/>
          <p:cNvSpPr txBox="1"/>
          <p:nvPr/>
        </p:nvSpPr>
        <p:spPr>
          <a:xfrm>
            <a:off x="4850765" y="487680"/>
            <a:ext cx="2490470" cy="52322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预算计划</a:t>
            </a:r>
            <a:endParaRPr lang="zh-CN" altLang="en-US" sz="2800" b="1" dirty="0">
              <a:solidFill>
                <a:srgbClr val="262626"/>
              </a:solidFill>
              <a:cs typeface="+mn-ea"/>
              <a:sym typeface="+mn-lt"/>
            </a:endParaRPr>
          </a:p>
        </p:txBody>
      </p:sp>
      <p:sp>
        <p:nvSpPr>
          <p:cNvPr id="3" name="矩形 2"/>
          <p:cNvSpPr/>
          <p:nvPr/>
        </p:nvSpPr>
        <p:spPr>
          <a:xfrm>
            <a:off x="5095461" y="-15240"/>
            <a:ext cx="2001078" cy="110401"/>
          </a:xfrm>
          <a:prstGeom prst="rect">
            <a:avLst/>
          </a:prstGeom>
          <a:solidFill>
            <a:srgbClr val="006665"/>
          </a:solidFill>
          <a:ln>
            <a:solidFill>
              <a:srgbClr val="0066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Scale>
                                      <p:cBhvr>
                                        <p:cTn id="7" dur="5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47"/>
                                        </p:tgtEl>
                                        <p:attrNameLst>
                                          <p:attrName>ppt_x</p:attrName>
                                          <p:attrName>ppt_y</p:attrName>
                                        </p:attrNameLst>
                                      </p:cBhvr>
                                    </p:animMotion>
                                    <p:animEffect transition="in" filter="fade">
                                      <p:cBhvr>
                                        <p:cTn id="9" dur="500"/>
                                        <p:tgtEl>
                                          <p:spTgt spid="47"/>
                                        </p:tgtEl>
                                      </p:cBhvr>
                                    </p:animEffect>
                                  </p:childTnLst>
                                </p:cTn>
                              </p:par>
                            </p:childTnLst>
                          </p:cTn>
                        </p:par>
                        <p:par>
                          <p:cTn id="10" fill="hold">
                            <p:stCondLst>
                              <p:cond delay="500"/>
                            </p:stCondLst>
                            <p:childTnLst>
                              <p:par>
                                <p:cTn id="11" presetID="41" presetClass="entr" presetSubtype="0" fill="hold" grpId="1"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anim calcmode="lin" valueType="num">
                                      <p:cBhvr>
                                        <p:cTn id="15"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
                                        </p:tgtEl>
                                      </p:cBhvr>
                                    </p:animEffect>
                                  </p:childTnLst>
                                </p:cTn>
                              </p:par>
                            </p:childTnLst>
                          </p:cTn>
                        </p:par>
                        <p:par>
                          <p:cTn id="18" fill="hold">
                            <p:stCondLst>
                              <p:cond delay="1549"/>
                            </p:stCondLst>
                            <p:childTnLst>
                              <p:par>
                                <p:cTn id="19" presetID="2" presetClass="entr" presetSubtype="2" decel="10000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2049"/>
                            </p:stCondLst>
                            <p:childTnLst>
                              <p:par>
                                <p:cTn id="24" presetID="2" presetClass="entr" presetSubtype="2" decel="10000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1+#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par>
                          <p:cTn id="28" fill="hold">
                            <p:stCondLst>
                              <p:cond delay="2549"/>
                            </p:stCondLst>
                            <p:childTnLst>
                              <p:par>
                                <p:cTn id="29" presetID="2" presetClass="entr" presetSubtype="2" decel="10000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par>
                          <p:cTn id="33" fill="hold">
                            <p:stCondLst>
                              <p:cond delay="3049"/>
                            </p:stCondLst>
                            <p:childTnLst>
                              <p:par>
                                <p:cTn id="34" presetID="29"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ppt_x</p:attrName>
                                        </p:attrNameLst>
                                      </p:cBhvr>
                                      <p:tavLst>
                                        <p:tav tm="0">
                                          <p:val>
                                            <p:strVal val="#ppt_x-.2"/>
                                          </p:val>
                                        </p:tav>
                                        <p:tav tm="100000">
                                          <p:val>
                                            <p:strVal val="#ppt_x"/>
                                          </p:val>
                                        </p:tav>
                                      </p:tavLst>
                                    </p:anim>
                                    <p:anim calcmode="lin" valueType="num">
                                      <p:cBhvr>
                                        <p:cTn id="37" dur="5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7" grpId="0">
        <p:bldAsOne/>
      </p:bldGraphic>
      <p:bldP spid="2" grpId="0"/>
      <p:bldP spid="2" grpId="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885055" y="0"/>
            <a:ext cx="2421255" cy="768350"/>
          </a:xfrm>
          <a:prstGeom prst="rect">
            <a:avLst/>
          </a:prstGeom>
          <a:noFill/>
        </p:spPr>
        <p:txBody>
          <a:bodyPr wrap="square" rtlCol="0">
            <a:spAutoFit/>
          </a:bodyPr>
          <a:lstStyle/>
          <a:p>
            <a:pPr algn="r"/>
            <a:r>
              <a:rPr lang="zh-CN" altLang="en-US" sz="4400" b="1" dirty="0">
                <a:solidFill>
                  <a:srgbClr val="006665"/>
                </a:solidFill>
                <a:cs typeface="+mn-ea"/>
                <a:sym typeface="+mn-lt"/>
              </a:rPr>
              <a:t>思维导图</a:t>
            </a:r>
            <a:endParaRPr lang="zh-CN" altLang="en-US" sz="4400" b="1" dirty="0">
              <a:solidFill>
                <a:srgbClr val="006665"/>
              </a:solidFill>
              <a:cs typeface="+mn-ea"/>
              <a:sym typeface="+mn-lt"/>
            </a:endParaRPr>
          </a:p>
        </p:txBody>
      </p:sp>
      <p:pic>
        <p:nvPicPr>
          <p:cNvPr id="2" name="图片 1" descr="思维导图2"/>
          <p:cNvPicPr>
            <a:picLocks noChangeAspect="1"/>
          </p:cNvPicPr>
          <p:nvPr/>
        </p:nvPicPr>
        <p:blipFill>
          <a:blip r:embed="rId1"/>
          <a:stretch>
            <a:fillRect/>
          </a:stretch>
        </p:blipFill>
        <p:spPr>
          <a:xfrm>
            <a:off x="109855" y="845820"/>
            <a:ext cx="11972925" cy="567309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88070" y="-14605"/>
            <a:ext cx="3503930" cy="6887845"/>
          </a:xfrm>
          <a:prstGeom prst="rect">
            <a:avLst/>
          </a:prstGeom>
          <a:solidFill>
            <a:srgbClr val="006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0474325" y="434975"/>
            <a:ext cx="1357630" cy="768350"/>
          </a:xfrm>
          <a:prstGeom prst="rect">
            <a:avLst/>
          </a:prstGeom>
          <a:noFill/>
        </p:spPr>
        <p:txBody>
          <a:bodyPr wrap="square" rtlCol="0">
            <a:spAutoFit/>
          </a:bodyPr>
          <a:lstStyle/>
          <a:p>
            <a:pPr algn="r"/>
            <a:r>
              <a:rPr lang="en-US" altLang="zh-CN" sz="4400" b="1" dirty="0">
                <a:solidFill>
                  <a:schemeClr val="bg1"/>
                </a:solidFill>
                <a:cs typeface="+mn-ea"/>
                <a:sym typeface="+mn-lt"/>
              </a:rPr>
              <a:t>01</a:t>
            </a:r>
            <a:endParaRPr lang="en-US" altLang="zh-CN" sz="4400" b="1" dirty="0">
              <a:solidFill>
                <a:schemeClr val="bg1"/>
              </a:solidFill>
              <a:cs typeface="+mn-ea"/>
              <a:sym typeface="+mn-lt"/>
            </a:endParaRPr>
          </a:p>
        </p:txBody>
      </p:sp>
      <p:sp>
        <p:nvSpPr>
          <p:cNvPr id="10" name="文本框 9"/>
          <p:cNvSpPr txBox="1"/>
          <p:nvPr/>
        </p:nvSpPr>
        <p:spPr>
          <a:xfrm>
            <a:off x="776836" y="2464435"/>
            <a:ext cx="3673475" cy="768350"/>
          </a:xfrm>
          <a:prstGeom prst="rect">
            <a:avLst/>
          </a:prstGeom>
          <a:noFill/>
        </p:spPr>
        <p:txBody>
          <a:bodyPr wrap="square" rtlCol="0">
            <a:spAutoFit/>
          </a:bodyPr>
          <a:lstStyle/>
          <a:p>
            <a:pPr algn="l" fontAlgn="auto">
              <a:lnSpc>
                <a:spcPct val="100000"/>
              </a:lnSpc>
            </a:pPr>
            <a:r>
              <a:rPr lang="en-US" altLang="zh-CN" sz="4400" b="1" dirty="0">
                <a:solidFill>
                  <a:srgbClr val="262626"/>
                </a:solidFill>
                <a:cs typeface="+mn-ea"/>
                <a:sym typeface="+mn-lt"/>
              </a:rPr>
              <a:t>1.</a:t>
            </a:r>
            <a:r>
              <a:rPr lang="zh-CN" altLang="en-US" sz="4400" b="1" dirty="0">
                <a:solidFill>
                  <a:srgbClr val="262626"/>
                </a:solidFill>
                <a:cs typeface="+mn-ea"/>
                <a:sym typeface="+mn-lt"/>
              </a:rPr>
              <a:t>项目概述</a:t>
            </a:r>
            <a:endParaRPr lang="zh-CN" altLang="en-US" sz="4400" b="1" dirty="0">
              <a:solidFill>
                <a:srgbClr val="262626"/>
              </a:solidFill>
              <a:cs typeface="+mn-ea"/>
              <a:sym typeface="+mn-lt"/>
            </a:endParaRPr>
          </a:p>
        </p:txBody>
      </p:sp>
      <p:sp>
        <p:nvSpPr>
          <p:cNvPr id="14" name="文本框 21"/>
          <p:cNvSpPr txBox="1"/>
          <p:nvPr/>
        </p:nvSpPr>
        <p:spPr>
          <a:xfrm>
            <a:off x="962256" y="3429000"/>
            <a:ext cx="3851910" cy="5429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210000"/>
              </a:lnSpc>
            </a:pPr>
            <a:r>
              <a:rPr lang="en-US" altLang="zh-CN" sz="1400" dirty="0">
                <a:solidFill>
                  <a:schemeClr val="tx1">
                    <a:lumMod val="65000"/>
                    <a:lumOff val="35000"/>
                  </a:schemeClr>
                </a:solidFill>
                <a:cs typeface="+mn-ea"/>
                <a:sym typeface="+mn-lt"/>
              </a:rPr>
              <a:t>Project Brief: Smart Gas IoT Deployment</a:t>
            </a:r>
            <a:endParaRPr lang="en-US" altLang="zh-CN" sz="1400" dirty="0">
              <a:solidFill>
                <a:schemeClr val="tx1">
                  <a:lumMod val="65000"/>
                  <a:lumOff val="35000"/>
                </a:schemeClr>
              </a:solidFill>
              <a:cs typeface="+mn-ea"/>
              <a:sym typeface="+mn-lt"/>
            </a:endParaRPr>
          </a:p>
        </p:txBody>
      </p:sp>
      <p:sp>
        <p:nvSpPr>
          <p:cNvPr id="4" name="文本框 3"/>
          <p:cNvSpPr txBox="1"/>
          <p:nvPr/>
        </p:nvSpPr>
        <p:spPr>
          <a:xfrm>
            <a:off x="10045523" y="5981065"/>
            <a:ext cx="1786255" cy="368300"/>
          </a:xfrm>
          <a:prstGeom prst="rect">
            <a:avLst/>
          </a:prstGeom>
          <a:noFill/>
        </p:spPr>
        <p:txBody>
          <a:bodyPr wrap="square" rtlCol="0">
            <a:spAutoFit/>
          </a:bodyPr>
          <a:lstStyle/>
          <a:p>
            <a:pPr algn="r"/>
            <a:r>
              <a:rPr kumimoji="1" lang="en-US" altLang="zh-CN" b="1" dirty="0">
                <a:solidFill>
                  <a:schemeClr val="bg1"/>
                </a:solidFill>
                <a:cs typeface="+mn-ea"/>
                <a:sym typeface="+mn-lt"/>
              </a:rPr>
              <a:t>PART ONE</a:t>
            </a:r>
            <a:endParaRPr kumimoji="1" lang="en-US" altLang="zh-CN" b="1" dirty="0">
              <a:solidFill>
                <a:schemeClr val="bg1"/>
              </a:solidFill>
              <a:cs typeface="+mn-ea"/>
              <a:sym typeface="+mn-lt"/>
            </a:endParaRPr>
          </a:p>
        </p:txBody>
      </p:sp>
      <p:pic>
        <p:nvPicPr>
          <p:cNvPr id="33" name="Image 15" descr="preencoded.png"/>
          <p:cNvPicPr>
            <a:picLocks noChangeAspect="1"/>
          </p:cNvPicPr>
          <p:nvPr/>
        </p:nvPicPr>
        <p:blipFill>
          <a:blip r:embed="rId1"/>
          <a:stretch>
            <a:fillRect/>
          </a:stretch>
        </p:blipFill>
        <p:spPr>
          <a:xfrm>
            <a:off x="5485130" y="894715"/>
            <a:ext cx="5086985" cy="5086985"/>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1"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9"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ppt_x</p:attrName>
                                        </p:attrNameLst>
                                      </p:cBhvr>
                                      <p:tavLst>
                                        <p:tav tm="0">
                                          <p:val>
                                            <p:strVal val="#ppt_x-.2"/>
                                          </p:val>
                                        </p:tav>
                                        <p:tav tm="100000">
                                          <p:val>
                                            <p:strVal val="#ppt_x"/>
                                          </p:val>
                                        </p:tav>
                                      </p:tavLst>
                                    </p:anim>
                                    <p:anim calcmode="lin" valueType="num">
                                      <p:cBhvr>
                                        <p:cTn id="23"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4" dur="500"/>
                                        <p:tgtEl>
                                          <p:spTgt spid="10"/>
                                        </p:tgtEl>
                                      </p:cBhvr>
                                    </p:animEffec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 grpId="0"/>
      <p:bldP spid="7" grpId="1"/>
      <p:bldP spid="10" grpId="0"/>
      <p:bldP spid="14"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239895" y="322580"/>
            <a:ext cx="3712210" cy="52197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行业定义</a:t>
            </a:r>
            <a:endParaRPr lang="en-US" altLang="zh-CN" sz="2800" b="1" dirty="0">
              <a:solidFill>
                <a:srgbClr val="262626"/>
              </a:solidFill>
              <a:cs typeface="+mn-ea"/>
              <a:sym typeface="+mn-lt"/>
            </a:endParaRPr>
          </a:p>
        </p:txBody>
      </p:sp>
      <p:cxnSp>
        <p:nvCxnSpPr>
          <p:cNvPr id="27" name="直接连接符 26"/>
          <p:cNvCxnSpPr/>
          <p:nvPr>
            <p:custDataLst>
              <p:tags r:id="rId1"/>
            </p:custDataLst>
          </p:nvPr>
        </p:nvCxnSpPr>
        <p:spPr>
          <a:xfrm>
            <a:off x="6826885" y="3383280"/>
            <a:ext cx="4792980" cy="3429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pic>
        <p:nvPicPr>
          <p:cNvPr id="19" name="Image 7" descr="preencoded.png"/>
          <p:cNvPicPr>
            <a:picLocks noChangeAspect="1"/>
          </p:cNvPicPr>
          <p:nvPr/>
        </p:nvPicPr>
        <p:blipFill>
          <a:blip r:embed="rId2"/>
          <a:stretch>
            <a:fillRect/>
          </a:stretch>
        </p:blipFill>
        <p:spPr>
          <a:xfrm>
            <a:off x="1278850" y="843637"/>
            <a:ext cx="4818340" cy="4818340"/>
          </a:xfrm>
          <a:prstGeom prst="rect">
            <a:avLst/>
          </a:prstGeom>
        </p:spPr>
      </p:pic>
      <p:pic>
        <p:nvPicPr>
          <p:cNvPr id="15" name="Image 5" descr="preencoded.png"/>
          <p:cNvPicPr>
            <a:picLocks noChangeAspect="1"/>
          </p:cNvPicPr>
          <p:nvPr/>
        </p:nvPicPr>
        <p:blipFill>
          <a:blip r:embed="rId3"/>
          <a:stretch>
            <a:fillRect/>
          </a:stretch>
        </p:blipFill>
        <p:spPr>
          <a:xfrm>
            <a:off x="1198840" y="843637"/>
            <a:ext cx="4818340" cy="4818340"/>
          </a:xfrm>
          <a:prstGeom prst="rect">
            <a:avLst/>
          </a:prstGeom>
        </p:spPr>
      </p:pic>
      <p:pic>
        <p:nvPicPr>
          <p:cNvPr id="8" name="Image 3" descr="preencoded.png"/>
          <p:cNvPicPr>
            <a:picLocks noChangeAspect="1"/>
          </p:cNvPicPr>
          <p:nvPr/>
        </p:nvPicPr>
        <p:blipFill>
          <a:blip r:embed="rId4"/>
          <a:stretch>
            <a:fillRect/>
          </a:stretch>
        </p:blipFill>
        <p:spPr>
          <a:xfrm>
            <a:off x="1198840" y="933807"/>
            <a:ext cx="4818340" cy="4818340"/>
          </a:xfrm>
          <a:prstGeom prst="rect">
            <a:avLst/>
          </a:prstGeom>
        </p:spPr>
      </p:pic>
      <p:pic>
        <p:nvPicPr>
          <p:cNvPr id="9" name="Image 1" descr="preencoded.png"/>
          <p:cNvPicPr>
            <a:picLocks noChangeAspect="1"/>
          </p:cNvPicPr>
          <p:nvPr/>
        </p:nvPicPr>
        <p:blipFill>
          <a:blip r:embed="rId5"/>
          <a:stretch>
            <a:fillRect/>
          </a:stretch>
        </p:blipFill>
        <p:spPr>
          <a:xfrm>
            <a:off x="1278850" y="933807"/>
            <a:ext cx="4818340" cy="4818340"/>
          </a:xfrm>
          <a:prstGeom prst="rect">
            <a:avLst/>
          </a:prstGeom>
        </p:spPr>
      </p:pic>
      <p:pic>
        <p:nvPicPr>
          <p:cNvPr id="20" name="Image 8" descr="preencoded.png"/>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2165985" y="4030345"/>
            <a:ext cx="338455" cy="338455"/>
          </a:xfrm>
          <a:prstGeom prst="rect">
            <a:avLst/>
          </a:prstGeom>
        </p:spPr>
      </p:pic>
      <p:pic>
        <p:nvPicPr>
          <p:cNvPr id="16" name="Image 6" descr="preencoded.png"/>
          <p:cNvPicPr>
            <a:picLocks noChangeAspect="1"/>
          </p:cNvPicPr>
          <p:nvPr>
            <p:custDataLst>
              <p:tags r:id="rId9"/>
            </p:custDataLst>
          </p:nvPr>
        </p:nvPicPr>
        <p:blipFill>
          <a:blip r:embed="rId7">
            <a:extLst>
              <a:ext uri="{96DAC541-7B7A-43D3-8B79-37D633B846F1}">
                <asvg:svgBlip xmlns:asvg="http://schemas.microsoft.com/office/drawing/2016/SVG/main" r:embed="rId10"/>
              </a:ext>
            </a:extLst>
          </a:blip>
          <a:stretch>
            <a:fillRect/>
          </a:stretch>
        </p:blipFill>
        <p:spPr>
          <a:xfrm>
            <a:off x="4441190" y="4242435"/>
            <a:ext cx="330835" cy="330835"/>
          </a:xfrm>
          <a:prstGeom prst="rect">
            <a:avLst/>
          </a:prstGeom>
        </p:spPr>
      </p:pic>
      <p:pic>
        <p:nvPicPr>
          <p:cNvPr id="13" name="Image 4" descr="preencoded.png"/>
          <p:cNvPicPr>
            <a:picLocks noChangeAspect="1"/>
          </p:cNvPicPr>
          <p:nvPr>
            <p:custDataLst>
              <p:tags r:id="rId11"/>
            </p:custDataLst>
          </p:nvPr>
        </p:nvPicPr>
        <p:blipFill>
          <a:blip r:embed="rId7">
            <a:extLst>
              <a:ext uri="{96DAC541-7B7A-43D3-8B79-37D633B846F1}">
                <asvg:svgBlip xmlns:asvg="http://schemas.microsoft.com/office/drawing/2016/SVG/main" r:embed="rId12"/>
              </a:ext>
            </a:extLst>
          </a:blip>
          <a:stretch>
            <a:fillRect/>
          </a:stretch>
        </p:blipFill>
        <p:spPr>
          <a:xfrm>
            <a:off x="4772025" y="2277745"/>
            <a:ext cx="363220" cy="363220"/>
          </a:xfrm>
          <a:prstGeom prst="rect">
            <a:avLst/>
          </a:prstGeom>
        </p:spPr>
      </p:pic>
      <p:pic>
        <p:nvPicPr>
          <p:cNvPr id="14" name="Image 2" descr="preencoded.png"/>
          <p:cNvPicPr>
            <a:picLocks noChangeAspect="1"/>
          </p:cNvPicPr>
          <p:nvPr>
            <p:custDataLst>
              <p:tags r:id="rId13"/>
            </p:custDataLst>
          </p:nvPr>
        </p:nvPicPr>
        <p:blipFill>
          <a:blip r:embed="rId7">
            <a:extLst>
              <a:ext uri="{96DAC541-7B7A-43D3-8B79-37D633B846F1}">
                <asvg:svgBlip xmlns:asvg="http://schemas.microsoft.com/office/drawing/2016/SVG/main" r:embed="rId14"/>
              </a:ext>
            </a:extLst>
          </a:blip>
          <a:stretch>
            <a:fillRect/>
          </a:stretch>
        </p:blipFill>
        <p:spPr>
          <a:xfrm>
            <a:off x="2504440" y="1908175"/>
            <a:ext cx="323850" cy="323850"/>
          </a:xfrm>
          <a:prstGeom prst="rect">
            <a:avLst/>
          </a:prstGeom>
        </p:spPr>
      </p:pic>
      <p:sp>
        <p:nvSpPr>
          <p:cNvPr id="31" name="文本框 30"/>
          <p:cNvSpPr txBox="1"/>
          <p:nvPr/>
        </p:nvSpPr>
        <p:spPr>
          <a:xfrm>
            <a:off x="5660390" y="1080770"/>
            <a:ext cx="5080000" cy="868680"/>
          </a:xfrm>
          <a:prstGeom prst="rect">
            <a:avLst/>
          </a:prstGeom>
        </p:spPr>
        <p:txBody>
          <a:bodyPr>
            <a:spAutoFit/>
          </a:bodyPr>
          <a:p>
            <a:pPr>
              <a:spcAft>
                <a:spcPct val="60000"/>
              </a:spcAft>
            </a:pPr>
            <a:r>
              <a:rPr lang="zh-CN" altLang="en-US" sz="1900" b="1"/>
              <a:t>物联网传感</a:t>
            </a:r>
            <a:endParaRPr lang="zh-CN" altLang="en-US" sz="1900" b="1"/>
          </a:p>
          <a:p>
            <a:pPr>
              <a:spcAft>
                <a:spcPct val="60000"/>
              </a:spcAft>
            </a:pPr>
            <a:r>
              <a:rPr lang="zh-CN" altLang="en-US" sz="1600"/>
              <a:t>实时数据采集</a:t>
            </a:r>
            <a:endParaRPr lang="zh-CN" altLang="en-US" sz="1600"/>
          </a:p>
        </p:txBody>
      </p:sp>
      <p:sp>
        <p:nvSpPr>
          <p:cNvPr id="32" name="文本框 31"/>
          <p:cNvSpPr txBox="1"/>
          <p:nvPr/>
        </p:nvSpPr>
        <p:spPr>
          <a:xfrm>
            <a:off x="215265" y="927100"/>
            <a:ext cx="5080000" cy="868680"/>
          </a:xfrm>
          <a:prstGeom prst="rect">
            <a:avLst/>
          </a:prstGeom>
        </p:spPr>
        <p:txBody>
          <a:bodyPr>
            <a:spAutoFit/>
          </a:bodyPr>
          <a:p>
            <a:pPr>
              <a:spcAft>
                <a:spcPct val="60000"/>
              </a:spcAft>
            </a:pPr>
            <a:r>
              <a:rPr lang="zh-CN" altLang="en-US" sz="1900" b="1"/>
              <a:t>技术赋能</a:t>
            </a:r>
            <a:endParaRPr lang="zh-CN" altLang="en-US" sz="1900" b="1"/>
          </a:p>
          <a:p>
            <a:r>
              <a:rPr lang="zh-CN" altLang="en-US" sz="1600"/>
              <a:t>云</a:t>
            </a:r>
            <a:r>
              <a:rPr lang="en-US" altLang="zh-CN" sz="1600"/>
              <a:t>-</a:t>
            </a:r>
            <a:r>
              <a:rPr lang="zh-CN" altLang="en-US" sz="1600"/>
              <a:t>边</a:t>
            </a:r>
            <a:r>
              <a:rPr lang="en-US" altLang="zh-CN" sz="1600"/>
              <a:t>-</a:t>
            </a:r>
            <a:r>
              <a:rPr lang="zh-CN" altLang="en-US" sz="1600"/>
              <a:t>端协同架构</a:t>
            </a:r>
            <a:endParaRPr lang="zh-CN" altLang="en-US" sz="1600"/>
          </a:p>
        </p:txBody>
      </p:sp>
      <p:sp>
        <p:nvSpPr>
          <p:cNvPr id="33" name="文本框 32"/>
          <p:cNvSpPr txBox="1"/>
          <p:nvPr/>
        </p:nvSpPr>
        <p:spPr>
          <a:xfrm>
            <a:off x="6755765" y="2185353"/>
            <a:ext cx="5080000" cy="1076325"/>
          </a:xfrm>
          <a:prstGeom prst="rect">
            <a:avLst/>
          </a:prstGeom>
        </p:spPr>
        <p:txBody>
          <a:bodyPr>
            <a:spAutoFit/>
          </a:bodyPr>
          <a:p>
            <a:r>
              <a:rPr lang="zh-CN" altLang="en-US" sz="1600"/>
              <a:t>燃气安全与智慧管网行业是</a:t>
            </a:r>
            <a:r>
              <a:rPr lang="en-US" altLang="zh-CN" sz="1600" b="1"/>
              <a:t>"</a:t>
            </a:r>
            <a:r>
              <a:rPr lang="zh-CN" altLang="en-US" sz="1600" b="1"/>
              <a:t>互联网</a:t>
            </a:r>
            <a:r>
              <a:rPr lang="en-US" altLang="zh-CN" sz="1600" b="1"/>
              <a:t>+</a:t>
            </a:r>
            <a:r>
              <a:rPr lang="zh-CN" altLang="en-US" sz="1600" b="1"/>
              <a:t>能源安全</a:t>
            </a:r>
            <a:r>
              <a:rPr lang="en-US" altLang="zh-CN" sz="1600" b="1"/>
              <a:t>"</a:t>
            </a:r>
            <a:r>
              <a:rPr lang="zh-CN" altLang="en-US" sz="1600"/>
              <a:t>的核心细分赛道</a:t>
            </a:r>
            <a:r>
              <a:rPr lang="en-US" altLang="zh-CN" sz="1600"/>
              <a:t>,</a:t>
            </a:r>
            <a:r>
              <a:rPr lang="zh-CN" altLang="en-US" sz="1600"/>
              <a:t>属于城市基础设施数字化转型的关键领域。其本质是通过物联网、</a:t>
            </a:r>
            <a:r>
              <a:rPr lang="en-US" altLang="zh-CN" sz="1600"/>
              <a:t>AI</a:t>
            </a:r>
            <a:r>
              <a:rPr lang="zh-CN" altLang="en-US" sz="1600"/>
              <a:t>、云计算等技术</a:t>
            </a:r>
            <a:r>
              <a:rPr lang="en-US" altLang="zh-CN" sz="1600"/>
              <a:t>,</a:t>
            </a:r>
            <a:r>
              <a:rPr lang="zh-CN" altLang="en-US" sz="1600"/>
              <a:t>实现燃气输配系统的在线监测、漏损定位、应急处置智能化。</a:t>
            </a:r>
            <a:endParaRPr lang="zh-CN" altLang="en-US" sz="1600"/>
          </a:p>
        </p:txBody>
      </p:sp>
      <p:sp>
        <p:nvSpPr>
          <p:cNvPr id="34" name="文本框 33"/>
          <p:cNvSpPr txBox="1"/>
          <p:nvPr/>
        </p:nvSpPr>
        <p:spPr>
          <a:xfrm>
            <a:off x="215265" y="4883150"/>
            <a:ext cx="5080000" cy="868680"/>
          </a:xfrm>
          <a:prstGeom prst="rect">
            <a:avLst/>
          </a:prstGeom>
        </p:spPr>
        <p:txBody>
          <a:bodyPr>
            <a:spAutoFit/>
          </a:bodyPr>
          <a:p>
            <a:pPr>
              <a:spcAft>
                <a:spcPct val="60000"/>
              </a:spcAft>
            </a:pPr>
            <a:r>
              <a:rPr lang="zh-CN" altLang="en-US" sz="1900" b="1"/>
              <a:t>需求导向</a:t>
            </a:r>
            <a:endParaRPr lang="zh-CN" altLang="en-US" sz="1900" b="1"/>
          </a:p>
          <a:p>
            <a:r>
              <a:rPr lang="zh-CN" altLang="en-US" sz="1600"/>
              <a:t>安全</a:t>
            </a:r>
            <a:r>
              <a:rPr lang="en-US" altLang="zh-CN" sz="1600"/>
              <a:t>+</a:t>
            </a:r>
            <a:r>
              <a:rPr lang="zh-CN" altLang="en-US" sz="1600"/>
              <a:t>效率</a:t>
            </a:r>
            <a:r>
              <a:rPr lang="en-US" altLang="zh-CN" sz="1600"/>
              <a:t>+</a:t>
            </a:r>
            <a:r>
              <a:rPr lang="zh-CN" altLang="en-US" sz="1600"/>
              <a:t>公众参与</a:t>
            </a:r>
            <a:endParaRPr lang="zh-CN" altLang="en-US" sz="1600"/>
          </a:p>
        </p:txBody>
      </p:sp>
      <p:sp>
        <p:nvSpPr>
          <p:cNvPr id="35" name="文本框 34"/>
          <p:cNvSpPr txBox="1"/>
          <p:nvPr/>
        </p:nvSpPr>
        <p:spPr>
          <a:xfrm>
            <a:off x="5295265" y="4991100"/>
            <a:ext cx="5080000" cy="868680"/>
          </a:xfrm>
          <a:prstGeom prst="rect">
            <a:avLst/>
          </a:prstGeom>
        </p:spPr>
        <p:txBody>
          <a:bodyPr>
            <a:spAutoFit/>
          </a:bodyPr>
          <a:p>
            <a:pPr>
              <a:spcAft>
                <a:spcPct val="60000"/>
              </a:spcAft>
            </a:pPr>
            <a:r>
              <a:rPr lang="en-US" altLang="zh-CN" sz="1900" b="1"/>
              <a:t>AI</a:t>
            </a:r>
            <a:r>
              <a:rPr lang="zh-CN" altLang="en-US" sz="1900" b="1"/>
              <a:t>算法</a:t>
            </a:r>
            <a:endParaRPr lang="zh-CN" altLang="en-US" sz="1900" b="1"/>
          </a:p>
          <a:p>
            <a:r>
              <a:rPr lang="zh-CN" altLang="en-US" sz="1600"/>
              <a:t>智能分析预警</a:t>
            </a:r>
            <a:endParaRPr lang="zh-CN" altLang="en-US" sz="1600"/>
          </a:p>
        </p:txBody>
      </p:sp>
      <p:sp>
        <p:nvSpPr>
          <p:cNvPr id="37" name="文本框 36"/>
          <p:cNvSpPr txBox="1"/>
          <p:nvPr/>
        </p:nvSpPr>
        <p:spPr>
          <a:xfrm>
            <a:off x="6944995" y="3538855"/>
            <a:ext cx="4768215" cy="2320925"/>
          </a:xfrm>
          <a:prstGeom prst="rect">
            <a:avLst/>
          </a:prstGeom>
        </p:spPr>
        <p:txBody>
          <a:bodyPr wrap="square">
            <a:noAutofit/>
          </a:bodyPr>
          <a:p>
            <a:r>
              <a:rPr lang="zh-CN" altLang="en-US" sz="1600" b="1"/>
              <a:t>参与主体生态：</a:t>
            </a:r>
            <a:endParaRPr lang="zh-CN" altLang="en-US" sz="1600" b="1"/>
          </a:p>
          <a:p>
            <a:pPr>
              <a:buFont typeface="Arial" panose="020B0604020202020204"/>
              <a:buChar char="•"/>
            </a:pPr>
            <a:r>
              <a:rPr lang="en-US" altLang="zh-CN" sz="1600" b="1"/>
              <a:t>B</a:t>
            </a:r>
            <a:r>
              <a:rPr lang="zh-CN" altLang="en-US" sz="1600" b="1"/>
              <a:t>端核心：</a:t>
            </a:r>
            <a:r>
              <a:rPr lang="zh-CN" altLang="en-US" sz="1600"/>
              <a:t>燃气运营商</a:t>
            </a:r>
            <a:r>
              <a:rPr lang="en-US" altLang="zh-CN" sz="1600"/>
              <a:t>(</a:t>
            </a:r>
            <a:r>
              <a:rPr lang="zh-CN" altLang="en-US" sz="1600"/>
              <a:t>输配调度、管网运维、计量收费</a:t>
            </a:r>
            <a:r>
              <a:rPr lang="en-US" altLang="zh-CN" sz="1600"/>
              <a:t>)</a:t>
            </a:r>
            <a:endParaRPr lang="en-US" altLang="zh-CN" sz="1600"/>
          </a:p>
          <a:p>
            <a:pPr>
              <a:buFont typeface="Arial" panose="020B0604020202020204"/>
              <a:buChar char="•"/>
            </a:pPr>
            <a:r>
              <a:rPr lang="en-US" altLang="zh-CN" sz="1600" b="1"/>
              <a:t>B</a:t>
            </a:r>
            <a:r>
              <a:rPr lang="zh-CN" altLang="en-US" sz="1600" b="1"/>
              <a:t>端延伸：</a:t>
            </a:r>
            <a:r>
              <a:rPr lang="zh-CN" altLang="en-US" sz="1600"/>
              <a:t>园区物业</a:t>
            </a:r>
            <a:r>
              <a:rPr lang="en-US" altLang="zh-CN" sz="1600"/>
              <a:t>(</a:t>
            </a:r>
            <a:r>
              <a:rPr lang="zh-CN" altLang="en-US" sz="1600"/>
              <a:t>末端安全管理、用户服务接口</a:t>
            </a:r>
            <a:r>
              <a:rPr lang="en-US" altLang="zh-CN" sz="1600"/>
              <a:t>)</a:t>
            </a:r>
            <a:endParaRPr lang="en-US" altLang="zh-CN" sz="1600"/>
          </a:p>
          <a:p>
            <a:pPr>
              <a:buFont typeface="Arial" panose="020B0604020202020204"/>
              <a:buChar char="•"/>
            </a:pPr>
            <a:r>
              <a:rPr lang="zh-CN" altLang="en-US" sz="1600" b="1"/>
              <a:t>监管方：</a:t>
            </a:r>
            <a:r>
              <a:rPr lang="zh-CN" altLang="en-US" sz="1600"/>
              <a:t>政府城管部门</a:t>
            </a:r>
            <a:r>
              <a:rPr lang="en-US" altLang="zh-CN" sz="1600"/>
              <a:t>(</a:t>
            </a:r>
            <a:r>
              <a:rPr lang="zh-CN" altLang="en-US" sz="1600"/>
              <a:t>安全监督、应急指挥、政策制定</a:t>
            </a:r>
            <a:r>
              <a:rPr lang="en-US" altLang="zh-CN" sz="1600"/>
              <a:t>)</a:t>
            </a:r>
            <a:endParaRPr lang="en-US" altLang="zh-CN" sz="1600"/>
          </a:p>
          <a:p>
            <a:pPr>
              <a:buFont typeface="Arial" panose="020B0604020202020204"/>
              <a:buChar char="•"/>
            </a:pPr>
            <a:r>
              <a:rPr lang="en-US" altLang="zh-CN" sz="1600" b="1"/>
              <a:t>C</a:t>
            </a:r>
            <a:r>
              <a:rPr lang="zh-CN" altLang="en-US" sz="1600" b="1"/>
              <a:t>端终端：</a:t>
            </a:r>
            <a:r>
              <a:rPr lang="zh-CN" altLang="en-US" sz="1600"/>
              <a:t>居民与工商业用户</a:t>
            </a:r>
            <a:r>
              <a:rPr lang="en-US" altLang="zh-CN" sz="1600"/>
              <a:t>(</a:t>
            </a:r>
            <a:r>
              <a:rPr lang="zh-CN" altLang="en-US" sz="1600"/>
              <a:t>燃气使用、费用缴纳、安全反馈</a:t>
            </a:r>
            <a:r>
              <a:rPr lang="en-US" altLang="zh-CN" sz="1600"/>
              <a:t>)</a:t>
            </a:r>
            <a:endParaRPr lang="zh-CN" altLang="en-US" sz="1600"/>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2"/>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9" dur="500"/>
                                        <p:tgtEl>
                                          <p:spTgt spid="21"/>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本框 103"/>
          <p:cNvSpPr txBox="1"/>
          <p:nvPr/>
        </p:nvSpPr>
        <p:spPr>
          <a:xfrm>
            <a:off x="4718685" y="2058670"/>
            <a:ext cx="1723390" cy="319405"/>
          </a:xfrm>
          <a:prstGeom prst="rect">
            <a:avLst/>
          </a:prstGeom>
          <a:noFill/>
        </p:spPr>
        <p:txBody>
          <a:bodyPr wrap="square" rtlCol="0">
            <a:spAutoFit/>
          </a:bodyPr>
          <a:lstStyle/>
          <a:p>
            <a:pPr algn="l" fontAlgn="auto">
              <a:spcBef>
                <a:spcPts val="0"/>
              </a:spcBef>
              <a:spcAft>
                <a:spcPts val="0"/>
              </a:spcAft>
            </a:pPr>
            <a:r>
              <a:rPr lang="zh-CN" altLang="en-US" sz="1400" b="1">
                <a:solidFill>
                  <a:schemeClr val="bg1"/>
                </a:solidFill>
                <a:cs typeface="+mn-ea"/>
                <a:sym typeface="+mn-lt"/>
              </a:rPr>
              <a:t>单击此处输入标题</a:t>
            </a:r>
            <a:endParaRPr lang="zh-CN" altLang="en-US" sz="1400" b="1" dirty="0">
              <a:solidFill>
                <a:schemeClr val="bg1"/>
              </a:solidFill>
              <a:cs typeface="+mn-ea"/>
              <a:sym typeface="+mn-lt"/>
            </a:endParaRPr>
          </a:p>
        </p:txBody>
      </p:sp>
      <p:sp>
        <p:nvSpPr>
          <p:cNvPr id="105" name="矩形 104"/>
          <p:cNvSpPr/>
          <p:nvPr/>
        </p:nvSpPr>
        <p:spPr>
          <a:xfrm>
            <a:off x="4718685" y="2444115"/>
            <a:ext cx="6518910" cy="757643"/>
          </a:xfrm>
          <a:prstGeom prst="rect">
            <a:avLst/>
          </a:prstGeom>
        </p:spPr>
        <p:txBody>
          <a:bodyPr wrap="square">
            <a:spAutoFit/>
          </a:bodyPr>
          <a:lstStyle/>
          <a:p>
            <a:pPr algn="l" defTabSz="914400">
              <a:lnSpc>
                <a:spcPct val="150000"/>
              </a:lnSpc>
              <a:spcBef>
                <a:spcPts val="0"/>
              </a:spcBef>
              <a:buFont typeface="Arial" panose="020B0604020202020204" pitchFamily="34" charset="0"/>
            </a:pPr>
            <a:r>
              <a:rPr sz="1000" dirty="0">
                <a:solidFill>
                  <a:schemeClr val="bg1"/>
                </a:solidFill>
                <a:cs typeface="+mn-ea"/>
                <a:sym typeface="+mn-lt"/>
              </a:rPr>
              <a:t>I love you more than I've ever loved any woman. And I've waited longer for you than I've waited for any woman.I love you more than I've ever loved any woman. And I've waited longer for you than I've waited for any woman.</a:t>
            </a:r>
            <a:endParaRPr lang="zh-CN" altLang="en-US" sz="1000" kern="0" dirty="0">
              <a:solidFill>
                <a:schemeClr val="bg1"/>
              </a:solidFill>
              <a:cs typeface="+mn-ea"/>
              <a:sym typeface="+mn-lt"/>
            </a:endParaRPr>
          </a:p>
        </p:txBody>
      </p:sp>
      <p:sp>
        <p:nvSpPr>
          <p:cNvPr id="8" name="矩形 7"/>
          <p:cNvSpPr/>
          <p:nvPr/>
        </p:nvSpPr>
        <p:spPr>
          <a:xfrm>
            <a:off x="4718685" y="3383915"/>
            <a:ext cx="6518910" cy="757643"/>
          </a:xfrm>
          <a:prstGeom prst="rect">
            <a:avLst/>
          </a:prstGeom>
        </p:spPr>
        <p:txBody>
          <a:bodyPr wrap="square">
            <a:spAutoFit/>
          </a:bodyPr>
          <a:lstStyle/>
          <a:p>
            <a:pPr algn="l" defTabSz="914400">
              <a:lnSpc>
                <a:spcPct val="150000"/>
              </a:lnSpc>
              <a:spcBef>
                <a:spcPts val="0"/>
              </a:spcBef>
              <a:buFont typeface="Arial" panose="020B0604020202020204" pitchFamily="34" charset="0"/>
            </a:pPr>
            <a:r>
              <a:rPr sz="1000" dirty="0">
                <a:solidFill>
                  <a:schemeClr val="bg1"/>
                </a:solidFill>
                <a:cs typeface="+mn-ea"/>
                <a:sym typeface="+mn-lt"/>
              </a:rPr>
              <a:t>I love you more than I've ever loved any woman. And I've waited longer for you than I've waited for any woman.I love you more than I've ever loved any woman. And I've waited longer for you than I've waited for any woman.</a:t>
            </a:r>
            <a:endParaRPr lang="zh-CN" altLang="en-US" sz="1000" kern="0" dirty="0">
              <a:solidFill>
                <a:schemeClr val="bg1"/>
              </a:solidFill>
              <a:cs typeface="+mn-ea"/>
              <a:sym typeface="+mn-lt"/>
            </a:endParaRPr>
          </a:p>
        </p:txBody>
      </p:sp>
      <p:sp>
        <p:nvSpPr>
          <p:cNvPr id="13" name="文本框 12"/>
          <p:cNvSpPr txBox="1"/>
          <p:nvPr/>
        </p:nvSpPr>
        <p:spPr>
          <a:xfrm>
            <a:off x="4902200" y="250825"/>
            <a:ext cx="2490470" cy="521970"/>
          </a:xfrm>
          <a:prstGeom prst="rect">
            <a:avLst/>
          </a:prstGeom>
          <a:noFill/>
        </p:spPr>
        <p:txBody>
          <a:bodyPr wrap="square" rtlCol="0">
            <a:spAutoFit/>
          </a:bodyPr>
          <a:lstStyle/>
          <a:p>
            <a:pPr algn="ctr" fontAlgn="auto">
              <a:lnSpc>
                <a:spcPct val="100000"/>
              </a:lnSpc>
            </a:pPr>
            <a:r>
              <a:rPr lang="zh-CN" altLang="en-US" sz="2800" b="1" dirty="0">
                <a:solidFill>
                  <a:srgbClr val="262626"/>
                </a:solidFill>
                <a:cs typeface="+mn-ea"/>
                <a:sym typeface="+mn-lt"/>
              </a:rPr>
              <a:t>行业现状</a:t>
            </a:r>
            <a:endParaRPr lang="zh-CN" altLang="en-US" sz="2800" b="1" dirty="0">
              <a:solidFill>
                <a:srgbClr val="262626"/>
              </a:solidFill>
              <a:cs typeface="+mn-ea"/>
              <a:sym typeface="+mn-lt"/>
            </a:endParaRPr>
          </a:p>
        </p:txBody>
      </p:sp>
      <p:sp>
        <p:nvSpPr>
          <p:cNvPr id="2" name="文本框 1"/>
          <p:cNvSpPr txBox="1"/>
          <p:nvPr/>
        </p:nvSpPr>
        <p:spPr>
          <a:xfrm>
            <a:off x="6170930" y="884555"/>
            <a:ext cx="5695315" cy="6087110"/>
          </a:xfrm>
          <a:prstGeom prst="rect">
            <a:avLst/>
          </a:prstGeom>
        </p:spPr>
        <p:txBody>
          <a:bodyPr wrap="square">
            <a:noAutofit/>
          </a:bodyPr>
          <a:p>
            <a:pPr>
              <a:spcAft>
                <a:spcPct val="60000"/>
              </a:spcAft>
            </a:pPr>
            <a:r>
              <a:rPr lang="zh-CN" altLang="en-US" sz="2200" b="1"/>
              <a:t>未来发展趋势</a:t>
            </a:r>
            <a:endParaRPr lang="zh-CN" altLang="en-US" sz="2200" b="1"/>
          </a:p>
          <a:p>
            <a:pPr>
              <a:lnSpc>
                <a:spcPct val="110000"/>
              </a:lnSpc>
            </a:pPr>
            <a:r>
              <a:rPr lang="zh-CN" altLang="en-US" sz="1600"/>
              <a:t>在</a:t>
            </a:r>
            <a:r>
              <a:rPr lang="en-US" altLang="zh-CN" sz="1600" b="1"/>
              <a:t>"</a:t>
            </a:r>
            <a:r>
              <a:rPr lang="zh-CN" altLang="en-US" sz="1600" b="1"/>
              <a:t>双碳目标</a:t>
            </a:r>
            <a:r>
              <a:rPr lang="en-US" altLang="zh-CN" sz="1600" b="1"/>
              <a:t>"</a:t>
            </a:r>
            <a:r>
              <a:rPr lang="zh-CN" altLang="en-US" sz="1600" b="1"/>
              <a:t>与</a:t>
            </a:r>
            <a:r>
              <a:rPr lang="en-US" altLang="zh-CN" sz="1600" b="1"/>
              <a:t>"</a:t>
            </a:r>
            <a:r>
              <a:rPr lang="zh-CN" altLang="en-US" sz="1600" b="1"/>
              <a:t>城市安全精细化治理</a:t>
            </a:r>
            <a:r>
              <a:rPr lang="en-US" altLang="zh-CN" sz="1600" b="1"/>
              <a:t>"(</a:t>
            </a:r>
            <a:r>
              <a:rPr lang="zh-CN" altLang="en-US" sz="1600" b="1"/>
              <a:t>燃气事故防范与应急能力建设</a:t>
            </a:r>
            <a:r>
              <a:rPr lang="en-US" altLang="zh-CN" sz="1600" b="1"/>
              <a:t>)</a:t>
            </a:r>
            <a:r>
              <a:rPr lang="zh-CN" altLang="en-US" sz="1600"/>
              <a:t>双重政策驱动下</a:t>
            </a:r>
            <a:r>
              <a:rPr lang="en-US" altLang="zh-CN" sz="1600"/>
              <a:t>,</a:t>
            </a:r>
            <a:r>
              <a:rPr lang="zh-CN" altLang="en-US" sz="1600"/>
              <a:t>行业正经历从</a:t>
            </a:r>
            <a:r>
              <a:rPr lang="en-US" altLang="zh-CN" sz="1600"/>
              <a:t>"</a:t>
            </a:r>
            <a:r>
              <a:rPr lang="zh-CN" altLang="en-US" sz="1600"/>
              <a:t>人工巡检</a:t>
            </a:r>
            <a:r>
              <a:rPr lang="en-US" altLang="zh-CN" sz="1600"/>
              <a:t>+</a:t>
            </a:r>
            <a:r>
              <a:rPr lang="zh-CN" altLang="en-US" sz="1600"/>
              <a:t>离线监控</a:t>
            </a:r>
            <a:r>
              <a:rPr lang="en-US" altLang="zh-CN" sz="1600"/>
              <a:t>"</a:t>
            </a:r>
            <a:r>
              <a:rPr lang="zh-CN" altLang="en-US" sz="1600"/>
              <a:t>向</a:t>
            </a:r>
            <a:r>
              <a:rPr lang="en-US" altLang="zh-CN" sz="1600"/>
              <a:t>"</a:t>
            </a:r>
            <a:r>
              <a:rPr lang="zh-CN" altLang="en-US" sz="1600"/>
              <a:t>数字孪生</a:t>
            </a:r>
            <a:r>
              <a:rPr lang="en-US" altLang="zh-CN" sz="1600"/>
              <a:t>+</a:t>
            </a:r>
            <a:r>
              <a:rPr lang="zh-CN" altLang="en-US" sz="1600"/>
              <a:t>智能运维</a:t>
            </a:r>
            <a:r>
              <a:rPr lang="en-US" altLang="zh-CN" sz="1600"/>
              <a:t>"</a:t>
            </a:r>
            <a:r>
              <a:rPr lang="zh-CN" altLang="en-US" sz="1600"/>
              <a:t>的深刻转型。</a:t>
            </a:r>
            <a:endParaRPr lang="zh-CN" altLang="en-US" sz="1600"/>
          </a:p>
          <a:p>
            <a:pPr>
              <a:lnSpc>
                <a:spcPct val="110000"/>
              </a:lnSpc>
            </a:pPr>
            <a:r>
              <a:rPr lang="zh-CN" altLang="en-US" sz="1600" b="1"/>
              <a:t>技术架构演进趋势：</a:t>
            </a:r>
            <a:endParaRPr lang="zh-CN" altLang="en-US" sz="1600" b="1"/>
          </a:p>
          <a:p>
            <a:pPr>
              <a:lnSpc>
                <a:spcPct val="110000"/>
              </a:lnSpc>
              <a:buFont typeface="Arial" panose="020B0604020202020204"/>
              <a:buChar char="•"/>
            </a:pPr>
            <a:r>
              <a:rPr lang="zh-CN" altLang="en-US" sz="1600" b="1"/>
              <a:t>云平台：</a:t>
            </a:r>
            <a:r>
              <a:rPr lang="zh-CN" altLang="en-US" sz="1600"/>
              <a:t>承载海量数据存储、大数据分析、</a:t>
            </a:r>
            <a:r>
              <a:rPr lang="en-US" altLang="zh-CN" sz="1600"/>
              <a:t>AI</a:t>
            </a:r>
            <a:r>
              <a:rPr lang="zh-CN" altLang="en-US" sz="1600"/>
              <a:t>模型训练与决策支持</a:t>
            </a:r>
            <a:endParaRPr lang="zh-CN" altLang="en-US" sz="1600"/>
          </a:p>
          <a:p>
            <a:pPr>
              <a:lnSpc>
                <a:spcPct val="110000"/>
              </a:lnSpc>
              <a:buFont typeface="Arial" panose="020B0604020202020204"/>
              <a:buChar char="•"/>
            </a:pPr>
            <a:r>
              <a:rPr lang="zh-CN" altLang="en-US" sz="1600" b="1"/>
              <a:t>边缘端：</a:t>
            </a:r>
            <a:r>
              <a:rPr lang="zh-CN" altLang="en-US" sz="1600"/>
              <a:t>部署边缘计算节点</a:t>
            </a:r>
            <a:r>
              <a:rPr lang="en-US" altLang="zh-CN" sz="1600"/>
              <a:t>,</a:t>
            </a:r>
            <a:r>
              <a:rPr lang="zh-CN" altLang="en-US" sz="1600"/>
              <a:t>实现毫秒级实时数据处理与本地智能决策</a:t>
            </a:r>
            <a:endParaRPr lang="zh-CN" altLang="en-US" sz="1600"/>
          </a:p>
          <a:p>
            <a:pPr>
              <a:lnSpc>
                <a:spcPct val="110000"/>
              </a:lnSpc>
              <a:buFont typeface="Arial" panose="020B0604020202020204"/>
              <a:buChar char="•"/>
            </a:pPr>
            <a:r>
              <a:rPr lang="zh-CN" altLang="en-US" sz="1600" b="1"/>
              <a:t>终端设备：</a:t>
            </a:r>
            <a:r>
              <a:rPr lang="zh-CN" altLang="en-US" sz="1600"/>
              <a:t>物联网传感器、智能表计、阀门执行器形成全域感知网络</a:t>
            </a:r>
            <a:endParaRPr lang="zh-CN" altLang="en-US" sz="1600"/>
          </a:p>
          <a:p>
            <a:pPr>
              <a:lnSpc>
                <a:spcPct val="110000"/>
              </a:lnSpc>
            </a:pPr>
            <a:r>
              <a:rPr lang="zh-CN" altLang="en-US" sz="1600" b="1"/>
              <a:t>融合趋势与生态协同：</a:t>
            </a:r>
            <a:r>
              <a:rPr lang="zh-CN" altLang="en-US" sz="1600"/>
              <a:t>与智慧城市</a:t>
            </a:r>
            <a:r>
              <a:rPr lang="en-US" altLang="zh-CN" sz="1600"/>
              <a:t>(CIM</a:t>
            </a:r>
            <a:r>
              <a:rPr lang="zh-CN" altLang="en-US" sz="1600"/>
              <a:t>平台</a:t>
            </a:r>
            <a:r>
              <a:rPr lang="en-US" altLang="zh-CN" sz="1600"/>
              <a:t>)</a:t>
            </a:r>
            <a:r>
              <a:rPr lang="zh-CN" altLang="en-US" sz="1600"/>
              <a:t>、应急管理系统深度绑定</a:t>
            </a:r>
            <a:r>
              <a:rPr lang="en-US" altLang="zh-CN" sz="1600"/>
              <a:t>,</a:t>
            </a:r>
            <a:r>
              <a:rPr lang="zh-CN" altLang="en-US" sz="1600"/>
              <a:t>强调</a:t>
            </a:r>
            <a:r>
              <a:rPr lang="en-US" altLang="zh-CN" sz="1600"/>
              <a:t>"</a:t>
            </a:r>
            <a:r>
              <a:rPr lang="zh-CN" altLang="en-US" sz="1600"/>
              <a:t>事故防范</a:t>
            </a:r>
            <a:r>
              <a:rPr lang="en-US" altLang="zh-CN" sz="1600"/>
              <a:t>→</a:t>
            </a:r>
            <a:r>
              <a:rPr lang="zh-CN" altLang="en-US" sz="1600"/>
              <a:t>应急响应</a:t>
            </a:r>
            <a:r>
              <a:rPr lang="en-US" altLang="zh-CN" sz="1600"/>
              <a:t>→</a:t>
            </a:r>
            <a:r>
              <a:rPr lang="zh-CN" altLang="en-US" sz="1600"/>
              <a:t>信息可视化</a:t>
            </a:r>
            <a:r>
              <a:rPr lang="en-US" altLang="zh-CN" sz="1600"/>
              <a:t>→</a:t>
            </a:r>
            <a:r>
              <a:rPr lang="zh-CN" altLang="en-US" sz="1600"/>
              <a:t>公众参与</a:t>
            </a:r>
            <a:r>
              <a:rPr lang="en-US" altLang="zh-CN" sz="1600"/>
              <a:t>"</a:t>
            </a:r>
            <a:r>
              <a:rPr lang="zh-CN" altLang="en-US" sz="1600"/>
              <a:t>的全链路协同。通过数字孪生技术构建管网虚拟映射</a:t>
            </a:r>
            <a:r>
              <a:rPr lang="en-US" altLang="zh-CN" sz="1600"/>
              <a:t>,</a:t>
            </a:r>
            <a:r>
              <a:rPr lang="zh-CN" altLang="en-US" sz="1600"/>
              <a:t>实现</a:t>
            </a:r>
            <a:r>
              <a:rPr lang="en-US" altLang="zh-CN" sz="1600"/>
              <a:t>"</a:t>
            </a:r>
            <a:r>
              <a:rPr lang="zh-CN" altLang="en-US" sz="1600"/>
              <a:t>预测性维护</a:t>
            </a:r>
            <a:r>
              <a:rPr lang="en-US" altLang="zh-CN" sz="1600"/>
              <a:t>"</a:t>
            </a:r>
            <a:r>
              <a:rPr lang="zh-CN" altLang="en-US" sz="1600"/>
              <a:t>替代</a:t>
            </a:r>
            <a:r>
              <a:rPr lang="en-US" altLang="zh-CN" sz="1600"/>
              <a:t>"</a:t>
            </a:r>
            <a:r>
              <a:rPr lang="zh-CN" altLang="en-US" sz="1600"/>
              <a:t>被动性抢修</a:t>
            </a:r>
            <a:r>
              <a:rPr lang="en-US" altLang="zh-CN" sz="1600"/>
              <a:t>"</a:t>
            </a:r>
            <a:r>
              <a:rPr lang="zh-CN" altLang="en-US" sz="1600"/>
              <a:t>。</a:t>
            </a:r>
            <a:endParaRPr lang="zh-CN" altLang="en-US" sz="1600"/>
          </a:p>
          <a:p>
            <a:pPr>
              <a:lnSpc>
                <a:spcPct val="110000"/>
              </a:lnSpc>
            </a:pPr>
            <a:r>
              <a:rPr lang="zh-CN" altLang="en-US" sz="1600" b="1"/>
              <a:t>用户参与模式创新：</a:t>
            </a:r>
            <a:r>
              <a:rPr lang="zh-CN" altLang="en-US" sz="1600"/>
              <a:t>推动</a:t>
            </a:r>
            <a:r>
              <a:rPr lang="en-US" altLang="zh-CN" sz="1600"/>
              <a:t>B2B2C</a:t>
            </a:r>
            <a:r>
              <a:rPr lang="zh-CN" altLang="en-US" sz="1600"/>
              <a:t>商业模式落地</a:t>
            </a:r>
            <a:r>
              <a:rPr lang="en-US" altLang="zh-CN" sz="1600"/>
              <a:t>,</a:t>
            </a:r>
            <a:r>
              <a:rPr lang="zh-CN" altLang="en-US" sz="1600"/>
              <a:t>提升</a:t>
            </a:r>
            <a:r>
              <a:rPr lang="en-US" altLang="zh-CN" sz="1600"/>
              <a:t>C</a:t>
            </a:r>
            <a:r>
              <a:rPr lang="zh-CN" altLang="en-US" sz="1600"/>
              <a:t>端参与深度</a:t>
            </a:r>
            <a:r>
              <a:rPr lang="en-US" altLang="zh-CN" sz="1600"/>
              <a:t>——</a:t>
            </a:r>
            <a:r>
              <a:rPr lang="zh-CN" altLang="en-US" sz="1600"/>
              <a:t>居民通过手机</a:t>
            </a:r>
            <a:r>
              <a:rPr lang="en-US" altLang="zh-CN" sz="1600"/>
              <a:t>APP</a:t>
            </a:r>
            <a:r>
              <a:rPr lang="zh-CN" altLang="en-US" sz="1600"/>
              <a:t>实时查看燃气使用状态、接收泄漏预警、一键报修、能耗分析等服务</a:t>
            </a:r>
            <a:r>
              <a:rPr lang="en-US" altLang="zh-CN" sz="1600"/>
              <a:t>,</a:t>
            </a:r>
            <a:r>
              <a:rPr lang="zh-CN" altLang="en-US" sz="1600"/>
              <a:t>形成</a:t>
            </a:r>
            <a:r>
              <a:rPr lang="en-US" altLang="zh-CN" sz="1600"/>
              <a:t>"</a:t>
            </a:r>
            <a:r>
              <a:rPr lang="zh-CN" altLang="en-US" sz="1600"/>
              <a:t>政府监管</a:t>
            </a:r>
            <a:r>
              <a:rPr lang="en-US" altLang="zh-CN" sz="1600"/>
              <a:t>-</a:t>
            </a:r>
            <a:r>
              <a:rPr lang="zh-CN" altLang="en-US" sz="1600"/>
              <a:t>企业运营</a:t>
            </a:r>
            <a:r>
              <a:rPr lang="en-US" altLang="zh-CN" sz="1600"/>
              <a:t>-</a:t>
            </a:r>
            <a:r>
              <a:rPr lang="zh-CN" altLang="en-US" sz="1600"/>
              <a:t>用户参与</a:t>
            </a:r>
            <a:r>
              <a:rPr lang="en-US" altLang="zh-CN" sz="1600"/>
              <a:t>"</a:t>
            </a:r>
            <a:r>
              <a:rPr lang="zh-CN" altLang="en-US" sz="1600"/>
              <a:t>三方协同的新型治理格局。</a:t>
            </a:r>
            <a:endParaRPr lang="zh-CN" altLang="en-US" sz="1600"/>
          </a:p>
        </p:txBody>
      </p:sp>
      <p:pic>
        <p:nvPicPr>
          <p:cNvPr id="9" name="图片 7"/>
          <p:cNvPicPr>
            <a:picLocks noChangeAspect="1"/>
          </p:cNvPicPr>
          <p:nvPr/>
        </p:nvPicPr>
        <p:blipFill>
          <a:blip r:embed="rId1"/>
          <a:stretch>
            <a:fillRect/>
          </a:stretch>
        </p:blipFill>
        <p:spPr>
          <a:xfrm>
            <a:off x="963930" y="884555"/>
            <a:ext cx="4745355" cy="2846705"/>
          </a:xfrm>
          <a:prstGeom prst="rect">
            <a:avLst/>
          </a:prstGeom>
        </p:spPr>
      </p:pic>
      <p:sp>
        <p:nvSpPr>
          <p:cNvPr id="10" name="文本框 9"/>
          <p:cNvSpPr txBox="1"/>
          <p:nvPr/>
        </p:nvSpPr>
        <p:spPr>
          <a:xfrm>
            <a:off x="436880" y="3843020"/>
            <a:ext cx="5569585" cy="2553335"/>
          </a:xfrm>
          <a:prstGeom prst="rect">
            <a:avLst/>
          </a:prstGeom>
          <a:noFill/>
        </p:spPr>
        <p:txBody>
          <a:bodyPr wrap="square" rtlCol="0" anchor="t">
            <a:spAutoFit/>
          </a:bodyPr>
          <a:p>
            <a:pPr indent="457200" algn="l" fontAlgn="auto">
              <a:buClrTx/>
              <a:buSzTx/>
              <a:buNone/>
            </a:pPr>
            <a:r>
              <a:rPr lang="zh-CN" altLang="en-US" sz="1600"/>
              <a:t>数据显示，</a:t>
            </a:r>
            <a:r>
              <a:rPr lang="en-US" altLang="zh-CN" sz="1600"/>
              <a:t>2012—2021 </a:t>
            </a:r>
            <a:r>
              <a:rPr lang="zh-CN" altLang="en-US" sz="1600"/>
              <a:t>年中国智能燃气表行业持续增长，智能燃气表渗透率由低位快速提升至</a:t>
            </a:r>
            <a:r>
              <a:rPr lang="zh-CN" altLang="en-US" sz="1600" b="1"/>
              <a:t>约</a:t>
            </a:r>
            <a:r>
              <a:rPr lang="en-US" altLang="zh-CN" sz="1600" b="1"/>
              <a:t>70%</a:t>
            </a:r>
            <a:r>
              <a:rPr lang="zh-CN" altLang="en-US" sz="1600"/>
              <a:t>，体现了表计从</a:t>
            </a:r>
            <a:r>
              <a:rPr lang="en-US" altLang="zh-CN" sz="1600"/>
              <a:t> </a:t>
            </a:r>
            <a:r>
              <a:rPr lang="zh-CN" altLang="en-US" sz="1600"/>
              <a:t>人工抄表向智能计量</a:t>
            </a:r>
            <a:r>
              <a:rPr lang="en-US" altLang="zh-CN" sz="1600"/>
              <a:t> </a:t>
            </a:r>
            <a:r>
              <a:rPr lang="zh-CN" altLang="en-US" sz="1600"/>
              <a:t>的明显迁移趋势。</a:t>
            </a:r>
            <a:endParaRPr lang="en-US" altLang="zh-CN" sz="1600"/>
          </a:p>
          <a:p>
            <a:pPr indent="457200" algn="l" fontAlgn="auto">
              <a:buClrTx/>
              <a:buSzTx/>
              <a:buNone/>
            </a:pPr>
            <a:r>
              <a:rPr lang="zh-CN" altLang="en-US" sz="1600"/>
              <a:t>在</a:t>
            </a:r>
            <a:r>
              <a:rPr lang="en-US" altLang="zh-CN" sz="1600"/>
              <a:t> </a:t>
            </a:r>
            <a:r>
              <a:rPr lang="zh-CN" altLang="en-US" sz="1600" b="1"/>
              <a:t>安全监管政策、智慧城市建设</a:t>
            </a:r>
            <a:r>
              <a:rPr lang="en-US" altLang="zh-CN" sz="1600"/>
              <a:t> </a:t>
            </a:r>
            <a:r>
              <a:rPr lang="zh-CN" altLang="en-US" sz="1600"/>
              <a:t>等因素推动下，智能表计装机规模持续扩大。随着</a:t>
            </a:r>
            <a:r>
              <a:rPr lang="en-US" altLang="zh-CN" sz="1600" b="1"/>
              <a:t> NB-IoT</a:t>
            </a:r>
            <a:r>
              <a:rPr lang="zh-CN" altLang="en-US" sz="1600" b="1"/>
              <a:t>、</a:t>
            </a:r>
            <a:r>
              <a:rPr lang="en-US" altLang="zh-CN" sz="1600" b="1"/>
              <a:t>LoRa </a:t>
            </a:r>
            <a:r>
              <a:rPr lang="zh-CN" altLang="en-US" sz="1600"/>
              <a:t>等物联网体系逐步完善，泄漏预警、远程阀控等智能功能的落地能力显著增强。</a:t>
            </a:r>
            <a:endParaRPr lang="en-US" altLang="zh-CN" sz="1600"/>
          </a:p>
          <a:p>
            <a:pPr indent="457200" algn="l" fontAlgn="auto">
              <a:buClrTx/>
              <a:buSzTx/>
              <a:buNone/>
            </a:pPr>
            <a:r>
              <a:rPr lang="zh-CN" altLang="en-US" sz="1600"/>
              <a:t>整体来看，行业正从</a:t>
            </a:r>
            <a:r>
              <a:rPr lang="en-US" altLang="zh-CN" sz="1600"/>
              <a:t>“</a:t>
            </a:r>
            <a:r>
              <a:rPr lang="zh-CN" altLang="en-US" sz="1600" b="1"/>
              <a:t>表计替换</a:t>
            </a:r>
            <a:r>
              <a:rPr lang="en-US" altLang="zh-CN" sz="1600"/>
              <a:t>”</a:t>
            </a:r>
            <a:r>
              <a:rPr lang="zh-CN" altLang="en-US" sz="1600"/>
              <a:t>阶段加速迈向</a:t>
            </a:r>
            <a:r>
              <a:rPr lang="en-US" altLang="zh-CN" sz="1600"/>
              <a:t>“</a:t>
            </a:r>
            <a:r>
              <a:rPr lang="zh-CN" altLang="en-US" sz="1600" b="1"/>
              <a:t>智能感知</a:t>
            </a:r>
            <a:r>
              <a:rPr lang="en-US" altLang="zh-CN" sz="1600" b="1"/>
              <a:t> + </a:t>
            </a:r>
            <a:r>
              <a:rPr lang="zh-CN" altLang="en-US" sz="1600" b="1"/>
              <a:t>数据驱动运维</a:t>
            </a:r>
            <a:r>
              <a:rPr lang="en-US" altLang="zh-CN" sz="1600"/>
              <a:t>”</a:t>
            </a:r>
            <a:r>
              <a:rPr lang="zh-CN" altLang="en-US" sz="1600"/>
              <a:t>，燃气系统管理正在向可视化与预测性维护全面升级。</a:t>
            </a:r>
            <a:endParaRPr lang="zh-CN" altLang="en-US" sz="1600"/>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p:tgtEl>
                                          <p:spTgt spid="104"/>
                                        </p:tgtEl>
                                        <p:attrNameLst>
                                          <p:attrName>ppt_y</p:attrName>
                                        </p:attrNameLst>
                                      </p:cBhvr>
                                      <p:tavLst>
                                        <p:tav tm="0">
                                          <p:val>
                                            <p:strVal val="#ppt_y+#ppt_h*1.125000"/>
                                          </p:val>
                                        </p:tav>
                                        <p:tav tm="100000">
                                          <p:val>
                                            <p:strVal val="#ppt_y"/>
                                          </p:val>
                                        </p:tav>
                                      </p:tavLst>
                                    </p:anim>
                                    <p:animEffect transition="in" filter="wipe(up)">
                                      <p:cBhvr>
                                        <p:cTn id="8" dur="500"/>
                                        <p:tgtEl>
                                          <p:spTgt spid="10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500"/>
                                        <p:tgtEl>
                                          <p:spTgt spid="105"/>
                                        </p:tgtEl>
                                        <p:attrNameLst>
                                          <p:attrName>ppt_y</p:attrName>
                                        </p:attrNameLst>
                                      </p:cBhvr>
                                      <p:tavLst>
                                        <p:tav tm="0">
                                          <p:val>
                                            <p:strVal val="#ppt_y+#ppt_h*1.125000"/>
                                          </p:val>
                                        </p:tav>
                                        <p:tav tm="100000">
                                          <p:val>
                                            <p:strVal val="#ppt_y"/>
                                          </p:val>
                                        </p:tav>
                                      </p:tavLst>
                                    </p:anim>
                                    <p:animEffect transition="in" filter="wipe(up)">
                                      <p:cBhvr>
                                        <p:cTn id="12" dur="500"/>
                                        <p:tgtEl>
                                          <p:spTgt spid="10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childTnLst>
                          </p:cTn>
                        </p:par>
                        <p:par>
                          <p:cTn id="17" fill="hold">
                            <p:stCondLst>
                              <p:cond delay="500"/>
                            </p:stCondLst>
                            <p:childTnLst>
                              <p:par>
                                <p:cTn id="18" presetID="29"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2"/>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P spid="8"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10-13-14:17:28-d3m9iu0s8jdo4os5et3g.jpg"/>
          <p:cNvPicPr>
            <a:picLocks noChangeAspect="1"/>
          </p:cNvPicPr>
          <p:nvPr/>
        </p:nvPicPr>
        <p:blipFill>
          <a:blip r:embed="rId1"/>
          <a:stretch>
            <a:fillRect/>
          </a:stretch>
        </p:blipFill>
        <p:spPr>
          <a:xfrm>
            <a:off x="0" y="0"/>
            <a:ext cx="12190730" cy="6857365"/>
          </a:xfrm>
          <a:prstGeom prst="rect">
            <a:avLst/>
          </a:prstGeom>
        </p:spPr>
      </p:pic>
      <p:sp>
        <p:nvSpPr>
          <p:cNvPr id="3" name="Text 0"/>
          <p:cNvSpPr/>
          <p:nvPr/>
        </p:nvSpPr>
        <p:spPr>
          <a:xfrm>
            <a:off x="158750" y="1701800"/>
            <a:ext cx="11874500" cy="457200"/>
          </a:xfrm>
          <a:prstGeom prst="rect">
            <a:avLst/>
          </a:prstGeom>
          <a:noFill/>
        </p:spPr>
        <p:txBody>
          <a:bodyPr wrap="square" lIns="0" tIns="0" rIns="0" bIns="0" rtlCol="0" anchor="ctr"/>
          <a:lstStyle/>
          <a:p>
            <a:pPr algn="ctr">
              <a:lnSpc>
                <a:spcPct val="100000"/>
              </a:lnSpc>
            </a:pPr>
            <a:r>
              <a:rPr lang="en-US" sz="3000" b="1" dirty="0">
                <a:solidFill>
                  <a:srgbClr val="404040"/>
                </a:solidFill>
                <a:latin typeface="Noto Sans SC" panose="020B0200000000000000" pitchFamily="34" charset="-122"/>
                <a:ea typeface="Noto Sans SC" panose="020B0200000000000000" pitchFamily="34" charset="-122"/>
                <a:cs typeface="Noto Sans SC" panose="020B0200000000000000" pitchFamily="34" charset="-120"/>
              </a:rPr>
              <a:t>B端监测盲区与应急断点</a:t>
            </a:r>
            <a:endParaRPr lang="en-US" sz="1600" dirty="0"/>
          </a:p>
        </p:txBody>
      </p:sp>
      <p:sp>
        <p:nvSpPr>
          <p:cNvPr id="4" name="Shape 1"/>
          <p:cNvSpPr/>
          <p:nvPr>
            <p:custDataLst>
              <p:tags r:id="rId2"/>
            </p:custDataLst>
          </p:nvPr>
        </p:nvSpPr>
        <p:spPr>
          <a:xfrm>
            <a:off x="1753658" y="2667000"/>
            <a:ext cx="514350" cy="457200"/>
          </a:xfrm>
          <a:custGeom>
            <a:avLst/>
            <a:gdLst/>
            <a:ahLst/>
            <a:cxnLst/>
            <a:rect l="l" t="t" r="r" b="b"/>
            <a:pathLst>
              <a:path w="514350" h="457200">
                <a:moveTo>
                  <a:pt x="36612" y="-22235"/>
                </a:moveTo>
                <a:cubicBezTo>
                  <a:pt x="28218" y="-30629"/>
                  <a:pt x="14645" y="-30629"/>
                  <a:pt x="6340" y="-22235"/>
                </a:cubicBezTo>
                <a:cubicBezTo>
                  <a:pt x="-1965" y="-13841"/>
                  <a:pt x="-2054" y="-268"/>
                  <a:pt x="6251" y="8126"/>
                </a:cubicBezTo>
                <a:lnTo>
                  <a:pt x="477738" y="479614"/>
                </a:lnTo>
                <a:cubicBezTo>
                  <a:pt x="486132" y="488007"/>
                  <a:pt x="499705" y="488007"/>
                  <a:pt x="508010" y="479614"/>
                </a:cubicBezTo>
                <a:cubicBezTo>
                  <a:pt x="516315" y="471220"/>
                  <a:pt x="516404" y="457646"/>
                  <a:pt x="508010" y="449342"/>
                </a:cubicBezTo>
                <a:lnTo>
                  <a:pt x="421928" y="363260"/>
                </a:lnTo>
                <a:cubicBezTo>
                  <a:pt x="424339" y="361117"/>
                  <a:pt x="426750" y="358973"/>
                  <a:pt x="429071" y="356830"/>
                </a:cubicBezTo>
                <a:cubicBezTo>
                  <a:pt x="470862" y="317986"/>
                  <a:pt x="498812" y="271641"/>
                  <a:pt x="512118" y="239762"/>
                </a:cubicBezTo>
                <a:cubicBezTo>
                  <a:pt x="515064" y="232708"/>
                  <a:pt x="515064" y="224850"/>
                  <a:pt x="512118" y="217795"/>
                </a:cubicBezTo>
                <a:cubicBezTo>
                  <a:pt x="498812" y="185916"/>
                  <a:pt x="470862" y="139482"/>
                  <a:pt x="429071" y="100727"/>
                </a:cubicBezTo>
                <a:cubicBezTo>
                  <a:pt x="387013" y="61704"/>
                  <a:pt x="329238" y="28754"/>
                  <a:pt x="257086" y="28754"/>
                </a:cubicBezTo>
                <a:cubicBezTo>
                  <a:pt x="206365" y="28754"/>
                  <a:pt x="162788" y="45006"/>
                  <a:pt x="126712" y="68223"/>
                </a:cubicBezTo>
                <a:lnTo>
                  <a:pt x="36612" y="-22235"/>
                </a:lnTo>
                <a:close/>
                <a:moveTo>
                  <a:pt x="182612" y="123855"/>
                </a:moveTo>
                <a:cubicBezTo>
                  <a:pt x="203597" y="108853"/>
                  <a:pt x="229404" y="100012"/>
                  <a:pt x="257175" y="100012"/>
                </a:cubicBezTo>
                <a:cubicBezTo>
                  <a:pt x="328166" y="100012"/>
                  <a:pt x="385763" y="157609"/>
                  <a:pt x="385763" y="228600"/>
                </a:cubicBezTo>
                <a:cubicBezTo>
                  <a:pt x="385763" y="256371"/>
                  <a:pt x="376922" y="282089"/>
                  <a:pt x="361920" y="303163"/>
                </a:cubicBezTo>
                <a:lnTo>
                  <a:pt x="330934" y="272177"/>
                </a:lnTo>
                <a:cubicBezTo>
                  <a:pt x="342275" y="253067"/>
                  <a:pt x="346115" y="229582"/>
                  <a:pt x="339953" y="206365"/>
                </a:cubicBezTo>
                <a:cubicBezTo>
                  <a:pt x="327720" y="160645"/>
                  <a:pt x="280660" y="133499"/>
                  <a:pt x="234940" y="145733"/>
                </a:cubicBezTo>
                <a:cubicBezTo>
                  <a:pt x="227261" y="147786"/>
                  <a:pt x="220028" y="150822"/>
                  <a:pt x="213509" y="154662"/>
                </a:cubicBezTo>
                <a:lnTo>
                  <a:pt x="182523" y="123676"/>
                </a:lnTo>
                <a:close/>
                <a:moveTo>
                  <a:pt x="290483" y="352812"/>
                </a:moveTo>
                <a:cubicBezTo>
                  <a:pt x="279856" y="355669"/>
                  <a:pt x="268694" y="357188"/>
                  <a:pt x="257175" y="357188"/>
                </a:cubicBezTo>
                <a:cubicBezTo>
                  <a:pt x="186184" y="357188"/>
                  <a:pt x="128588" y="299591"/>
                  <a:pt x="128588" y="228600"/>
                </a:cubicBezTo>
                <a:cubicBezTo>
                  <a:pt x="128588" y="217081"/>
                  <a:pt x="130106" y="205919"/>
                  <a:pt x="132963" y="195292"/>
                </a:cubicBezTo>
                <a:lnTo>
                  <a:pt x="61972" y="124301"/>
                </a:lnTo>
                <a:cubicBezTo>
                  <a:pt x="32861" y="157163"/>
                  <a:pt x="12859" y="191988"/>
                  <a:pt x="2232" y="217616"/>
                </a:cubicBezTo>
                <a:cubicBezTo>
                  <a:pt x="-714" y="224671"/>
                  <a:pt x="-714" y="232529"/>
                  <a:pt x="2232" y="239584"/>
                </a:cubicBezTo>
                <a:cubicBezTo>
                  <a:pt x="15538" y="271463"/>
                  <a:pt x="43488" y="317897"/>
                  <a:pt x="85279" y="356652"/>
                </a:cubicBezTo>
                <a:cubicBezTo>
                  <a:pt x="127337" y="395674"/>
                  <a:pt x="185112" y="428625"/>
                  <a:pt x="257264" y="428625"/>
                </a:cubicBezTo>
                <a:cubicBezTo>
                  <a:pt x="290572" y="428625"/>
                  <a:pt x="320844" y="421571"/>
                  <a:pt x="347901" y="410230"/>
                </a:cubicBezTo>
                <a:lnTo>
                  <a:pt x="290572" y="352901"/>
                </a:lnTo>
                <a:close/>
              </a:path>
            </a:pathLst>
          </a:custGeom>
          <a:solidFill>
            <a:srgbClr val="8D6E63"/>
          </a:solidFill>
        </p:spPr>
      </p:sp>
      <p:sp>
        <p:nvSpPr>
          <p:cNvPr id="5" name="Text 2"/>
          <p:cNvSpPr/>
          <p:nvPr>
            <p:custDataLst>
              <p:tags r:id="rId3"/>
            </p:custDataLst>
          </p:nvPr>
        </p:nvSpPr>
        <p:spPr>
          <a:xfrm>
            <a:off x="603250" y="3276600"/>
            <a:ext cx="2819400" cy="355600"/>
          </a:xfrm>
          <a:prstGeom prst="rect">
            <a:avLst/>
          </a:prstGeom>
          <a:noFill/>
        </p:spPr>
        <p:txBody>
          <a:bodyPr wrap="square" lIns="0" tIns="0" rIns="0" bIns="0" rtlCol="0" anchor="ctr"/>
          <a:lstStyle/>
          <a:p>
            <a:pPr algn="ctr">
              <a:lnSpc>
                <a:spcPct val="130000"/>
              </a:lnSpc>
            </a:pPr>
            <a:r>
              <a:rPr lang="en-US" sz="1800" b="1"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感知盲区</a:t>
            </a:r>
            <a:endParaRPr lang="en-US" sz="1600" dirty="0"/>
          </a:p>
        </p:txBody>
      </p:sp>
      <p:sp>
        <p:nvSpPr>
          <p:cNvPr id="6" name="Text 3"/>
          <p:cNvSpPr/>
          <p:nvPr>
            <p:custDataLst>
              <p:tags r:id="rId4"/>
            </p:custDataLst>
          </p:nvPr>
        </p:nvSpPr>
        <p:spPr>
          <a:xfrm>
            <a:off x="615950" y="3733800"/>
            <a:ext cx="2794000" cy="508000"/>
          </a:xfrm>
          <a:prstGeom prst="rect">
            <a:avLst/>
          </a:prstGeom>
          <a:noFill/>
        </p:spPr>
        <p:txBody>
          <a:bodyPr wrap="square" lIns="0" tIns="0" rIns="0" bIns="0" rtlCol="0" anchor="ctr"/>
          <a:lstStyle/>
          <a:p>
            <a:pPr algn="ctr">
              <a:lnSpc>
                <a:spcPct val="120000"/>
              </a:lnSpc>
            </a:pPr>
            <a:r>
              <a:rPr lang="en-US" sz="1400"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SCADA节点稀疏，大量传统仪表未联网，形成数据孤岛。</a:t>
            </a:r>
            <a:endParaRPr lang="en-US" sz="1600" dirty="0"/>
          </a:p>
        </p:txBody>
      </p:sp>
      <p:sp>
        <p:nvSpPr>
          <p:cNvPr id="7" name="Shape 4"/>
          <p:cNvSpPr/>
          <p:nvPr>
            <p:custDataLst>
              <p:tags r:id="rId5"/>
            </p:custDataLst>
          </p:nvPr>
        </p:nvSpPr>
        <p:spPr>
          <a:xfrm>
            <a:off x="3824817" y="3225800"/>
            <a:ext cx="457200" cy="457200"/>
          </a:xfrm>
          <a:custGeom>
            <a:avLst/>
            <a:gdLst/>
            <a:ahLst/>
            <a:cxnLst/>
            <a:rect l="l" t="t" r="r" b="b"/>
            <a:pathLst>
              <a:path w="457200" h="457200">
                <a:moveTo>
                  <a:pt x="448806" y="248781"/>
                </a:moveTo>
                <a:cubicBezTo>
                  <a:pt x="459968" y="237619"/>
                  <a:pt x="459968" y="219492"/>
                  <a:pt x="448806" y="208330"/>
                </a:cubicBezTo>
                <a:lnTo>
                  <a:pt x="305931" y="65455"/>
                </a:lnTo>
                <a:cubicBezTo>
                  <a:pt x="294769" y="54293"/>
                  <a:pt x="276642" y="54293"/>
                  <a:pt x="265480" y="65455"/>
                </a:cubicBezTo>
                <a:cubicBezTo>
                  <a:pt x="254318" y="76617"/>
                  <a:pt x="254318" y="94744"/>
                  <a:pt x="265480" y="105906"/>
                </a:cubicBezTo>
                <a:lnTo>
                  <a:pt x="359599" y="200025"/>
                </a:lnTo>
                <a:lnTo>
                  <a:pt x="28575" y="200025"/>
                </a:lnTo>
                <a:cubicBezTo>
                  <a:pt x="12769" y="200025"/>
                  <a:pt x="0" y="212794"/>
                  <a:pt x="0" y="228600"/>
                </a:cubicBezTo>
                <a:cubicBezTo>
                  <a:pt x="0" y="244406"/>
                  <a:pt x="12769" y="257175"/>
                  <a:pt x="28575" y="257175"/>
                </a:cubicBezTo>
                <a:lnTo>
                  <a:pt x="359599" y="257175"/>
                </a:lnTo>
                <a:lnTo>
                  <a:pt x="265480" y="351294"/>
                </a:lnTo>
                <a:cubicBezTo>
                  <a:pt x="254317" y="362456"/>
                  <a:pt x="254317" y="380583"/>
                  <a:pt x="265480" y="391745"/>
                </a:cubicBezTo>
                <a:cubicBezTo>
                  <a:pt x="276642" y="402908"/>
                  <a:pt x="294769" y="402908"/>
                  <a:pt x="305931" y="391745"/>
                </a:cubicBezTo>
                <a:lnTo>
                  <a:pt x="448806" y="248870"/>
                </a:lnTo>
                <a:close/>
              </a:path>
            </a:pathLst>
          </a:custGeom>
          <a:solidFill>
            <a:srgbClr val="C8B6A6"/>
          </a:solidFill>
        </p:spPr>
      </p:sp>
      <p:sp>
        <p:nvSpPr>
          <p:cNvPr id="8" name="Shape 5"/>
          <p:cNvSpPr/>
          <p:nvPr>
            <p:custDataLst>
              <p:tags r:id="rId6"/>
            </p:custDataLst>
          </p:nvPr>
        </p:nvSpPr>
        <p:spPr>
          <a:xfrm>
            <a:off x="4542367" y="2463800"/>
            <a:ext cx="3111500" cy="1981200"/>
          </a:xfrm>
          <a:custGeom>
            <a:avLst/>
            <a:gdLst/>
            <a:ahLst/>
            <a:cxnLst/>
            <a:rect l="l" t="t" r="r" b="b"/>
            <a:pathLst>
              <a:path w="3111500" h="1981200">
                <a:moveTo>
                  <a:pt x="101596" y="0"/>
                </a:moveTo>
                <a:lnTo>
                  <a:pt x="3009904" y="0"/>
                </a:lnTo>
                <a:cubicBezTo>
                  <a:pt x="3066014" y="0"/>
                  <a:pt x="3111500" y="45486"/>
                  <a:pt x="3111500" y="101596"/>
                </a:cubicBezTo>
                <a:lnTo>
                  <a:pt x="3111500" y="1879604"/>
                </a:lnTo>
                <a:cubicBezTo>
                  <a:pt x="3111500" y="1935714"/>
                  <a:pt x="3066014" y="1981200"/>
                  <a:pt x="3009904" y="1981200"/>
                </a:cubicBezTo>
                <a:lnTo>
                  <a:pt x="101596" y="1981200"/>
                </a:lnTo>
                <a:cubicBezTo>
                  <a:pt x="45486" y="1981200"/>
                  <a:pt x="0" y="1935714"/>
                  <a:pt x="0" y="1879604"/>
                </a:cubicBezTo>
                <a:lnTo>
                  <a:pt x="0" y="101596"/>
                </a:lnTo>
                <a:cubicBezTo>
                  <a:pt x="0" y="45486"/>
                  <a:pt x="45486" y="0"/>
                  <a:pt x="101596" y="0"/>
                </a:cubicBezTo>
                <a:close/>
              </a:path>
            </a:pathLst>
          </a:custGeom>
          <a:solidFill>
            <a:srgbClr val="C8B6A6">
              <a:alpha val="20000"/>
            </a:srgbClr>
          </a:solidFill>
        </p:spPr>
      </p:sp>
      <p:sp>
        <p:nvSpPr>
          <p:cNvPr id="9" name="Shape 6"/>
          <p:cNvSpPr/>
          <p:nvPr>
            <p:custDataLst>
              <p:tags r:id="rId7"/>
            </p:custDataLst>
          </p:nvPr>
        </p:nvSpPr>
        <p:spPr>
          <a:xfrm>
            <a:off x="5867400" y="2667000"/>
            <a:ext cx="457200" cy="457200"/>
          </a:xfrm>
          <a:custGeom>
            <a:avLst/>
            <a:gdLst/>
            <a:ahLst/>
            <a:cxnLst/>
            <a:rect l="l" t="t" r="r" b="b"/>
            <a:pathLst>
              <a:path w="457200" h="457200">
                <a:moveTo>
                  <a:pt x="411837" y="16877"/>
                </a:moveTo>
                <a:cubicBezTo>
                  <a:pt x="422106" y="21431"/>
                  <a:pt x="428625" y="31611"/>
                  <a:pt x="428625" y="42863"/>
                </a:cubicBezTo>
                <a:lnTo>
                  <a:pt x="428625" y="414338"/>
                </a:lnTo>
                <a:cubicBezTo>
                  <a:pt x="428625" y="425589"/>
                  <a:pt x="422106" y="435769"/>
                  <a:pt x="411837" y="440323"/>
                </a:cubicBezTo>
                <a:cubicBezTo>
                  <a:pt x="401568" y="444877"/>
                  <a:pt x="389692" y="443180"/>
                  <a:pt x="381208" y="435769"/>
                </a:cubicBezTo>
                <a:lnTo>
                  <a:pt x="339596" y="399425"/>
                </a:lnTo>
                <a:cubicBezTo>
                  <a:pt x="300663" y="365403"/>
                  <a:pt x="251460" y="345579"/>
                  <a:pt x="199936" y="343168"/>
                </a:cubicBezTo>
                <a:lnTo>
                  <a:pt x="199936" y="428625"/>
                </a:lnTo>
                <a:cubicBezTo>
                  <a:pt x="199936" y="444431"/>
                  <a:pt x="187166" y="457200"/>
                  <a:pt x="171361" y="457200"/>
                </a:cubicBezTo>
                <a:lnTo>
                  <a:pt x="142786" y="457200"/>
                </a:lnTo>
                <a:cubicBezTo>
                  <a:pt x="126980" y="457200"/>
                  <a:pt x="114211" y="444431"/>
                  <a:pt x="114211" y="428625"/>
                </a:cubicBezTo>
                <a:lnTo>
                  <a:pt x="114211" y="342900"/>
                </a:lnTo>
                <a:cubicBezTo>
                  <a:pt x="51167" y="342900"/>
                  <a:pt x="0" y="291733"/>
                  <a:pt x="0" y="228600"/>
                </a:cubicBezTo>
                <a:cubicBezTo>
                  <a:pt x="0" y="165467"/>
                  <a:pt x="51167" y="114300"/>
                  <a:pt x="114300" y="114300"/>
                </a:cubicBezTo>
                <a:lnTo>
                  <a:pt x="189756" y="114300"/>
                </a:lnTo>
                <a:cubicBezTo>
                  <a:pt x="244941" y="114121"/>
                  <a:pt x="298162" y="94030"/>
                  <a:pt x="339685" y="57775"/>
                </a:cubicBezTo>
                <a:lnTo>
                  <a:pt x="381298" y="21431"/>
                </a:lnTo>
                <a:cubicBezTo>
                  <a:pt x="389692" y="14020"/>
                  <a:pt x="401747" y="12323"/>
                  <a:pt x="411926" y="16877"/>
                </a:cubicBezTo>
                <a:close/>
                <a:moveTo>
                  <a:pt x="200025" y="285750"/>
                </a:moveTo>
                <a:lnTo>
                  <a:pt x="200025" y="285929"/>
                </a:lnTo>
                <a:cubicBezTo>
                  <a:pt x="262801" y="288340"/>
                  <a:pt x="323076" y="311378"/>
                  <a:pt x="371475" y="351473"/>
                </a:cubicBezTo>
                <a:lnTo>
                  <a:pt x="371475" y="105638"/>
                </a:lnTo>
                <a:cubicBezTo>
                  <a:pt x="323076" y="145733"/>
                  <a:pt x="262801" y="168771"/>
                  <a:pt x="200025" y="171182"/>
                </a:cubicBezTo>
                <a:lnTo>
                  <a:pt x="200025" y="285750"/>
                </a:lnTo>
                <a:close/>
              </a:path>
            </a:pathLst>
          </a:custGeom>
          <a:solidFill>
            <a:srgbClr val="8D6E63"/>
          </a:solidFill>
        </p:spPr>
      </p:sp>
      <p:sp>
        <p:nvSpPr>
          <p:cNvPr id="10" name="Text 7"/>
          <p:cNvSpPr/>
          <p:nvPr>
            <p:custDataLst>
              <p:tags r:id="rId8"/>
            </p:custDataLst>
          </p:nvPr>
        </p:nvSpPr>
        <p:spPr>
          <a:xfrm>
            <a:off x="4688417" y="3276600"/>
            <a:ext cx="2819400" cy="355600"/>
          </a:xfrm>
          <a:prstGeom prst="rect">
            <a:avLst/>
          </a:prstGeom>
          <a:noFill/>
        </p:spPr>
        <p:txBody>
          <a:bodyPr wrap="square" lIns="0" tIns="0" rIns="0" bIns="0" rtlCol="0" anchor="ctr"/>
          <a:lstStyle/>
          <a:p>
            <a:pPr algn="ctr">
              <a:lnSpc>
                <a:spcPct val="130000"/>
              </a:lnSpc>
            </a:pPr>
            <a:r>
              <a:rPr lang="en-US" sz="1800" b="1"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告警泛滥</a:t>
            </a:r>
            <a:endParaRPr lang="en-US" sz="1600" dirty="0"/>
          </a:p>
        </p:txBody>
      </p:sp>
      <p:sp>
        <p:nvSpPr>
          <p:cNvPr id="11" name="Text 8"/>
          <p:cNvSpPr/>
          <p:nvPr>
            <p:custDataLst>
              <p:tags r:id="rId9"/>
            </p:custDataLst>
          </p:nvPr>
        </p:nvSpPr>
        <p:spPr>
          <a:xfrm>
            <a:off x="4701117" y="3733800"/>
            <a:ext cx="2794000" cy="508000"/>
          </a:xfrm>
          <a:prstGeom prst="rect">
            <a:avLst/>
          </a:prstGeom>
          <a:noFill/>
        </p:spPr>
        <p:txBody>
          <a:bodyPr wrap="square" lIns="0" tIns="0" rIns="0" bIns="0" rtlCol="0" anchor="ctr"/>
          <a:lstStyle/>
          <a:p>
            <a:pPr algn="ctr">
              <a:lnSpc>
                <a:spcPct val="120000"/>
              </a:lnSpc>
            </a:pPr>
            <a:r>
              <a:rPr lang="en-US" sz="1400"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固定阈值误报率高，缺乏AI判别，真实泄漏难以定位。</a:t>
            </a:r>
            <a:endParaRPr lang="en-US" sz="1600" dirty="0"/>
          </a:p>
        </p:txBody>
      </p:sp>
      <p:sp>
        <p:nvSpPr>
          <p:cNvPr id="12" name="Shape 9"/>
          <p:cNvSpPr/>
          <p:nvPr>
            <p:custDataLst>
              <p:tags r:id="rId10"/>
            </p:custDataLst>
          </p:nvPr>
        </p:nvSpPr>
        <p:spPr>
          <a:xfrm>
            <a:off x="7909984" y="3225800"/>
            <a:ext cx="457200" cy="457200"/>
          </a:xfrm>
          <a:custGeom>
            <a:avLst/>
            <a:gdLst/>
            <a:ahLst/>
            <a:cxnLst/>
            <a:rect l="l" t="t" r="r" b="b"/>
            <a:pathLst>
              <a:path w="457200" h="457200">
                <a:moveTo>
                  <a:pt x="448806" y="248781"/>
                </a:moveTo>
                <a:cubicBezTo>
                  <a:pt x="459968" y="237619"/>
                  <a:pt x="459968" y="219492"/>
                  <a:pt x="448806" y="208330"/>
                </a:cubicBezTo>
                <a:lnTo>
                  <a:pt x="305931" y="65455"/>
                </a:lnTo>
                <a:cubicBezTo>
                  <a:pt x="294769" y="54293"/>
                  <a:pt x="276642" y="54293"/>
                  <a:pt x="265480" y="65455"/>
                </a:cubicBezTo>
                <a:cubicBezTo>
                  <a:pt x="254318" y="76617"/>
                  <a:pt x="254318" y="94744"/>
                  <a:pt x="265480" y="105906"/>
                </a:cubicBezTo>
                <a:lnTo>
                  <a:pt x="359599" y="200025"/>
                </a:lnTo>
                <a:lnTo>
                  <a:pt x="28575" y="200025"/>
                </a:lnTo>
                <a:cubicBezTo>
                  <a:pt x="12769" y="200025"/>
                  <a:pt x="0" y="212794"/>
                  <a:pt x="0" y="228600"/>
                </a:cubicBezTo>
                <a:cubicBezTo>
                  <a:pt x="0" y="244406"/>
                  <a:pt x="12769" y="257175"/>
                  <a:pt x="28575" y="257175"/>
                </a:cubicBezTo>
                <a:lnTo>
                  <a:pt x="359599" y="257175"/>
                </a:lnTo>
                <a:lnTo>
                  <a:pt x="265480" y="351294"/>
                </a:lnTo>
                <a:cubicBezTo>
                  <a:pt x="254317" y="362456"/>
                  <a:pt x="254317" y="380583"/>
                  <a:pt x="265480" y="391745"/>
                </a:cubicBezTo>
                <a:cubicBezTo>
                  <a:pt x="276642" y="402908"/>
                  <a:pt x="294769" y="402908"/>
                  <a:pt x="305931" y="391745"/>
                </a:cubicBezTo>
                <a:lnTo>
                  <a:pt x="448806" y="248870"/>
                </a:lnTo>
                <a:close/>
              </a:path>
            </a:pathLst>
          </a:custGeom>
          <a:solidFill>
            <a:srgbClr val="C8B6A6"/>
          </a:solidFill>
        </p:spPr>
      </p:sp>
      <p:sp>
        <p:nvSpPr>
          <p:cNvPr id="13" name="Shape 10"/>
          <p:cNvSpPr/>
          <p:nvPr>
            <p:custDataLst>
              <p:tags r:id="rId11"/>
            </p:custDataLst>
          </p:nvPr>
        </p:nvSpPr>
        <p:spPr>
          <a:xfrm>
            <a:off x="9923992" y="2667000"/>
            <a:ext cx="514350" cy="457200"/>
          </a:xfrm>
          <a:custGeom>
            <a:avLst/>
            <a:gdLst/>
            <a:ahLst/>
            <a:cxnLst/>
            <a:rect l="l" t="t" r="r" b="b"/>
            <a:pathLst>
              <a:path w="514350" h="457200">
                <a:moveTo>
                  <a:pt x="36612" y="-22235"/>
                </a:moveTo>
                <a:cubicBezTo>
                  <a:pt x="28218" y="-30629"/>
                  <a:pt x="14645" y="-30629"/>
                  <a:pt x="6340" y="-22235"/>
                </a:cubicBezTo>
                <a:cubicBezTo>
                  <a:pt x="-1965" y="-13841"/>
                  <a:pt x="-2054" y="-268"/>
                  <a:pt x="6251" y="8126"/>
                </a:cubicBezTo>
                <a:lnTo>
                  <a:pt x="477738" y="479614"/>
                </a:lnTo>
                <a:cubicBezTo>
                  <a:pt x="486132" y="488007"/>
                  <a:pt x="499705" y="488007"/>
                  <a:pt x="508010" y="479614"/>
                </a:cubicBezTo>
                <a:cubicBezTo>
                  <a:pt x="516315" y="471220"/>
                  <a:pt x="516404" y="457646"/>
                  <a:pt x="508010" y="449342"/>
                </a:cubicBezTo>
                <a:lnTo>
                  <a:pt x="399068" y="340400"/>
                </a:lnTo>
                <a:cubicBezTo>
                  <a:pt x="402818" y="337364"/>
                  <a:pt x="406479" y="334060"/>
                  <a:pt x="409873" y="330666"/>
                </a:cubicBezTo>
                <a:lnTo>
                  <a:pt x="473363" y="267176"/>
                </a:lnTo>
                <a:cubicBezTo>
                  <a:pt x="499527" y="241012"/>
                  <a:pt x="514261" y="205472"/>
                  <a:pt x="514261" y="168414"/>
                </a:cubicBezTo>
                <a:cubicBezTo>
                  <a:pt x="514261" y="91261"/>
                  <a:pt x="451753" y="28664"/>
                  <a:pt x="374511" y="28664"/>
                </a:cubicBezTo>
                <a:cubicBezTo>
                  <a:pt x="341203" y="28664"/>
                  <a:pt x="309235" y="40541"/>
                  <a:pt x="284053" y="61883"/>
                </a:cubicBezTo>
                <a:cubicBezTo>
                  <a:pt x="302181" y="70902"/>
                  <a:pt x="318611" y="82868"/>
                  <a:pt x="332720" y="97155"/>
                </a:cubicBezTo>
                <a:cubicBezTo>
                  <a:pt x="345311" y="89743"/>
                  <a:pt x="359688" y="85814"/>
                  <a:pt x="374511" y="85814"/>
                </a:cubicBezTo>
                <a:cubicBezTo>
                  <a:pt x="420142" y="85814"/>
                  <a:pt x="457111" y="122783"/>
                  <a:pt x="457111" y="168414"/>
                </a:cubicBezTo>
                <a:cubicBezTo>
                  <a:pt x="457111" y="190292"/>
                  <a:pt x="448449" y="211276"/>
                  <a:pt x="432911" y="226814"/>
                </a:cubicBezTo>
                <a:lnTo>
                  <a:pt x="369421" y="290304"/>
                </a:lnTo>
                <a:cubicBezTo>
                  <a:pt x="365939" y="293787"/>
                  <a:pt x="362188" y="296912"/>
                  <a:pt x="358170" y="299680"/>
                </a:cubicBezTo>
                <a:lnTo>
                  <a:pt x="315754" y="257264"/>
                </a:lnTo>
                <a:cubicBezTo>
                  <a:pt x="330488" y="256461"/>
                  <a:pt x="342275" y="244406"/>
                  <a:pt x="342721" y="229493"/>
                </a:cubicBezTo>
                <a:cubicBezTo>
                  <a:pt x="342721" y="228332"/>
                  <a:pt x="342721" y="227171"/>
                  <a:pt x="342721" y="226010"/>
                </a:cubicBezTo>
                <a:cubicBezTo>
                  <a:pt x="342721" y="148947"/>
                  <a:pt x="280303" y="85904"/>
                  <a:pt x="202972" y="85904"/>
                </a:cubicBezTo>
                <a:cubicBezTo>
                  <a:pt x="185827" y="85904"/>
                  <a:pt x="169128" y="89029"/>
                  <a:pt x="153412" y="95012"/>
                </a:cubicBezTo>
                <a:lnTo>
                  <a:pt x="36612" y="-22235"/>
                </a:lnTo>
                <a:close/>
                <a:moveTo>
                  <a:pt x="201722" y="142875"/>
                </a:moveTo>
                <a:cubicBezTo>
                  <a:pt x="202257" y="142875"/>
                  <a:pt x="202704" y="142875"/>
                  <a:pt x="203240" y="142875"/>
                </a:cubicBezTo>
                <a:cubicBezTo>
                  <a:pt x="216724" y="142875"/>
                  <a:pt x="229582" y="146179"/>
                  <a:pt x="240834" y="151983"/>
                </a:cubicBezTo>
                <a:cubicBezTo>
                  <a:pt x="242441" y="153055"/>
                  <a:pt x="244048" y="154037"/>
                  <a:pt x="245745" y="154751"/>
                </a:cubicBezTo>
                <a:cubicBezTo>
                  <a:pt x="269677" y="169307"/>
                  <a:pt x="285750" y="195739"/>
                  <a:pt x="285750" y="225832"/>
                </a:cubicBezTo>
                <a:cubicBezTo>
                  <a:pt x="285750" y="226189"/>
                  <a:pt x="285750" y="226546"/>
                  <a:pt x="285750" y="226903"/>
                </a:cubicBezTo>
                <a:lnTo>
                  <a:pt x="201722" y="142875"/>
                </a:lnTo>
                <a:close/>
                <a:moveTo>
                  <a:pt x="309146" y="371475"/>
                </a:moveTo>
                <a:lnTo>
                  <a:pt x="171450" y="233779"/>
                </a:lnTo>
                <a:cubicBezTo>
                  <a:pt x="172522" y="309324"/>
                  <a:pt x="233601" y="370314"/>
                  <a:pt x="309056" y="371386"/>
                </a:cubicBezTo>
                <a:close/>
                <a:moveTo>
                  <a:pt x="124748" y="187077"/>
                </a:moveTo>
                <a:lnTo>
                  <a:pt x="84296" y="146625"/>
                </a:lnTo>
                <a:lnTo>
                  <a:pt x="40898" y="190024"/>
                </a:lnTo>
                <a:cubicBezTo>
                  <a:pt x="14734" y="216188"/>
                  <a:pt x="0" y="251728"/>
                  <a:pt x="0" y="288786"/>
                </a:cubicBezTo>
                <a:cubicBezTo>
                  <a:pt x="0" y="365939"/>
                  <a:pt x="62508" y="428536"/>
                  <a:pt x="139750" y="428536"/>
                </a:cubicBezTo>
                <a:cubicBezTo>
                  <a:pt x="172968" y="428536"/>
                  <a:pt x="205026" y="416659"/>
                  <a:pt x="230207" y="395317"/>
                </a:cubicBezTo>
                <a:cubicBezTo>
                  <a:pt x="212080" y="386298"/>
                  <a:pt x="195560" y="374333"/>
                  <a:pt x="181451" y="360045"/>
                </a:cubicBezTo>
                <a:cubicBezTo>
                  <a:pt x="168950" y="367367"/>
                  <a:pt x="154573" y="371296"/>
                  <a:pt x="139750" y="371296"/>
                </a:cubicBezTo>
                <a:cubicBezTo>
                  <a:pt x="94119" y="371296"/>
                  <a:pt x="57150" y="334328"/>
                  <a:pt x="57150" y="288697"/>
                </a:cubicBezTo>
                <a:cubicBezTo>
                  <a:pt x="57150" y="266819"/>
                  <a:pt x="65812" y="245834"/>
                  <a:pt x="81349" y="230297"/>
                </a:cubicBezTo>
                <a:lnTo>
                  <a:pt x="124748" y="186898"/>
                </a:lnTo>
                <a:close/>
              </a:path>
            </a:pathLst>
          </a:custGeom>
          <a:solidFill>
            <a:srgbClr val="8D6E63"/>
          </a:solidFill>
        </p:spPr>
      </p:sp>
      <p:sp>
        <p:nvSpPr>
          <p:cNvPr id="14" name="Text 11"/>
          <p:cNvSpPr/>
          <p:nvPr>
            <p:custDataLst>
              <p:tags r:id="rId12"/>
            </p:custDataLst>
          </p:nvPr>
        </p:nvSpPr>
        <p:spPr>
          <a:xfrm>
            <a:off x="8773584" y="3276600"/>
            <a:ext cx="2819400" cy="355600"/>
          </a:xfrm>
          <a:prstGeom prst="rect">
            <a:avLst/>
          </a:prstGeom>
          <a:noFill/>
        </p:spPr>
        <p:txBody>
          <a:bodyPr wrap="square" lIns="0" tIns="0" rIns="0" bIns="0" rtlCol="0" anchor="ctr"/>
          <a:lstStyle/>
          <a:p>
            <a:pPr algn="ctr">
              <a:lnSpc>
                <a:spcPct val="130000"/>
              </a:lnSpc>
            </a:pPr>
            <a:r>
              <a:rPr lang="en-US" sz="1800" b="1"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流程断点</a:t>
            </a:r>
            <a:endParaRPr lang="en-US" sz="1600" dirty="0"/>
          </a:p>
        </p:txBody>
      </p:sp>
      <p:sp>
        <p:nvSpPr>
          <p:cNvPr id="15" name="Text 12"/>
          <p:cNvSpPr/>
          <p:nvPr>
            <p:custDataLst>
              <p:tags r:id="rId13"/>
            </p:custDataLst>
          </p:nvPr>
        </p:nvSpPr>
        <p:spPr>
          <a:xfrm>
            <a:off x="8786284" y="3733800"/>
            <a:ext cx="2794000" cy="508000"/>
          </a:xfrm>
          <a:prstGeom prst="rect">
            <a:avLst/>
          </a:prstGeom>
          <a:noFill/>
        </p:spPr>
        <p:txBody>
          <a:bodyPr wrap="square" lIns="0" tIns="0" rIns="0" bIns="0" rtlCol="0" anchor="ctr"/>
          <a:lstStyle/>
          <a:p>
            <a:pPr algn="ctr">
              <a:lnSpc>
                <a:spcPct val="120000"/>
              </a:lnSpc>
            </a:pPr>
            <a:r>
              <a:rPr lang="en-US" sz="1400"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依赖电话、纸质工单，跨部门协同低效，事件无法追溯。</a:t>
            </a:r>
            <a:endParaRPr lang="en-US" sz="1600" dirty="0"/>
          </a:p>
        </p:txBody>
      </p:sp>
      <p:sp>
        <p:nvSpPr>
          <p:cNvPr id="16" name="Text 13"/>
          <p:cNvSpPr/>
          <p:nvPr/>
        </p:nvSpPr>
        <p:spPr>
          <a:xfrm>
            <a:off x="203200" y="4851400"/>
            <a:ext cx="11785600" cy="304800"/>
          </a:xfrm>
          <a:prstGeom prst="rect">
            <a:avLst/>
          </a:prstGeom>
          <a:noFill/>
        </p:spPr>
        <p:txBody>
          <a:bodyPr wrap="square" lIns="0" tIns="0" rIns="0" bIns="0" rtlCol="0" anchor="ctr"/>
          <a:lstStyle/>
          <a:p>
            <a:pPr algn="ctr">
              <a:lnSpc>
                <a:spcPct val="130000"/>
              </a:lnSpc>
            </a:pPr>
            <a:r>
              <a:rPr lang="en-US" sz="1600" b="1" dirty="0">
                <a:solidFill>
                  <a:srgbClr val="404040"/>
                </a:solidFill>
                <a:latin typeface="Noto Sans SC" panose="020B0200000000000000" pitchFamily="34" charset="-122"/>
                <a:ea typeface="Noto Sans SC" panose="020B0200000000000000" pitchFamily="34" charset="-122"/>
                <a:cs typeface="Noto Sans SC" panose="020B0200000000000000" pitchFamily="34" charset="-120"/>
              </a:rPr>
              <a:t>燃气公司急需“全域感知 + 精准定位 + 流程闭环”的一体化平台。</a:t>
            </a:r>
            <a:endParaRPr lang="en-US" sz="1600" dirty="0"/>
          </a:p>
        </p:txBody>
      </p:sp>
      <p:sp>
        <p:nvSpPr>
          <p:cNvPr id="17" name="Text 14"/>
          <p:cNvSpPr/>
          <p:nvPr/>
        </p:nvSpPr>
        <p:spPr>
          <a:xfrm>
            <a:off x="-314702" y="4190161"/>
            <a:ext cx="1918791" cy="177800"/>
          </a:xfrm>
          <a:prstGeom prst="rect">
            <a:avLst/>
          </a:prstGeom>
          <a:noFill/>
        </p:spPr>
        <p:txBody>
          <a:bodyPr wrap="square" lIns="91440" tIns="45720" rIns="91440" bIns="45720" rtlCol="0" anchor="t">
            <a:spAutoFit/>
          </a:bodyPr>
          <a:lstStyle/>
          <a:p>
            <a:pPr>
              <a:lnSpc>
                <a:spcPct val="100000"/>
              </a:lnSpc>
            </a:pPr>
            <a:r>
              <a:rPr lang="en-US" sz="1600" dirty="0">
                <a:solidFill>
                  <a:srgbClr val="000000"/>
                </a:solidFill>
                <a:latin typeface="微软雅黑" panose="020B0503020204020204" charset="-122"/>
                <a:ea typeface="微软雅黑" panose="020B0503020204020204" charset="-122"/>
                <a:cs typeface="微软雅黑" panose="020B0503020204020204" pitchFamily="34" charset="-120"/>
              </a:rPr>
              <a:t> </a:t>
            </a:r>
            <a:endParaRPr lang="en-US" sz="1600" dirty="0"/>
          </a:p>
        </p:txBody>
      </p:sp>
      <p:sp>
        <p:nvSpPr>
          <p:cNvPr id="18" name="文本框 17"/>
          <p:cNvSpPr txBox="1"/>
          <p:nvPr/>
        </p:nvSpPr>
        <p:spPr>
          <a:xfrm>
            <a:off x="3047365" y="417830"/>
            <a:ext cx="6096000" cy="521970"/>
          </a:xfrm>
          <a:prstGeom prst="rect">
            <a:avLst/>
          </a:prstGeom>
          <a:noFill/>
        </p:spPr>
        <p:txBody>
          <a:bodyPr wrap="square" rtlCol="0" anchor="t">
            <a:spAutoFit/>
          </a:bodyPr>
          <a:p>
            <a:pPr algn="ctr" fontAlgn="auto">
              <a:lnSpc>
                <a:spcPct val="100000"/>
              </a:lnSpc>
            </a:pPr>
            <a:r>
              <a:rPr lang="zh-CN" altLang="en-US" sz="2800" b="1" dirty="0">
                <a:solidFill>
                  <a:srgbClr val="262626"/>
                </a:solidFill>
                <a:cs typeface="+mn-ea"/>
                <a:sym typeface="+mn-lt"/>
              </a:rPr>
              <a:t>行业痛点与挑战</a:t>
            </a:r>
            <a:endParaRPr lang="zh-CN" altLang="en-US" sz="2800" b="1" dirty="0">
              <a:solidFill>
                <a:srgbClr val="262626"/>
              </a:solidFill>
              <a:cs typeface="+mn-ea"/>
              <a:sym typeface="+mn-lt"/>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10-13-14:17:28-d3m9iu0s8jdo4os5et3g.jpg"/>
          <p:cNvPicPr>
            <a:picLocks noChangeAspect="1"/>
          </p:cNvPicPr>
          <p:nvPr/>
        </p:nvPicPr>
        <p:blipFill>
          <a:blip r:embed="rId1"/>
          <a:stretch>
            <a:fillRect/>
          </a:stretch>
        </p:blipFill>
        <p:spPr>
          <a:xfrm>
            <a:off x="0" y="0"/>
            <a:ext cx="12190730" cy="6857365"/>
          </a:xfrm>
          <a:prstGeom prst="rect">
            <a:avLst/>
          </a:prstGeom>
        </p:spPr>
      </p:pic>
      <p:sp>
        <p:nvSpPr>
          <p:cNvPr id="3" name="Text 0"/>
          <p:cNvSpPr/>
          <p:nvPr/>
        </p:nvSpPr>
        <p:spPr>
          <a:xfrm>
            <a:off x="1226820" y="965200"/>
            <a:ext cx="5727700" cy="457200"/>
          </a:xfrm>
          <a:prstGeom prst="rect">
            <a:avLst/>
          </a:prstGeom>
          <a:noFill/>
        </p:spPr>
        <p:txBody>
          <a:bodyPr wrap="square" lIns="0" tIns="0" rIns="0" bIns="0" rtlCol="0" anchor="ctr"/>
          <a:lstStyle/>
          <a:p>
            <a:pPr>
              <a:lnSpc>
                <a:spcPct val="100000"/>
              </a:lnSpc>
            </a:pPr>
            <a:r>
              <a:rPr lang="en-US" sz="3000" b="1" dirty="0">
                <a:solidFill>
                  <a:srgbClr val="404040"/>
                </a:solidFill>
                <a:latin typeface="Noto Sans SC" panose="020B0200000000000000" pitchFamily="34" charset="-122"/>
                <a:ea typeface="Noto Sans SC" panose="020B0200000000000000" pitchFamily="34" charset="-122"/>
                <a:cs typeface="Noto Sans SC" panose="020B0200000000000000" pitchFamily="34" charset="-120"/>
              </a:rPr>
              <a:t>C端服务缺失与参与缺位</a:t>
            </a:r>
            <a:endParaRPr lang="en-US" sz="1600" dirty="0"/>
          </a:p>
        </p:txBody>
      </p:sp>
      <p:sp>
        <p:nvSpPr>
          <p:cNvPr id="4" name="Text 1"/>
          <p:cNvSpPr/>
          <p:nvPr/>
        </p:nvSpPr>
        <p:spPr>
          <a:xfrm>
            <a:off x="254000" y="1727200"/>
            <a:ext cx="5638800" cy="609600"/>
          </a:xfrm>
          <a:prstGeom prst="rect">
            <a:avLst/>
          </a:prstGeom>
          <a:noFill/>
        </p:spPr>
        <p:txBody>
          <a:bodyPr wrap="square" lIns="0" tIns="0" rIns="0" bIns="0" rtlCol="0" anchor="ctr"/>
          <a:lstStyle/>
          <a:p>
            <a:pPr>
              <a:lnSpc>
                <a:spcPct val="130000"/>
              </a:lnSpc>
            </a:pPr>
            <a:r>
              <a:rPr lang="en-US" sz="1600"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居民作为燃气安全的重要一环，却长期缺乏有效的参与渠道和服务工具，成为安全治理的薄弱环节。</a:t>
            </a:r>
            <a:endParaRPr lang="en-US" sz="1600" dirty="0"/>
          </a:p>
        </p:txBody>
      </p:sp>
      <p:sp>
        <p:nvSpPr>
          <p:cNvPr id="5" name="Shape 2"/>
          <p:cNvSpPr/>
          <p:nvPr/>
        </p:nvSpPr>
        <p:spPr>
          <a:xfrm>
            <a:off x="361950" y="2692400"/>
            <a:ext cx="190500" cy="254000"/>
          </a:xfrm>
          <a:custGeom>
            <a:avLst/>
            <a:gdLst/>
            <a:ahLst/>
            <a:cxnLst/>
            <a:rect l="l" t="t" r="r" b="b"/>
            <a:pathLst>
              <a:path w="190500" h="254000">
                <a:moveTo>
                  <a:pt x="7938" y="31750"/>
                </a:moveTo>
                <a:cubicBezTo>
                  <a:pt x="7938" y="14238"/>
                  <a:pt x="22175" y="0"/>
                  <a:pt x="39688" y="0"/>
                </a:cubicBezTo>
                <a:lnTo>
                  <a:pt x="150813" y="0"/>
                </a:lnTo>
                <a:cubicBezTo>
                  <a:pt x="168325" y="0"/>
                  <a:pt x="182563" y="14238"/>
                  <a:pt x="182563" y="31750"/>
                </a:cubicBezTo>
                <a:lnTo>
                  <a:pt x="182563" y="222250"/>
                </a:lnTo>
                <a:cubicBezTo>
                  <a:pt x="182563" y="239762"/>
                  <a:pt x="168325" y="254000"/>
                  <a:pt x="150813" y="254000"/>
                </a:cubicBezTo>
                <a:lnTo>
                  <a:pt x="39688" y="254000"/>
                </a:lnTo>
                <a:cubicBezTo>
                  <a:pt x="22175" y="254000"/>
                  <a:pt x="7938" y="239762"/>
                  <a:pt x="7938" y="222250"/>
                </a:cubicBezTo>
                <a:lnTo>
                  <a:pt x="7938" y="31750"/>
                </a:lnTo>
                <a:close/>
                <a:moveTo>
                  <a:pt x="39688" y="31750"/>
                </a:moveTo>
                <a:lnTo>
                  <a:pt x="39688" y="182563"/>
                </a:lnTo>
                <a:lnTo>
                  <a:pt x="150813" y="182563"/>
                </a:lnTo>
                <a:lnTo>
                  <a:pt x="150813" y="31750"/>
                </a:lnTo>
                <a:lnTo>
                  <a:pt x="39688" y="31750"/>
                </a:lnTo>
                <a:close/>
                <a:moveTo>
                  <a:pt x="95250" y="234156"/>
                </a:moveTo>
                <a:cubicBezTo>
                  <a:pt x="104031" y="234156"/>
                  <a:pt x="111125" y="227062"/>
                  <a:pt x="111125" y="218281"/>
                </a:cubicBezTo>
                <a:cubicBezTo>
                  <a:pt x="111125" y="209500"/>
                  <a:pt x="104031" y="202406"/>
                  <a:pt x="95250" y="202406"/>
                </a:cubicBezTo>
                <a:cubicBezTo>
                  <a:pt x="86469" y="202406"/>
                  <a:pt x="79375" y="209500"/>
                  <a:pt x="79375" y="218281"/>
                </a:cubicBezTo>
                <a:cubicBezTo>
                  <a:pt x="79375" y="227062"/>
                  <a:pt x="86469" y="234156"/>
                  <a:pt x="95250" y="234156"/>
                </a:cubicBezTo>
                <a:close/>
              </a:path>
            </a:pathLst>
          </a:custGeom>
          <a:solidFill>
            <a:srgbClr val="8D6E63"/>
          </a:solidFill>
        </p:spPr>
      </p:sp>
      <p:sp>
        <p:nvSpPr>
          <p:cNvPr id="6" name="Text 3"/>
          <p:cNvSpPr/>
          <p:nvPr/>
        </p:nvSpPr>
        <p:spPr>
          <a:xfrm>
            <a:off x="812800" y="2641600"/>
            <a:ext cx="5080000" cy="609600"/>
          </a:xfrm>
          <a:prstGeom prst="rect">
            <a:avLst/>
          </a:prstGeom>
          <a:noFill/>
        </p:spPr>
        <p:txBody>
          <a:bodyPr wrap="square" lIns="0" tIns="0" rIns="0" bIns="0" rtlCol="0" anchor="ctr"/>
          <a:lstStyle/>
          <a:p>
            <a:pPr>
              <a:lnSpc>
                <a:spcPct val="130000"/>
              </a:lnSpc>
            </a:pPr>
            <a:r>
              <a:rPr lang="en-US" sz="1600" b="1"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服务缺失：</a:t>
            </a:r>
            <a:r>
              <a:rPr lang="en-US" sz="1600"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抄表、报修、预警功能分散，缺乏统一、权威的安全入口。</a:t>
            </a:r>
            <a:endParaRPr lang="en-US" sz="1600" dirty="0"/>
          </a:p>
        </p:txBody>
      </p:sp>
      <p:sp>
        <p:nvSpPr>
          <p:cNvPr id="7" name="Shape 4"/>
          <p:cNvSpPr/>
          <p:nvPr/>
        </p:nvSpPr>
        <p:spPr>
          <a:xfrm>
            <a:off x="330200" y="3505200"/>
            <a:ext cx="254000" cy="254000"/>
          </a:xfrm>
          <a:custGeom>
            <a:avLst/>
            <a:gdLst/>
            <a:ahLst/>
            <a:cxnLst/>
            <a:rect l="l" t="t" r="r" b="b"/>
            <a:pathLst>
              <a:path w="254000" h="254000">
                <a:moveTo>
                  <a:pt x="32693" y="113357"/>
                </a:moveTo>
                <a:cubicBezTo>
                  <a:pt x="39291" y="67221"/>
                  <a:pt x="79028" y="31750"/>
                  <a:pt x="127000" y="31750"/>
                </a:cubicBezTo>
                <a:cubicBezTo>
                  <a:pt x="153293" y="31750"/>
                  <a:pt x="177105" y="42416"/>
                  <a:pt x="194370" y="59630"/>
                </a:cubicBezTo>
                <a:cubicBezTo>
                  <a:pt x="194469" y="59730"/>
                  <a:pt x="194568" y="59829"/>
                  <a:pt x="194667" y="59928"/>
                </a:cubicBezTo>
                <a:lnTo>
                  <a:pt x="198438" y="63500"/>
                </a:lnTo>
                <a:lnTo>
                  <a:pt x="174675" y="63500"/>
                </a:lnTo>
                <a:cubicBezTo>
                  <a:pt x="165894" y="63500"/>
                  <a:pt x="158800" y="70594"/>
                  <a:pt x="158800" y="79375"/>
                </a:cubicBezTo>
                <a:cubicBezTo>
                  <a:pt x="158800" y="88156"/>
                  <a:pt x="165894" y="95250"/>
                  <a:pt x="174675" y="95250"/>
                </a:cubicBezTo>
                <a:lnTo>
                  <a:pt x="238175" y="95250"/>
                </a:lnTo>
                <a:cubicBezTo>
                  <a:pt x="246955" y="95250"/>
                  <a:pt x="254050" y="88156"/>
                  <a:pt x="254050" y="79375"/>
                </a:cubicBezTo>
                <a:lnTo>
                  <a:pt x="254050" y="15875"/>
                </a:lnTo>
                <a:cubicBezTo>
                  <a:pt x="254050" y="7094"/>
                  <a:pt x="246955" y="0"/>
                  <a:pt x="238175" y="0"/>
                </a:cubicBezTo>
                <a:cubicBezTo>
                  <a:pt x="229394" y="0"/>
                  <a:pt x="222300" y="7094"/>
                  <a:pt x="222300" y="15875"/>
                </a:cubicBezTo>
                <a:lnTo>
                  <a:pt x="222300" y="42366"/>
                </a:lnTo>
                <a:lnTo>
                  <a:pt x="216694" y="37058"/>
                </a:lnTo>
                <a:cubicBezTo>
                  <a:pt x="193725" y="14188"/>
                  <a:pt x="161975" y="0"/>
                  <a:pt x="127000" y="0"/>
                </a:cubicBezTo>
                <a:cubicBezTo>
                  <a:pt x="63004" y="0"/>
                  <a:pt x="10071" y="47327"/>
                  <a:pt x="1290" y="108893"/>
                </a:cubicBezTo>
                <a:cubicBezTo>
                  <a:pt x="50" y="117574"/>
                  <a:pt x="6052" y="125611"/>
                  <a:pt x="14734" y="126851"/>
                </a:cubicBezTo>
                <a:cubicBezTo>
                  <a:pt x="23416" y="128091"/>
                  <a:pt x="31452" y="122039"/>
                  <a:pt x="32693" y="113407"/>
                </a:cubicBezTo>
                <a:close/>
                <a:moveTo>
                  <a:pt x="252710" y="145107"/>
                </a:moveTo>
                <a:cubicBezTo>
                  <a:pt x="253950" y="136426"/>
                  <a:pt x="247898" y="128389"/>
                  <a:pt x="239266" y="127149"/>
                </a:cubicBezTo>
                <a:cubicBezTo>
                  <a:pt x="230634" y="125909"/>
                  <a:pt x="222548" y="131961"/>
                  <a:pt x="221307" y="140593"/>
                </a:cubicBezTo>
                <a:cubicBezTo>
                  <a:pt x="214709" y="186730"/>
                  <a:pt x="174972" y="222200"/>
                  <a:pt x="127000" y="222200"/>
                </a:cubicBezTo>
                <a:cubicBezTo>
                  <a:pt x="100707" y="222200"/>
                  <a:pt x="76895" y="211534"/>
                  <a:pt x="59630" y="194320"/>
                </a:cubicBezTo>
                <a:cubicBezTo>
                  <a:pt x="59531" y="194221"/>
                  <a:pt x="59432" y="194121"/>
                  <a:pt x="59333" y="194022"/>
                </a:cubicBezTo>
                <a:lnTo>
                  <a:pt x="55562" y="190450"/>
                </a:lnTo>
                <a:lnTo>
                  <a:pt x="79325" y="190450"/>
                </a:lnTo>
                <a:cubicBezTo>
                  <a:pt x="88106" y="190450"/>
                  <a:pt x="95200" y="183356"/>
                  <a:pt x="95200" y="174575"/>
                </a:cubicBezTo>
                <a:cubicBezTo>
                  <a:pt x="95200" y="165795"/>
                  <a:pt x="88106" y="158700"/>
                  <a:pt x="79325" y="158700"/>
                </a:cubicBezTo>
                <a:lnTo>
                  <a:pt x="15875" y="158750"/>
                </a:lnTo>
                <a:cubicBezTo>
                  <a:pt x="11658" y="158750"/>
                  <a:pt x="7590" y="160437"/>
                  <a:pt x="4614" y="163463"/>
                </a:cubicBezTo>
                <a:cubicBezTo>
                  <a:pt x="1637" y="166489"/>
                  <a:pt x="-50" y="170507"/>
                  <a:pt x="0" y="174774"/>
                </a:cubicBezTo>
                <a:lnTo>
                  <a:pt x="496" y="237778"/>
                </a:lnTo>
                <a:cubicBezTo>
                  <a:pt x="546" y="246559"/>
                  <a:pt x="7739" y="253603"/>
                  <a:pt x="16520" y="253504"/>
                </a:cubicBezTo>
                <a:cubicBezTo>
                  <a:pt x="25301" y="253405"/>
                  <a:pt x="32345" y="246261"/>
                  <a:pt x="32246" y="237480"/>
                </a:cubicBezTo>
                <a:lnTo>
                  <a:pt x="32048" y="211931"/>
                </a:lnTo>
                <a:lnTo>
                  <a:pt x="37356" y="216942"/>
                </a:lnTo>
                <a:cubicBezTo>
                  <a:pt x="60325" y="239812"/>
                  <a:pt x="92025" y="254000"/>
                  <a:pt x="127000" y="254000"/>
                </a:cubicBezTo>
                <a:cubicBezTo>
                  <a:pt x="190996" y="254000"/>
                  <a:pt x="243929" y="206673"/>
                  <a:pt x="252710" y="145107"/>
                </a:cubicBezTo>
                <a:close/>
              </a:path>
            </a:pathLst>
          </a:custGeom>
          <a:solidFill>
            <a:srgbClr val="8D6E63"/>
          </a:solidFill>
        </p:spPr>
      </p:sp>
      <p:sp>
        <p:nvSpPr>
          <p:cNvPr id="8" name="Text 5"/>
          <p:cNvSpPr/>
          <p:nvPr/>
        </p:nvSpPr>
        <p:spPr>
          <a:xfrm>
            <a:off x="812800" y="3454400"/>
            <a:ext cx="5080000" cy="609600"/>
          </a:xfrm>
          <a:prstGeom prst="rect">
            <a:avLst/>
          </a:prstGeom>
          <a:noFill/>
        </p:spPr>
        <p:txBody>
          <a:bodyPr wrap="square" lIns="0" tIns="0" rIns="0" bIns="0" rtlCol="0" anchor="ctr"/>
          <a:lstStyle/>
          <a:p>
            <a:pPr>
              <a:lnSpc>
                <a:spcPct val="130000"/>
              </a:lnSpc>
            </a:pPr>
            <a:r>
              <a:rPr lang="en-US" sz="1600" b="1"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信息黑洞：</a:t>
            </a:r>
            <a:r>
              <a:rPr lang="en-US" sz="1600"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异味上报后无反馈，居民对处理进度一无所知，信任感缺失。</a:t>
            </a:r>
            <a:endParaRPr lang="en-US" sz="1600" dirty="0"/>
          </a:p>
        </p:txBody>
      </p:sp>
      <p:sp>
        <p:nvSpPr>
          <p:cNvPr id="9" name="Shape 6"/>
          <p:cNvSpPr/>
          <p:nvPr/>
        </p:nvSpPr>
        <p:spPr>
          <a:xfrm>
            <a:off x="314325" y="4318000"/>
            <a:ext cx="285750" cy="254000"/>
          </a:xfrm>
          <a:custGeom>
            <a:avLst/>
            <a:gdLst/>
            <a:ahLst/>
            <a:cxnLst/>
            <a:rect l="l" t="t" r="r" b="b"/>
            <a:pathLst>
              <a:path w="285750" h="254000">
                <a:moveTo>
                  <a:pt x="111125" y="123031"/>
                </a:moveTo>
                <a:cubicBezTo>
                  <a:pt x="143981" y="123031"/>
                  <a:pt x="170656" y="96356"/>
                  <a:pt x="170656" y="63500"/>
                </a:cubicBezTo>
                <a:cubicBezTo>
                  <a:pt x="170656" y="30644"/>
                  <a:pt x="143981" y="3969"/>
                  <a:pt x="111125" y="3969"/>
                </a:cubicBezTo>
                <a:cubicBezTo>
                  <a:pt x="78269" y="3969"/>
                  <a:pt x="51594" y="30644"/>
                  <a:pt x="51594" y="63500"/>
                </a:cubicBezTo>
                <a:cubicBezTo>
                  <a:pt x="51594" y="96356"/>
                  <a:pt x="78269" y="123031"/>
                  <a:pt x="111125" y="123031"/>
                </a:cubicBezTo>
                <a:close/>
                <a:moveTo>
                  <a:pt x="96391" y="150813"/>
                </a:moveTo>
                <a:cubicBezTo>
                  <a:pt x="47526" y="150813"/>
                  <a:pt x="7938" y="190401"/>
                  <a:pt x="7938" y="239266"/>
                </a:cubicBezTo>
                <a:cubicBezTo>
                  <a:pt x="7938" y="247402"/>
                  <a:pt x="14536" y="254000"/>
                  <a:pt x="22671" y="254000"/>
                </a:cubicBezTo>
                <a:lnTo>
                  <a:pt x="147439" y="254000"/>
                </a:lnTo>
                <a:cubicBezTo>
                  <a:pt x="129480" y="232866"/>
                  <a:pt x="119063" y="205631"/>
                  <a:pt x="119063" y="176808"/>
                </a:cubicBezTo>
                <a:lnTo>
                  <a:pt x="119063" y="161379"/>
                </a:lnTo>
                <a:cubicBezTo>
                  <a:pt x="119063" y="157758"/>
                  <a:pt x="119559" y="154186"/>
                  <a:pt x="120501" y="150812"/>
                </a:cubicBezTo>
                <a:lnTo>
                  <a:pt x="96391" y="150812"/>
                </a:lnTo>
                <a:close/>
                <a:moveTo>
                  <a:pt x="220911" y="242342"/>
                </a:moveTo>
                <a:lnTo>
                  <a:pt x="214313" y="245467"/>
                </a:lnTo>
                <a:lnTo>
                  <a:pt x="214313" y="152152"/>
                </a:lnTo>
                <a:lnTo>
                  <a:pt x="261937" y="168027"/>
                </a:lnTo>
                <a:lnTo>
                  <a:pt x="261937" y="177750"/>
                </a:lnTo>
                <a:cubicBezTo>
                  <a:pt x="261937" y="205432"/>
                  <a:pt x="245963" y="230584"/>
                  <a:pt x="220911" y="242391"/>
                </a:cubicBezTo>
                <a:close/>
                <a:moveTo>
                  <a:pt x="209302" y="128736"/>
                </a:moveTo>
                <a:lnTo>
                  <a:pt x="153739" y="147241"/>
                </a:lnTo>
                <a:cubicBezTo>
                  <a:pt x="147241" y="149423"/>
                  <a:pt x="142875" y="155476"/>
                  <a:pt x="142875" y="162322"/>
                </a:cubicBezTo>
                <a:lnTo>
                  <a:pt x="142875" y="177750"/>
                </a:lnTo>
                <a:cubicBezTo>
                  <a:pt x="142875" y="214660"/>
                  <a:pt x="164207" y="248245"/>
                  <a:pt x="197545" y="263922"/>
                </a:cubicBezTo>
                <a:lnTo>
                  <a:pt x="206722" y="268238"/>
                </a:lnTo>
                <a:cubicBezTo>
                  <a:pt x="209104" y="269329"/>
                  <a:pt x="211683" y="269925"/>
                  <a:pt x="214263" y="269925"/>
                </a:cubicBezTo>
                <a:cubicBezTo>
                  <a:pt x="216843" y="269925"/>
                  <a:pt x="219472" y="269329"/>
                  <a:pt x="221804" y="268238"/>
                </a:cubicBezTo>
                <a:lnTo>
                  <a:pt x="230981" y="263922"/>
                </a:lnTo>
                <a:cubicBezTo>
                  <a:pt x="264418" y="248196"/>
                  <a:pt x="285750" y="214610"/>
                  <a:pt x="285750" y="177701"/>
                </a:cubicBezTo>
                <a:lnTo>
                  <a:pt x="285750" y="162272"/>
                </a:lnTo>
                <a:cubicBezTo>
                  <a:pt x="285750" y="155426"/>
                  <a:pt x="281384" y="149374"/>
                  <a:pt x="274886" y="147191"/>
                </a:cubicBezTo>
                <a:lnTo>
                  <a:pt x="219323" y="128687"/>
                </a:lnTo>
                <a:cubicBezTo>
                  <a:pt x="216049" y="127595"/>
                  <a:pt x="212527" y="127595"/>
                  <a:pt x="209302" y="128687"/>
                </a:cubicBezTo>
                <a:close/>
              </a:path>
            </a:pathLst>
          </a:custGeom>
          <a:solidFill>
            <a:srgbClr val="8D6E63"/>
          </a:solidFill>
        </p:spPr>
      </p:sp>
      <p:sp>
        <p:nvSpPr>
          <p:cNvPr id="10" name="Text 7"/>
          <p:cNvSpPr/>
          <p:nvPr/>
        </p:nvSpPr>
        <p:spPr>
          <a:xfrm>
            <a:off x="812800" y="4267200"/>
            <a:ext cx="5080000" cy="609600"/>
          </a:xfrm>
          <a:prstGeom prst="rect">
            <a:avLst/>
          </a:prstGeom>
          <a:noFill/>
        </p:spPr>
        <p:txBody>
          <a:bodyPr wrap="square" lIns="0" tIns="0" rIns="0" bIns="0" rtlCol="0" anchor="ctr"/>
          <a:lstStyle/>
          <a:p>
            <a:pPr>
              <a:lnSpc>
                <a:spcPct val="130000"/>
              </a:lnSpc>
            </a:pPr>
            <a:r>
              <a:rPr lang="en-US" sz="1600" b="1"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意识薄弱：</a:t>
            </a:r>
            <a:r>
              <a:rPr lang="en-US" sz="1600" dirty="0">
                <a:solidFill>
                  <a:srgbClr val="212121"/>
                </a:solidFill>
                <a:latin typeface="Noto Sans SC" panose="020B0200000000000000" pitchFamily="34" charset="-122"/>
                <a:ea typeface="Noto Sans SC" panose="020B0200000000000000" pitchFamily="34" charset="-122"/>
                <a:cs typeface="Noto Sans SC" panose="020B0200000000000000" pitchFamily="34" charset="-120"/>
              </a:rPr>
              <a:t>公众安全知识不足，应急演练缺位，自救能力有待提高。</a:t>
            </a:r>
            <a:endParaRPr lang="en-US" sz="1600" dirty="0"/>
          </a:p>
        </p:txBody>
      </p:sp>
      <p:sp>
        <p:nvSpPr>
          <p:cNvPr id="11" name="Text 8"/>
          <p:cNvSpPr/>
          <p:nvPr/>
        </p:nvSpPr>
        <p:spPr>
          <a:xfrm>
            <a:off x="254000" y="5181600"/>
            <a:ext cx="5638800" cy="609600"/>
          </a:xfrm>
          <a:prstGeom prst="rect">
            <a:avLst/>
          </a:prstGeom>
          <a:noFill/>
        </p:spPr>
        <p:txBody>
          <a:bodyPr wrap="square" lIns="0" tIns="0" rIns="0" bIns="0" rtlCol="0" anchor="ctr"/>
          <a:lstStyle/>
          <a:p>
            <a:pPr>
              <a:lnSpc>
                <a:spcPct val="130000"/>
              </a:lnSpc>
            </a:pPr>
            <a:r>
              <a:rPr lang="en-US" sz="1600" b="1" dirty="0">
                <a:solidFill>
                  <a:srgbClr val="404040"/>
                </a:solidFill>
                <a:latin typeface="Noto Sans SC" panose="020B0200000000000000" pitchFamily="34" charset="-122"/>
                <a:ea typeface="Noto Sans SC" panose="020B0200000000000000" pitchFamily="34" charset="-122"/>
                <a:cs typeface="Noto Sans SC" panose="020B0200000000000000" pitchFamily="34" charset="-120"/>
              </a:rPr>
              <a:t>市场需要轻量、可信、可互动的家庭端产品，将用户从</a:t>
            </a:r>
            <a:r>
              <a:rPr lang="en-US" sz="1600" b="1" dirty="0">
                <a:solidFill>
                  <a:srgbClr val="404040"/>
                </a:solidFill>
                <a:highlight>
                  <a:srgbClr val="C8B6A6">
                    <a:alpha val="50000"/>
                  </a:srgbClr>
                </a:highlight>
                <a:latin typeface="Noto Sans SC" panose="020B0200000000000000" pitchFamily="34" charset="-122"/>
                <a:ea typeface="Noto Sans SC" panose="020B0200000000000000" pitchFamily="34" charset="-122"/>
                <a:cs typeface="Noto Sans SC" panose="020B0200000000000000" pitchFamily="34" charset="-120"/>
              </a:rPr>
              <a:t> 被动观察者 </a:t>
            </a:r>
            <a:r>
              <a:rPr lang="en-US" sz="1600" b="1" dirty="0">
                <a:solidFill>
                  <a:srgbClr val="404040"/>
                </a:solidFill>
                <a:latin typeface="Noto Sans SC" panose="020B0200000000000000" pitchFamily="34" charset="-122"/>
                <a:ea typeface="Noto Sans SC" panose="020B0200000000000000" pitchFamily="34" charset="-122"/>
                <a:cs typeface="Noto Sans SC" panose="020B0200000000000000" pitchFamily="34" charset="-120"/>
              </a:rPr>
              <a:t>变为</a:t>
            </a:r>
            <a:r>
              <a:rPr lang="en-US" sz="1600" b="1" dirty="0">
                <a:solidFill>
                  <a:srgbClr val="404040"/>
                </a:solidFill>
                <a:highlight>
                  <a:srgbClr val="C8B6A6">
                    <a:alpha val="50000"/>
                  </a:srgbClr>
                </a:highlight>
                <a:latin typeface="Noto Sans SC" panose="020B0200000000000000" pitchFamily="34" charset="-122"/>
                <a:ea typeface="Noto Sans SC" panose="020B0200000000000000" pitchFamily="34" charset="-122"/>
                <a:cs typeface="Noto Sans SC" panose="020B0200000000000000" pitchFamily="34" charset="-120"/>
              </a:rPr>
              <a:t> 共治节点 </a:t>
            </a:r>
            <a:r>
              <a:rPr lang="en-US" sz="1600" b="1" dirty="0">
                <a:solidFill>
                  <a:srgbClr val="404040"/>
                </a:solidFill>
                <a:latin typeface="Noto Sans SC" panose="020B0200000000000000" pitchFamily="34" charset="-122"/>
                <a:ea typeface="Noto Sans SC" panose="020B0200000000000000" pitchFamily="34" charset="-122"/>
                <a:cs typeface="Noto Sans SC" panose="020B0200000000000000" pitchFamily="34" charset="-120"/>
              </a:rPr>
              <a:t>。</a:t>
            </a:r>
            <a:endParaRPr lang="en-US" sz="1600" dirty="0"/>
          </a:p>
        </p:txBody>
      </p:sp>
      <p:sp>
        <p:nvSpPr>
          <p:cNvPr id="13" name="文本框 12"/>
          <p:cNvSpPr txBox="1"/>
          <p:nvPr/>
        </p:nvSpPr>
        <p:spPr>
          <a:xfrm>
            <a:off x="3048000" y="374015"/>
            <a:ext cx="6096000" cy="521970"/>
          </a:xfrm>
          <a:prstGeom prst="rect">
            <a:avLst/>
          </a:prstGeom>
          <a:noFill/>
        </p:spPr>
        <p:txBody>
          <a:bodyPr wrap="square" rtlCol="0" anchor="t">
            <a:spAutoFit/>
          </a:bodyPr>
          <a:p>
            <a:pPr algn="ctr" fontAlgn="auto">
              <a:lnSpc>
                <a:spcPct val="100000"/>
              </a:lnSpc>
            </a:pPr>
            <a:r>
              <a:rPr lang="zh-CN" altLang="en-US" sz="2800" b="1" dirty="0">
                <a:solidFill>
                  <a:srgbClr val="262626"/>
                </a:solidFill>
                <a:cs typeface="+mn-ea"/>
                <a:sym typeface="+mn-lt"/>
              </a:rPr>
              <a:t>行业痛点与挑战</a:t>
            </a:r>
            <a:endParaRPr lang="zh-CN" altLang="en-US" sz="2800" b="1" dirty="0">
              <a:solidFill>
                <a:srgbClr val="262626"/>
              </a:solidFill>
              <a:cs typeface="+mn-ea"/>
              <a:sym typeface="+mn-lt"/>
            </a:endParaRPr>
          </a:p>
        </p:txBody>
      </p:sp>
      <p:pic>
        <p:nvPicPr>
          <p:cNvPr id="15" name="图片 14"/>
          <p:cNvPicPr/>
          <p:nvPr/>
        </p:nvPicPr>
        <p:blipFill>
          <a:blip r:embed="rId2"/>
          <a:stretch>
            <a:fillRect/>
          </a:stretch>
        </p:blipFill>
        <p:spPr>
          <a:xfrm>
            <a:off x="6490970" y="1620520"/>
            <a:ext cx="5179695" cy="4277360"/>
          </a:xfrm>
          <a:prstGeom prst="rect">
            <a:avLst/>
          </a:prstGeom>
        </p:spPr>
      </p:pic>
    </p:spTree>
  </p:cSld>
  <p:clrMapOvr>
    <a:masterClrMapping/>
  </p:clrMapOvr>
  <p:transition>
    <p:fade/>
  </p:transition>
</p:sld>
</file>

<file path=ppt/tags/tag1.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10.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100.xml><?xml version="1.0" encoding="utf-8"?>
<p:tagLst xmlns:p="http://schemas.openxmlformats.org/presentationml/2006/main">
  <p:tag name="KSO_WM_DIAGRAM_VIRTUALLY_FRAME" val="{&quot;height&quot;:330.9251968503937,&quot;left&quot;:57.5,&quot;top&quot;:79.1,&quot;width&quot;:896.55}"/>
</p:tagLst>
</file>

<file path=ppt/tags/tag101.xml><?xml version="1.0" encoding="utf-8"?>
<p:tagLst xmlns:p="http://schemas.openxmlformats.org/presentationml/2006/main">
  <p:tag name="KSO_WM_DIAGRAM_VIRTUALLY_FRAME" val="{&quot;height&quot;:330.9251968503937,&quot;left&quot;:57.5,&quot;top&quot;:79.1,&quot;width&quot;:896.55}"/>
</p:tagLst>
</file>

<file path=ppt/tags/tag102.xml><?xml version="1.0" encoding="utf-8"?>
<p:tagLst xmlns:p="http://schemas.openxmlformats.org/presentationml/2006/main">
  <p:tag name="KSO_WM_DIAGRAM_VIRTUALLY_FRAME" val="{&quot;height&quot;:330.9251968503937,&quot;left&quot;:57.5,&quot;top&quot;:79.1,&quot;width&quot;:896.55}"/>
</p:tagLst>
</file>

<file path=ppt/tags/tag103.xml><?xml version="1.0" encoding="utf-8"?>
<p:tagLst xmlns:p="http://schemas.openxmlformats.org/presentationml/2006/main">
  <p:tag name="KSO_WM_DIAGRAM_VIRTUALLY_FRAME" val="{&quot;height&quot;:330.9251968503937,&quot;left&quot;:57.5,&quot;top&quot;:79.1,&quot;width&quot;:896.55}"/>
</p:tagLst>
</file>

<file path=ppt/tags/tag104.xml><?xml version="1.0" encoding="utf-8"?>
<p:tagLst xmlns:p="http://schemas.openxmlformats.org/presentationml/2006/main">
  <p:tag name="KSO_WM_DIAGRAM_VIRTUALLY_FRAME" val="{&quot;height&quot;:330.9251968503937,&quot;left&quot;:57.5,&quot;top&quot;:79.1,&quot;width&quot;:896.55}"/>
</p:tagLst>
</file>

<file path=ppt/tags/tag105.xml><?xml version="1.0" encoding="utf-8"?>
<p:tagLst xmlns:p="http://schemas.openxmlformats.org/presentationml/2006/main">
  <p:tag name="KSO_WM_DIAGRAM_VIRTUALLY_FRAME" val="{&quot;height&quot;:330.9251968503937,&quot;left&quot;:57.5,&quot;top&quot;:79.1,&quot;width&quot;:896.55}"/>
</p:tagLst>
</file>

<file path=ppt/tags/tag106.xml><?xml version="1.0" encoding="utf-8"?>
<p:tagLst xmlns:p="http://schemas.openxmlformats.org/presentationml/2006/main">
  <p:tag name="KSO_WM_DIAGRAM_VIRTUALLY_FRAME" val="{&quot;height&quot;:330.9251968503937,&quot;left&quot;:57.5,&quot;top&quot;:79.1,&quot;width&quot;:896.55}"/>
</p:tagLst>
</file>

<file path=ppt/tags/tag107.xml><?xml version="1.0" encoding="utf-8"?>
<p:tagLst xmlns:p="http://schemas.openxmlformats.org/presentationml/2006/main">
  <p:tag name="KSO_WM_DIAGRAM_VIRTUALLY_FRAME" val="{&quot;height&quot;:330.9251968503937,&quot;left&quot;:57.5,&quot;top&quot;:79.1,&quot;width&quot;:896.55}"/>
</p:tagLst>
</file>

<file path=ppt/tags/tag108.xml><?xml version="1.0" encoding="utf-8"?>
<p:tagLst xmlns:p="http://schemas.openxmlformats.org/presentationml/2006/main">
  <p:tag name="KSO_WM_DIAGRAM_VIRTUALLY_FRAME" val="{&quot;height&quot;:330.9251968503937,&quot;left&quot;:57.5,&quot;top&quot;:79.1,&quot;width&quot;:896.55}"/>
</p:tagLst>
</file>

<file path=ppt/tags/tag109.xml><?xml version="1.0" encoding="utf-8"?>
<p:tagLst xmlns:p="http://schemas.openxmlformats.org/presentationml/2006/main">
  <p:tag name="KSO_WM_DIAGRAM_VIRTUALLY_FRAME" val="{&quot;height&quot;:342.10787401574805,&quot;left&quot;:35.2,&quot;top&quot;:79.1,&quot;width&quot;:872.4367716535432}"/>
</p:tagLst>
</file>

<file path=ppt/tags/tag11.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110.xml><?xml version="1.0" encoding="utf-8"?>
<p:tagLst xmlns:p="http://schemas.openxmlformats.org/presentationml/2006/main">
  <p:tag name="KSO_WM_DIAGRAM_VIRTUALLY_FRAME" val="{&quot;height&quot;:342.10787401574805,&quot;left&quot;:35.2,&quot;top&quot;:79.1,&quot;width&quot;:872.4367716535432}"/>
</p:tagLst>
</file>

<file path=ppt/tags/tag111.xml><?xml version="1.0" encoding="utf-8"?>
<p:tagLst xmlns:p="http://schemas.openxmlformats.org/presentationml/2006/main">
  <p:tag name="KSO_WM_DIAGRAM_VIRTUALLY_FRAME" val="{&quot;height&quot;:330.9251968503937,&quot;left&quot;:57.5,&quot;top&quot;:79.1,&quot;width&quot;:896.55}"/>
</p:tagLst>
</file>

<file path=ppt/tags/tag112.xml><?xml version="1.0" encoding="utf-8"?>
<p:tagLst xmlns:p="http://schemas.openxmlformats.org/presentationml/2006/main">
  <p:tag name="KSO_WM_DIAGRAM_VIRTUALLY_FRAME" val="{&quot;height&quot;:330.9251968503937,&quot;left&quot;:57.5,&quot;top&quot;:79.1,&quot;width&quot;:896.55}"/>
</p:tagLst>
</file>

<file path=ppt/tags/tag113.xml><?xml version="1.0" encoding="utf-8"?>
<p:tagLst xmlns:p="http://schemas.openxmlformats.org/presentationml/2006/main">
  <p:tag name="KSO_WM_DIAGRAM_VIRTUALLY_FRAME" val="{&quot;height&quot;:342.10787401574805,&quot;left&quot;:35.2,&quot;top&quot;:79.1,&quot;width&quot;:872.4367716535432}"/>
</p:tagLst>
</file>

<file path=ppt/tags/tag114.xml><?xml version="1.0" encoding="utf-8"?>
<p:tagLst xmlns:p="http://schemas.openxmlformats.org/presentationml/2006/main">
  <p:tag name="KSO_WM_DIAGRAM_VIRTUALLY_FRAME" val="{&quot;height&quot;:342.10787401574805,&quot;left&quot;:35.2,&quot;top&quot;:79.1,&quot;width&quot;:872.4367716535432}"/>
</p:tagLst>
</file>

<file path=ppt/tags/tag115.xml><?xml version="1.0" encoding="utf-8"?>
<p:tagLst xmlns:p="http://schemas.openxmlformats.org/presentationml/2006/main">
  <p:tag name="KSO_WM_DIAGRAM_VIRTUALLY_FRAME" val="{&quot;height&quot;:342.10787401574805,&quot;left&quot;:35.2,&quot;top&quot;:79.1,&quot;width&quot;:872.4367716535432}"/>
</p:tagLst>
</file>

<file path=ppt/tags/tag116.xml><?xml version="1.0" encoding="utf-8"?>
<p:tagLst xmlns:p="http://schemas.openxmlformats.org/presentationml/2006/main">
  <p:tag name="KSO_WM_DIAGRAM_VIRTUALLY_FRAME" val="{&quot;height&quot;:342.10787401574805,&quot;left&quot;:35.2,&quot;top&quot;:79.1,&quot;width&quot;:872.4367716535432}"/>
</p:tagLst>
</file>

<file path=ppt/tags/tag117.xml><?xml version="1.0" encoding="utf-8"?>
<p:tagLst xmlns:p="http://schemas.openxmlformats.org/presentationml/2006/main">
  <p:tag name="KSO_WM_DIAGRAM_VIRTUALLY_FRAME" val="{&quot;height&quot;:237.48283464566936,&quot;left&quot;:35.2,&quot;top&quot;:183.72503937007872,&quot;width&quot;:872.4367716535432}"/>
</p:tagLst>
</file>

<file path=ppt/tags/tag118.xml><?xml version="1.0" encoding="utf-8"?>
<p:tagLst xmlns:p="http://schemas.openxmlformats.org/presentationml/2006/main">
  <p:tag name="KSO_WM_DIAGRAM_VIRTUALLY_FRAME" val="{&quot;height&quot;:237.48283464566936,&quot;left&quot;:35.2,&quot;top&quot;:183.72503937007872,&quot;width&quot;:872.4367716535432}"/>
</p:tagLst>
</file>

<file path=ppt/tags/tag119.xml><?xml version="1.0" encoding="utf-8"?>
<p:tagLst xmlns:p="http://schemas.openxmlformats.org/presentationml/2006/main">
  <p:tag name="KSO_WM_DIAGRAM_VIRTUALLY_FRAME" val="{&quot;height&quot;:237.48283464566936,&quot;left&quot;:35.2,&quot;top&quot;:183.72503937007872,&quot;width&quot;:872.4367716535432}"/>
</p:tagLst>
</file>

<file path=ppt/tags/tag12.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120.xml><?xml version="1.0" encoding="utf-8"?>
<p:tagLst xmlns:p="http://schemas.openxmlformats.org/presentationml/2006/main">
  <p:tag name="KSO_WM_DIAGRAM_VIRTUALLY_FRAME" val="{&quot;height&quot;:237.48283464566936,&quot;left&quot;:35.2,&quot;top&quot;:183.72503937007872,&quot;width&quot;:872.4367716535432}"/>
</p:tagLst>
</file>

<file path=ppt/tags/tag121.xml><?xml version="1.0" encoding="utf-8"?>
<p:tagLst xmlns:p="http://schemas.openxmlformats.org/presentationml/2006/main">
  <p:tag name="KSO_WM_DIAGRAM_VIRTUALLY_FRAME" val="{&quot;height&quot;:315.96748031496065,&quot;left&quot;:56.7,&quot;top&quot;:84.00779527559055,&quot;width&quot;:828.55}"/>
</p:tagLst>
</file>

<file path=ppt/tags/tag122.xml><?xml version="1.0" encoding="utf-8"?>
<p:tagLst xmlns:p="http://schemas.openxmlformats.org/presentationml/2006/main">
  <p:tag name="KSO_WM_DIAGRAM_VIRTUALLY_FRAME" val="{&quot;height&quot;:315.96748031496065,&quot;left&quot;:56.7,&quot;top&quot;:84.00779527559055,&quot;width&quot;:828.55}"/>
</p:tagLst>
</file>

<file path=ppt/tags/tag123.xml><?xml version="1.0" encoding="utf-8"?>
<p:tagLst xmlns:p="http://schemas.openxmlformats.org/presentationml/2006/main">
  <p:tag name="KSO_WM_DIAGRAM_VIRTUALLY_FRAME" val="{&quot;height&quot;:315.96748031496065,&quot;left&quot;:56.7,&quot;top&quot;:84.00779527559055,&quot;width&quot;:828.55}"/>
</p:tagLst>
</file>

<file path=ppt/tags/tag124.xml><?xml version="1.0" encoding="utf-8"?>
<p:tagLst xmlns:p="http://schemas.openxmlformats.org/presentationml/2006/main">
  <p:tag name="KSO_WM_DIAGRAM_VIRTUALLY_FRAME" val="{&quot;height&quot;:315.96748031496065,&quot;left&quot;:56.7,&quot;top&quot;:84.00779527559055,&quot;width&quot;:828.55}"/>
</p:tagLst>
</file>

<file path=ppt/tags/tag125.xml><?xml version="1.0" encoding="utf-8"?>
<p:tagLst xmlns:p="http://schemas.openxmlformats.org/presentationml/2006/main">
  <p:tag name="KSO_WM_DIAGRAM_VIRTUALLY_FRAME" val="{&quot;height&quot;:315.96748031496065,&quot;left&quot;:56.7,&quot;top&quot;:84.00779527559055,&quot;width&quot;:828.55}"/>
</p:tagLst>
</file>

<file path=ppt/tags/tag126.xml><?xml version="1.0" encoding="utf-8"?>
<p:tagLst xmlns:p="http://schemas.openxmlformats.org/presentationml/2006/main">
  <p:tag name="KSO_WM_DIAGRAM_VIRTUALLY_FRAME" val="{&quot;height&quot;:315.96748031496065,&quot;left&quot;:56.7,&quot;top&quot;:84.00779527559055,&quot;width&quot;:828.55}"/>
</p:tagLst>
</file>

<file path=ppt/tags/tag127.xml><?xml version="1.0" encoding="utf-8"?>
<p:tagLst xmlns:p="http://schemas.openxmlformats.org/presentationml/2006/main">
  <p:tag name="KSO_WM_DIAGRAM_VIRTUALLY_FRAME" val="{&quot;height&quot;:315.96748031496065,&quot;left&quot;:56.7,&quot;top&quot;:84.00779527559055,&quot;width&quot;:828.55}"/>
</p:tagLst>
</file>

<file path=ppt/tags/tag128.xml><?xml version="1.0" encoding="utf-8"?>
<p:tagLst xmlns:p="http://schemas.openxmlformats.org/presentationml/2006/main">
  <p:tag name="KSO_WM_DIAGRAM_VIRTUALLY_FRAME" val="{&quot;height&quot;:315.96748031496065,&quot;left&quot;:56.7,&quot;top&quot;:84.00779527559055,&quot;width&quot;:828.55}"/>
</p:tagLst>
</file>

<file path=ppt/tags/tag129.xml><?xml version="1.0" encoding="utf-8"?>
<p:tagLst xmlns:p="http://schemas.openxmlformats.org/presentationml/2006/main">
  <p:tag name="KSO_WM_DIAGRAM_VIRTUALLY_FRAME" val="{&quot;height&quot;:315.96748031496065,&quot;left&quot;:56.7,&quot;top&quot;:84.00779527559055,&quot;width&quot;:828.55}"/>
</p:tagLst>
</file>

<file path=ppt/tags/tag13.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130.xml><?xml version="1.0" encoding="utf-8"?>
<p:tagLst xmlns:p="http://schemas.openxmlformats.org/presentationml/2006/main">
  <p:tag name="KSO_WM_DIAGRAM_VIRTUALLY_FRAME" val="{&quot;height&quot;:315.96748031496065,&quot;left&quot;:56.7,&quot;top&quot;:84.00779527559055,&quot;width&quot;:828.55}"/>
</p:tagLst>
</file>

<file path=ppt/tags/tag131.xml><?xml version="1.0" encoding="utf-8"?>
<p:tagLst xmlns:p="http://schemas.openxmlformats.org/presentationml/2006/main">
  <p:tag name="KSO_WM_DIAGRAM_VIRTUALLY_FRAME" val="{&quot;height&quot;:315.96748031496065,&quot;left&quot;:56.7,&quot;top&quot;:84.00779527559055,&quot;width&quot;:828.55}"/>
</p:tagLst>
</file>

<file path=ppt/tags/tag132.xml><?xml version="1.0" encoding="utf-8"?>
<p:tagLst xmlns:p="http://schemas.openxmlformats.org/presentationml/2006/main">
  <p:tag name="KSO_WM_DIAGRAM_VIRTUALLY_FRAME" val="{&quot;height&quot;:315.96748031496065,&quot;left&quot;:56.7,&quot;top&quot;:84.00779527559055,&quot;width&quot;:828.55}"/>
</p:tagLst>
</file>

<file path=ppt/tags/tag133.xml><?xml version="1.0" encoding="utf-8"?>
<p:tagLst xmlns:p="http://schemas.openxmlformats.org/presentationml/2006/main">
  <p:tag name="KSO_WM_DIAGRAM_VIRTUALLY_FRAME" val="{&quot;height&quot;:315.96748031496065,&quot;left&quot;:56.7,&quot;top&quot;:84.00779527559055,&quot;width&quot;:828.55}"/>
</p:tagLst>
</file>

<file path=ppt/tags/tag134.xml><?xml version="1.0" encoding="utf-8"?>
<p:tagLst xmlns:p="http://schemas.openxmlformats.org/presentationml/2006/main">
  <p:tag name="KSO_WM_DIAGRAM_VIRTUALLY_FRAME" val="{&quot;height&quot;:315.96748031496065,&quot;left&quot;:56.7,&quot;top&quot;:84.00779527559055,&quot;width&quot;:828.55}"/>
</p:tagLst>
</file>

<file path=ppt/tags/tag135.xml><?xml version="1.0" encoding="utf-8"?>
<p:tagLst xmlns:p="http://schemas.openxmlformats.org/presentationml/2006/main">
  <p:tag name="KSO_WM_DIAGRAM_VIRTUALLY_FRAME" val="{&quot;height&quot;:315.96748031496065,&quot;left&quot;:56.7,&quot;top&quot;:84.00779527559055,&quot;width&quot;:828.55}"/>
</p:tagLst>
</file>

<file path=ppt/tags/tag136.xml><?xml version="1.0" encoding="utf-8"?>
<p:tagLst xmlns:p="http://schemas.openxmlformats.org/presentationml/2006/main">
  <p:tag name="TABLE_ENDDRAG_ORIGIN_RECT" val="825*293"/>
  <p:tag name="TABLE_ENDDRAG_RECT" val="67*198*825*293"/>
</p:tagLst>
</file>

<file path=ppt/tags/tag137.xml><?xml version="1.0" encoding="utf-8"?>
<p:tagLst xmlns:p="http://schemas.openxmlformats.org/presentationml/2006/main">
  <p:tag name="KSO_WM_DIAGRAM_VIRTUALLY_FRAME" val="{&quot;height&quot;:307.4,&quot;left&quot;:120.9,&quot;top&quot;:159.60023622047245,&quot;width&quot;:709.8}"/>
</p:tagLst>
</file>

<file path=ppt/tags/tag138.xml><?xml version="1.0" encoding="utf-8"?>
<p:tagLst xmlns:p="http://schemas.openxmlformats.org/presentationml/2006/main">
  <p:tag name="KSO_WM_DIAGRAM_VIRTUALLY_FRAME" val="{&quot;height&quot;:307.4,&quot;left&quot;:120.9,&quot;top&quot;:159.60023622047245,&quot;width&quot;:709.8}"/>
</p:tagLst>
</file>

<file path=ppt/tags/tag139.xml><?xml version="1.0" encoding="utf-8"?>
<p:tagLst xmlns:p="http://schemas.openxmlformats.org/presentationml/2006/main">
  <p:tag name="KSO_WM_DIAGRAM_VIRTUALLY_FRAME" val="{&quot;height&quot;:307.4,&quot;left&quot;:120.9,&quot;top&quot;:159.60023622047245,&quot;width&quot;:709.8}"/>
</p:tagLst>
</file>

<file path=ppt/tags/tag14.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140.xml><?xml version="1.0" encoding="utf-8"?>
<p:tagLst xmlns:p="http://schemas.openxmlformats.org/presentationml/2006/main">
  <p:tag name="KSO_WM_DIAGRAM_VIRTUALLY_FRAME" val="{&quot;height&quot;:307.4,&quot;left&quot;:120.9,&quot;top&quot;:159.60023622047245,&quot;width&quot;:709.8}"/>
</p:tagLst>
</file>

<file path=ppt/tags/tag141.xml><?xml version="1.0" encoding="utf-8"?>
<p:tagLst xmlns:p="http://schemas.openxmlformats.org/presentationml/2006/main">
  <p:tag name="KSO_WM_DIAGRAM_VIRTUALLY_FRAME" val="{&quot;height&quot;:307.4,&quot;left&quot;:120.9,&quot;top&quot;:159.60023622047245,&quot;width&quot;:709.8}"/>
</p:tagLst>
</file>

<file path=ppt/tags/tag142.xml><?xml version="1.0" encoding="utf-8"?>
<p:tagLst xmlns:p="http://schemas.openxmlformats.org/presentationml/2006/main">
  <p:tag name="KSO_WM_DIAGRAM_VIRTUALLY_FRAME" val="{&quot;height&quot;:307.4,&quot;left&quot;:120.9,&quot;top&quot;:159.60023622047245,&quot;width&quot;:709.8}"/>
</p:tagLst>
</file>

<file path=ppt/tags/tag143.xml><?xml version="1.0" encoding="utf-8"?>
<p:tagLst xmlns:p="http://schemas.openxmlformats.org/presentationml/2006/main">
  <p:tag name="KSO_WM_DIAGRAM_VIRTUALLY_FRAME" val="{&quot;height&quot;:275.1497637795276,&quot;left&quot;:69.95,&quot;top&quot;:153.15023622047244,&quot;width&quot;:774.65}"/>
</p:tagLst>
</file>

<file path=ppt/tags/tag144.xml><?xml version="1.0" encoding="utf-8"?>
<p:tagLst xmlns:p="http://schemas.openxmlformats.org/presentationml/2006/main">
  <p:tag name="KSO_WM_DIAGRAM_VIRTUALLY_FRAME" val="{&quot;height&quot;:275.1497637795276,&quot;left&quot;:69.95,&quot;top&quot;:153.15023622047244,&quot;width&quot;:774.65}"/>
</p:tagLst>
</file>

<file path=ppt/tags/tag145.xml><?xml version="1.0" encoding="utf-8"?>
<p:tagLst xmlns:p="http://schemas.openxmlformats.org/presentationml/2006/main">
  <p:tag name="KSO_WM_DIAGRAM_VIRTUALLY_FRAME" val="{&quot;height&quot;:275.1497637795276,&quot;left&quot;:69.95,&quot;top&quot;:153.15023622047244,&quot;width&quot;:774.65}"/>
</p:tagLst>
</file>

<file path=ppt/tags/tag146.xml><?xml version="1.0" encoding="utf-8"?>
<p:tagLst xmlns:p="http://schemas.openxmlformats.org/presentationml/2006/main">
  <p:tag name="KSO_WM_DIAGRAM_VIRTUALLY_FRAME" val="{&quot;height&quot;:275.1497637795276,&quot;left&quot;:69.95,&quot;top&quot;:153.15023622047244,&quot;width&quot;:774.65}"/>
</p:tagLst>
</file>

<file path=ppt/tags/tag147.xml><?xml version="1.0" encoding="utf-8"?>
<p:tagLst xmlns:p="http://schemas.openxmlformats.org/presentationml/2006/main">
  <p:tag name="KSO_WM_DIAGRAM_VIRTUALLY_FRAME" val="{&quot;height&quot;:275.1497637795276,&quot;left&quot;:69.95,&quot;top&quot;:153.15023622047244,&quot;width&quot;:774.65}"/>
</p:tagLst>
</file>

<file path=ppt/tags/tag148.xml><?xml version="1.0" encoding="utf-8"?>
<p:tagLst xmlns:p="http://schemas.openxmlformats.org/presentationml/2006/main">
  <p:tag name="KSO_WM_DIAGRAM_VIRTUALLY_FRAME" val="{&quot;height&quot;:275.1497637795276,&quot;left&quot;:69.95,&quot;top&quot;:153.15023622047244,&quot;width&quot;:774.65}"/>
</p:tagLst>
</file>

<file path=ppt/tags/tag149.xml><?xml version="1.0" encoding="utf-8"?>
<p:tagLst xmlns:p="http://schemas.openxmlformats.org/presentationml/2006/main">
  <p:tag name="KSO_WM_DIAGRAM_VIRTUALLY_FRAME" val="{&quot;height&quot;:275.1497637795276,&quot;left&quot;:69.95,&quot;top&quot;:153.15023622047244,&quot;width&quot;:774.65}"/>
</p:tagLst>
</file>

<file path=ppt/tags/tag15.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150.xml><?xml version="1.0" encoding="utf-8"?>
<p:tagLst xmlns:p="http://schemas.openxmlformats.org/presentationml/2006/main">
  <p:tag name="KSO_WM_DIAGRAM_VIRTUALLY_FRAME" val="{&quot;height&quot;:275.1497637795276,&quot;left&quot;:69.95,&quot;top&quot;:153.15023622047244,&quot;width&quot;:774.65}"/>
</p:tagLst>
</file>

<file path=ppt/tags/tag151.xml><?xml version="1.0" encoding="utf-8"?>
<p:tagLst xmlns:p="http://schemas.openxmlformats.org/presentationml/2006/main">
  <p:tag name="KSO_WM_DIAGRAM_VIRTUALLY_FRAME" val="{&quot;height&quot;:275.1497637795276,&quot;left&quot;:69.95,&quot;top&quot;:153.15023622047244,&quot;width&quot;:774.65}"/>
</p:tagLst>
</file>

<file path=ppt/tags/tag152.xml><?xml version="1.0" encoding="utf-8"?>
<p:tagLst xmlns:p="http://schemas.openxmlformats.org/presentationml/2006/main">
  <p:tag name="KSO_WM_DIAGRAM_VIRTUALLY_FRAME" val="{&quot;height&quot;:275.1497637795276,&quot;left&quot;:69.95,&quot;top&quot;:153.15023622047244,&quot;width&quot;:774.65}"/>
</p:tagLst>
</file>

<file path=ppt/tags/tag153.xml><?xml version="1.0" encoding="utf-8"?>
<p:tagLst xmlns:p="http://schemas.openxmlformats.org/presentationml/2006/main">
  <p:tag name="KSO_WM_DIAGRAM_VIRTUALLY_FRAME" val="{&quot;height&quot;:275.1497637795276,&quot;left&quot;:69.95,&quot;top&quot;:153.15023622047244,&quot;width&quot;:774.65}"/>
</p:tagLst>
</file>

<file path=ppt/tags/tag154.xml><?xml version="1.0" encoding="utf-8"?>
<p:tagLst xmlns:p="http://schemas.openxmlformats.org/presentationml/2006/main">
  <p:tag name="KSO_WM_DIAGRAM_VIRTUALLY_FRAME" val="{&quot;height&quot;:275.1497637795276,&quot;left&quot;:69.95,&quot;top&quot;:153.15023622047244,&quot;width&quot;:774.65}"/>
</p:tagLst>
</file>

<file path=ppt/tags/tag155.xml><?xml version="1.0" encoding="utf-8"?>
<p:tagLst xmlns:p="http://schemas.openxmlformats.org/presentationml/2006/main">
  <p:tag name="KSO_WM_DIAGRAM_VIRTUALLY_FRAME" val="{&quot;height&quot;:275.1497637795276,&quot;left&quot;:69.95,&quot;top&quot;:153.15023622047244,&quot;width&quot;:774.65}"/>
</p:tagLst>
</file>

<file path=ppt/tags/tag156.xml><?xml version="1.0" encoding="utf-8"?>
<p:tagLst xmlns:p="http://schemas.openxmlformats.org/presentationml/2006/main">
  <p:tag name="KSO_WM_DIAGRAM_VIRTUALLY_FRAME" val="{&quot;height&quot;:275.1497637795276,&quot;left&quot;:69.95,&quot;top&quot;:153.15023622047244,&quot;width&quot;:774.65}"/>
</p:tagLst>
</file>

<file path=ppt/tags/tag157.xml><?xml version="1.0" encoding="utf-8"?>
<p:tagLst xmlns:p="http://schemas.openxmlformats.org/presentationml/2006/main">
  <p:tag name="KSO_WM_DIAGRAM_VIRTUALLY_FRAME" val="{&quot;height&quot;:275.1497637795276,&quot;left&quot;:69.95,&quot;top&quot;:153.15023622047244,&quot;width&quot;:774.65}"/>
</p:tagLst>
</file>

<file path=ppt/tags/tag158.xml><?xml version="1.0" encoding="utf-8"?>
<p:tagLst xmlns:p="http://schemas.openxmlformats.org/presentationml/2006/main">
  <p:tag name="KSO_WM_DIAGRAM_VIRTUALLY_FRAME" val="{&quot;height&quot;:275.1497637795276,&quot;left&quot;:69.95,&quot;top&quot;:153.15023622047244,&quot;width&quot;:774.65}"/>
</p:tagLst>
</file>

<file path=ppt/tags/tag159.xml><?xml version="1.0" encoding="utf-8"?>
<p:tagLst xmlns:p="http://schemas.openxmlformats.org/presentationml/2006/main">
  <p:tag name="KSO_WM_DIAGRAM_VIRTUALLY_FRAME" val="{&quot;height&quot;:275.1497637795276,&quot;left&quot;:69.95,&quot;top&quot;:153.15023622047244,&quot;width&quot;:774.65}"/>
</p:tagLst>
</file>

<file path=ppt/tags/tag16.xml><?xml version="1.0" encoding="utf-8"?>
<p:tagLst xmlns:p="http://schemas.openxmlformats.org/presentationml/2006/main">
  <p:tag name="KSO_WM_DIAGRAM_VIRTUALLY_FRAME" val="{&quot;height&quot;:259.77346456692914,&quot;left&quot;:170.55,&quot;top&quot;:150.25,&quot;width&quot;:649.15}"/>
</p:tagLst>
</file>

<file path=ppt/tags/tag160.xml><?xml version="1.0" encoding="utf-8"?>
<p:tagLst xmlns:p="http://schemas.openxmlformats.org/presentationml/2006/main">
  <p:tag name="KSO_WM_DIAGRAM_VIRTUALLY_FRAME" val="{&quot;height&quot;:275.1497637795276,&quot;left&quot;:69.95,&quot;top&quot;:153.15023622047244,&quot;width&quot;:774.65}"/>
</p:tagLst>
</file>

<file path=ppt/tags/tag161.xml><?xml version="1.0" encoding="utf-8"?>
<p:tagLst xmlns:p="http://schemas.openxmlformats.org/presentationml/2006/main">
  <p:tag name="KSO_WM_DIAGRAM_VIRTUALLY_FRAME" val="{&quot;height&quot;:275.1497637795276,&quot;left&quot;:69.95,&quot;top&quot;:153.15023622047244,&quot;width&quot;:774.65}"/>
</p:tagLst>
</file>

<file path=ppt/tags/tag162.xml><?xml version="1.0" encoding="utf-8"?>
<p:tagLst xmlns:p="http://schemas.openxmlformats.org/presentationml/2006/main">
  <p:tag name="KSO_WM_DIAGRAM_VIRTUALLY_FRAME" val="{&quot;height&quot;:275.1497637795276,&quot;left&quot;:69.95,&quot;top&quot;:153.15023622047244,&quot;width&quot;:774.65}"/>
</p:tagLst>
</file>

<file path=ppt/tags/tag163.xml><?xml version="1.0" encoding="utf-8"?>
<p:tagLst xmlns:p="http://schemas.openxmlformats.org/presentationml/2006/main">
  <p:tag name="KSO_WM_DIAGRAM_VIRTUALLY_FRAME" val="{&quot;height&quot;:275.1497637795276,&quot;left&quot;:69.95,&quot;top&quot;:153.15023622047244,&quot;width&quot;:774.65}"/>
</p:tagLst>
</file>

<file path=ppt/tags/tag164.xml><?xml version="1.0" encoding="utf-8"?>
<p:tagLst xmlns:p="http://schemas.openxmlformats.org/presentationml/2006/main">
  <p:tag name="KSO_WM_DIAGRAM_VIRTUALLY_FRAME" val="{&quot;height&quot;:275.1497637795276,&quot;left&quot;:69.95,&quot;top&quot;:153.15023622047244,&quot;width&quot;:774.65}"/>
</p:tagLst>
</file>

<file path=ppt/tags/tag165.xml><?xml version="1.0" encoding="utf-8"?>
<p:tagLst xmlns:p="http://schemas.openxmlformats.org/presentationml/2006/main">
  <p:tag name="KSO_WM_DIAGRAM_VIRTUALLY_FRAME" val="{&quot;height&quot;:275.1497637795276,&quot;left&quot;:69.95,&quot;top&quot;:153.15023622047244,&quot;width&quot;:774.65}"/>
</p:tagLst>
</file>

<file path=ppt/tags/tag166.xml><?xml version="1.0" encoding="utf-8"?>
<p:tagLst xmlns:p="http://schemas.openxmlformats.org/presentationml/2006/main">
  <p:tag name="KSO_WM_DIAGRAM_VIRTUALLY_FRAME" val="{&quot;height&quot;:275.1497637795276,&quot;left&quot;:69.95,&quot;top&quot;:153.15023622047244,&quot;width&quot;:774.65}"/>
</p:tagLst>
</file>

<file path=ppt/tags/tag167.xml><?xml version="1.0" encoding="utf-8"?>
<p:tagLst xmlns:p="http://schemas.openxmlformats.org/presentationml/2006/main">
  <p:tag name="KSO_WM_DIAGRAM_VIRTUALLY_FRAME" val="{&quot;height&quot;:275.1497637795276,&quot;left&quot;:69.95,&quot;top&quot;:153.15023622047244,&quot;width&quot;:774.65}"/>
</p:tagLst>
</file>

<file path=ppt/tags/tag168.xml><?xml version="1.0" encoding="utf-8"?>
<p:tagLst xmlns:p="http://schemas.openxmlformats.org/presentationml/2006/main">
  <p:tag name="KSO_WM_DIAGRAM_VIRTUALLY_FRAME" val="{&quot;height&quot;:275.1497637795276,&quot;left&quot;:69.95,&quot;top&quot;:153.15023622047244,&quot;width&quot;:774.65}"/>
</p:tagLst>
</file>

<file path=ppt/tags/tag169.xml><?xml version="1.0" encoding="utf-8"?>
<p:tagLst xmlns:p="http://schemas.openxmlformats.org/presentationml/2006/main">
  <p:tag name="KSO_WM_DIAGRAM_VIRTUALLY_FRAME" val="{&quot;height&quot;:275.1497637795276,&quot;left&quot;:69.95,&quot;top&quot;:153.15023622047244,&quot;width&quot;:774.65}"/>
</p:tagLst>
</file>

<file path=ppt/tags/tag17.xml><?xml version="1.0" encoding="utf-8"?>
<p:tagLst xmlns:p="http://schemas.openxmlformats.org/presentationml/2006/main">
  <p:tag name="KSO_WM_DIAGRAM_VIRTUALLY_FRAME" val="{&quot;height&quot;:259.77346456692914,&quot;left&quot;:170.55,&quot;top&quot;:150.25,&quot;width&quot;:649.15}"/>
</p:tagLst>
</file>

<file path=ppt/tags/tag170.xml><?xml version="1.0" encoding="utf-8"?>
<p:tagLst xmlns:p="http://schemas.openxmlformats.org/presentationml/2006/main">
  <p:tag name="KSO_WM_DIAGRAM_VIRTUALLY_FRAME" val="{&quot;height&quot;:275.1497637795276,&quot;left&quot;:69.95,&quot;top&quot;:153.15023622047244,&quot;width&quot;:774.65}"/>
</p:tagLst>
</file>

<file path=ppt/tags/tag171.xml><?xml version="1.0" encoding="utf-8"?>
<p:tagLst xmlns:p="http://schemas.openxmlformats.org/presentationml/2006/main">
  <p:tag name="KSO_WM_DIAGRAM_VIRTUALLY_FRAME" val="{&quot;height&quot;:275.1497637795276,&quot;left&quot;:69.95,&quot;top&quot;:153.15023622047244,&quot;width&quot;:774.65}"/>
</p:tagLst>
</file>

<file path=ppt/tags/tag172.xml><?xml version="1.0" encoding="utf-8"?>
<p:tagLst xmlns:p="http://schemas.openxmlformats.org/presentationml/2006/main">
  <p:tag name="KSO_WM_DIAGRAM_VIRTUALLY_FRAME" val="{&quot;height&quot;:275.1497637795276,&quot;left&quot;:69.95,&quot;top&quot;:153.15023622047244,&quot;width&quot;:774.65}"/>
</p:tagLst>
</file>

<file path=ppt/tags/tag173.xml><?xml version="1.0" encoding="utf-8"?>
<p:tagLst xmlns:p="http://schemas.openxmlformats.org/presentationml/2006/main">
  <p:tag name="KSO_WM_DIAGRAM_VIRTUALLY_FRAME" val="{&quot;height&quot;:275.1497637795276,&quot;left&quot;:69.95,&quot;top&quot;:153.15023622047244,&quot;width&quot;:774.65}"/>
</p:tagLst>
</file>

<file path=ppt/tags/tag174.xml><?xml version="1.0" encoding="utf-8"?>
<p:tagLst xmlns:p="http://schemas.openxmlformats.org/presentationml/2006/main">
  <p:tag name="KSO_WM_DIAGRAM_VIRTUALLY_FRAME" val="{&quot;height&quot;:275.1497637795276,&quot;left&quot;:69.95,&quot;top&quot;:153.15023622047244,&quot;width&quot;:774.65}"/>
</p:tagLst>
</file>

<file path=ppt/tags/tag175.xml><?xml version="1.0" encoding="utf-8"?>
<p:tagLst xmlns:p="http://schemas.openxmlformats.org/presentationml/2006/main">
  <p:tag name="KSO_WM_DIAGRAM_VIRTUALLY_FRAME" val="{&quot;height&quot;:275.1497637795276,&quot;left&quot;:69.95,&quot;top&quot;:153.15023622047244,&quot;width&quot;:774.65}"/>
</p:tagLst>
</file>

<file path=ppt/tags/tag176.xml><?xml version="1.0" encoding="utf-8"?>
<p:tagLst xmlns:p="http://schemas.openxmlformats.org/presentationml/2006/main">
  <p:tag name="KSO_WM_DIAGRAM_VIRTUALLY_FRAME" val="{&quot;height&quot;:275.1497637795276,&quot;left&quot;:69.95,&quot;top&quot;:153.15023622047244,&quot;width&quot;:774.65}"/>
</p:tagLst>
</file>

<file path=ppt/tags/tag177.xml><?xml version="1.0" encoding="utf-8"?>
<p:tagLst xmlns:p="http://schemas.openxmlformats.org/presentationml/2006/main">
  <p:tag name="KSO_WM_DIAGRAM_VIRTUALLY_FRAME" val="{&quot;height&quot;:275.1497637795276,&quot;left&quot;:69.95,&quot;top&quot;:153.15023622047244,&quot;width&quot;:774.65}"/>
</p:tagLst>
</file>

<file path=ppt/tags/tag178.xml><?xml version="1.0" encoding="utf-8"?>
<p:tagLst xmlns:p="http://schemas.openxmlformats.org/presentationml/2006/main">
  <p:tag name="KSO_WM_DIAGRAM_VIRTUALLY_FRAME" val="{&quot;height&quot;:275.1497637795276,&quot;left&quot;:69.95,&quot;top&quot;:153.15023622047244,&quot;width&quot;:774.65}"/>
</p:tagLst>
</file>

<file path=ppt/tags/tag179.xml><?xml version="1.0" encoding="utf-8"?>
<p:tagLst xmlns:p="http://schemas.openxmlformats.org/presentationml/2006/main">
  <p:tag name="KSO_WM_DIAGRAM_VIRTUALLY_FRAME" val="{&quot;height&quot;:275.1497637795276,&quot;left&quot;:69.95,&quot;top&quot;:153.15023622047244,&quot;width&quot;:774.65}"/>
</p:tagLst>
</file>

<file path=ppt/tags/tag18.xml><?xml version="1.0" encoding="utf-8"?>
<p:tagLst xmlns:p="http://schemas.openxmlformats.org/presentationml/2006/main">
  <p:tag name="KSO_WM_DIAGRAM_VIRTUALLY_FRAME" val="{&quot;height&quot;:259.77346456692914,&quot;left&quot;:170.55,&quot;top&quot;:150.25,&quot;width&quot;:649.15}"/>
</p:tagLst>
</file>

<file path=ppt/tags/tag180.xml><?xml version="1.0" encoding="utf-8"?>
<p:tagLst xmlns:p="http://schemas.openxmlformats.org/presentationml/2006/main">
  <p:tag name="KSO_WM_DIAGRAM_VIRTUALLY_FRAME" val="{&quot;height&quot;:275.1497637795276,&quot;left&quot;:69.95,&quot;top&quot;:153.15023622047244,&quot;width&quot;:774.65}"/>
</p:tagLst>
</file>

<file path=ppt/tags/tag181.xml><?xml version="1.0" encoding="utf-8"?>
<p:tagLst xmlns:p="http://schemas.openxmlformats.org/presentationml/2006/main">
  <p:tag name="KSO_WM_DIAGRAM_VIRTUALLY_FRAME" val="{&quot;height&quot;:275.1497637795276,&quot;left&quot;:69.95,&quot;top&quot;:153.15023622047244,&quot;width&quot;:774.65}"/>
</p:tagLst>
</file>

<file path=ppt/tags/tag182.xml><?xml version="1.0" encoding="utf-8"?>
<p:tagLst xmlns:p="http://schemas.openxmlformats.org/presentationml/2006/main">
  <p:tag name="KSO_WM_DIAGRAM_VIRTUALLY_FRAME" val="{&quot;height&quot;:275.1497637795276,&quot;left&quot;:69.95,&quot;top&quot;:153.15023622047244,&quot;width&quot;:774.65}"/>
</p:tagLst>
</file>

<file path=ppt/tags/tag183.xml><?xml version="1.0" encoding="utf-8"?>
<p:tagLst xmlns:p="http://schemas.openxmlformats.org/presentationml/2006/main">
  <p:tag name="KSO_WM_DIAGRAM_VIRTUALLY_FRAME" val="{&quot;height&quot;:275.1497637795276,&quot;left&quot;:69.95,&quot;top&quot;:153.15023622047244,&quot;width&quot;:774.65}"/>
</p:tagLst>
</file>

<file path=ppt/tags/tag184.xml><?xml version="1.0" encoding="utf-8"?>
<p:tagLst xmlns:p="http://schemas.openxmlformats.org/presentationml/2006/main">
  <p:tag name="KSO_WM_DIAGRAM_VIRTUALLY_FRAME" val="{&quot;height&quot;:275.1497637795276,&quot;left&quot;:69.95,&quot;top&quot;:153.15023622047244,&quot;width&quot;:774.65}"/>
</p:tagLst>
</file>

<file path=ppt/tags/tag185.xml><?xml version="1.0" encoding="utf-8"?>
<p:tagLst xmlns:p="http://schemas.openxmlformats.org/presentationml/2006/main">
  <p:tag name="KSO_WM_DIAGRAM_VIRTUALLY_FRAME" val="{&quot;height&quot;:275.1497637795276,&quot;left&quot;:69.95,&quot;top&quot;:153.15023622047244,&quot;width&quot;:774.65}"/>
</p:tagLst>
</file>

<file path=ppt/tags/tag186.xml><?xml version="1.0" encoding="utf-8"?>
<p:tagLst xmlns:p="http://schemas.openxmlformats.org/presentationml/2006/main">
  <p:tag name="KSO_WM_DIAGRAM_VIRTUALLY_FRAME" val="{&quot;height&quot;:275.1497637795276,&quot;left&quot;:69.95,&quot;top&quot;:153.15023622047244,&quot;width&quot;:774.65}"/>
</p:tagLst>
</file>

<file path=ppt/tags/tag187.xml><?xml version="1.0" encoding="utf-8"?>
<p:tagLst xmlns:p="http://schemas.openxmlformats.org/presentationml/2006/main">
  <p:tag name="KSO_WM_DIAGRAM_VIRTUALLY_FRAME" val="{&quot;height&quot;:275.1497637795276,&quot;left&quot;:69.95,&quot;top&quot;:153.15023622047244,&quot;width&quot;:774.65}"/>
</p:tagLst>
</file>

<file path=ppt/tags/tag188.xml><?xml version="1.0" encoding="utf-8"?>
<p:tagLst xmlns:p="http://schemas.openxmlformats.org/presentationml/2006/main">
  <p:tag name="KSO_WM_DIAGRAM_VIRTUALLY_FRAME" val="{&quot;height&quot;:275.1497637795276,&quot;left&quot;:69.95,&quot;top&quot;:153.15023622047244,&quot;width&quot;:774.65}"/>
</p:tagLst>
</file>

<file path=ppt/tags/tag189.xml><?xml version="1.0" encoding="utf-8"?>
<p:tagLst xmlns:p="http://schemas.openxmlformats.org/presentationml/2006/main">
  <p:tag name="KSO_WM_DIAGRAM_VIRTUALLY_FRAME" val="{&quot;height&quot;:275.1497637795276,&quot;left&quot;:69.95,&quot;top&quot;:153.15023622047244,&quot;width&quot;:774.65}"/>
</p:tagLst>
</file>

<file path=ppt/tags/tag19.xml><?xml version="1.0" encoding="utf-8"?>
<p:tagLst xmlns:p="http://schemas.openxmlformats.org/presentationml/2006/main">
  <p:tag name="KSO_WM_DIAGRAM_VIRTUALLY_FRAME" val="{&quot;height&quot;:259.77346456692914,&quot;left&quot;:170.55,&quot;top&quot;:150.25,&quot;width&quot;:649.15}"/>
</p:tagLst>
</file>

<file path=ppt/tags/tag190.xml><?xml version="1.0" encoding="utf-8"?>
<p:tagLst xmlns:p="http://schemas.openxmlformats.org/presentationml/2006/main">
  <p:tag name="KSO_WM_DIAGRAM_VIRTUALLY_FRAME" val="{&quot;height&quot;:275.1497637795276,&quot;left&quot;:69.95,&quot;top&quot;:153.15023622047244,&quot;width&quot;:774.65}"/>
</p:tagLst>
</file>

<file path=ppt/tags/tag191.xml><?xml version="1.0" encoding="utf-8"?>
<p:tagLst xmlns:p="http://schemas.openxmlformats.org/presentationml/2006/main">
  <p:tag name="KSO_WM_DIAGRAM_VIRTUALLY_FRAME" val="{&quot;height&quot;:275.1497637795276,&quot;left&quot;:69.95,&quot;top&quot;:153.15023622047244,&quot;width&quot;:774.65}"/>
</p:tagLst>
</file>

<file path=ppt/tags/tag192.xml><?xml version="1.0" encoding="utf-8"?>
<p:tagLst xmlns:p="http://schemas.openxmlformats.org/presentationml/2006/main">
  <p:tag name="KSO_WM_DIAGRAM_VIRTUALLY_FRAME" val="{&quot;height&quot;:275.1497637795276,&quot;left&quot;:69.95,&quot;top&quot;:153.15023622047244,&quot;width&quot;:774.65}"/>
</p:tagLst>
</file>

<file path=ppt/tags/tag193.xml><?xml version="1.0" encoding="utf-8"?>
<p:tagLst xmlns:p="http://schemas.openxmlformats.org/presentationml/2006/main">
  <p:tag name="KSO_WM_DIAGRAM_VIRTUALLY_FRAME" val="{&quot;height&quot;:275.1497637795276,&quot;left&quot;:69.95,&quot;top&quot;:153.15023622047244,&quot;width&quot;:774.65}"/>
</p:tagLst>
</file>

<file path=ppt/tags/tag194.xml><?xml version="1.0" encoding="utf-8"?>
<p:tagLst xmlns:p="http://schemas.openxmlformats.org/presentationml/2006/main">
  <p:tag name="KSO_WM_DIAGRAM_VIRTUALLY_FRAME" val="{&quot;height&quot;:275.1497637795276,&quot;left&quot;:69.95,&quot;top&quot;:153.15023622047244,&quot;width&quot;:774.65}"/>
</p:tagLst>
</file>

<file path=ppt/tags/tag195.xml><?xml version="1.0" encoding="utf-8"?>
<p:tagLst xmlns:p="http://schemas.openxmlformats.org/presentationml/2006/main">
  <p:tag name="KSO_WM_DIAGRAM_VIRTUALLY_FRAME" val="{&quot;height&quot;:275.1497637795276,&quot;left&quot;:69.95,&quot;top&quot;:153.15023622047244,&quot;width&quot;:774.65}"/>
</p:tagLst>
</file>

<file path=ppt/tags/tag196.xml><?xml version="1.0" encoding="utf-8"?>
<p:tagLst xmlns:p="http://schemas.openxmlformats.org/presentationml/2006/main">
  <p:tag name="KSO_WM_DIAGRAM_VIRTUALLY_FRAME" val="{&quot;height&quot;:275.1497637795276,&quot;left&quot;:69.95,&quot;top&quot;:153.15023622047244,&quot;width&quot;:774.65}"/>
</p:tagLst>
</file>

<file path=ppt/tags/tag197.xml><?xml version="1.0" encoding="utf-8"?>
<p:tagLst xmlns:p="http://schemas.openxmlformats.org/presentationml/2006/main">
  <p:tag name="KSO_WM_DIAGRAM_VIRTUALLY_FRAME" val="{&quot;height&quot;:275.1497637795276,&quot;left&quot;:69.95,&quot;top&quot;:153.15023622047244,&quot;width&quot;:774.65}"/>
</p:tagLst>
</file>

<file path=ppt/tags/tag198.xml><?xml version="1.0" encoding="utf-8"?>
<p:tagLst xmlns:p="http://schemas.openxmlformats.org/presentationml/2006/main">
  <p:tag name="KSO_WM_DIAGRAM_VIRTUALLY_FRAME" val="{&quot;height&quot;:275.1497637795276,&quot;left&quot;:69.95,&quot;top&quot;:153.15023622047244,&quot;width&quot;:774.65}"/>
</p:tagLst>
</file>

<file path=ppt/tags/tag199.xml><?xml version="1.0" encoding="utf-8"?>
<p:tagLst xmlns:p="http://schemas.openxmlformats.org/presentationml/2006/main">
  <p:tag name="KSO_WM_DIAGRAM_VIRTUALLY_FRAME" val="{&quot;height&quot;:275.1497637795276,&quot;left&quot;:69.95,&quot;top&quot;:153.15023622047244,&quot;width&quot;:774.65}"/>
</p:tagLst>
</file>

<file path=ppt/tags/tag2.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20.xml><?xml version="1.0" encoding="utf-8"?>
<p:tagLst xmlns:p="http://schemas.openxmlformats.org/presentationml/2006/main">
  <p:tag name="KSO_WM_DIAGRAM_VIRTUALLY_FRAME" val="{&quot;height&quot;:259.77346456692914,&quot;left&quot;:170.55,&quot;top&quot;:150.25,&quot;width&quot;:649.15}"/>
</p:tagLst>
</file>

<file path=ppt/tags/tag200.xml><?xml version="1.0" encoding="utf-8"?>
<p:tagLst xmlns:p="http://schemas.openxmlformats.org/presentationml/2006/main">
  <p:tag name="KSO_WM_DIAGRAM_VIRTUALLY_FRAME" val="{&quot;height&quot;:275.1497637795276,&quot;left&quot;:69.95,&quot;top&quot;:153.15023622047244,&quot;width&quot;:774.65}"/>
</p:tagLst>
</file>

<file path=ppt/tags/tag201.xml><?xml version="1.0" encoding="utf-8"?>
<p:tagLst xmlns:p="http://schemas.openxmlformats.org/presentationml/2006/main">
  <p:tag name="KSO_WM_DIAGRAM_VIRTUALLY_FRAME" val="{&quot;height&quot;:275.1497637795276,&quot;left&quot;:69.95,&quot;top&quot;:153.15023622047244,&quot;width&quot;:774.65}"/>
</p:tagLst>
</file>

<file path=ppt/tags/tag202.xml><?xml version="1.0" encoding="utf-8"?>
<p:tagLst xmlns:p="http://schemas.openxmlformats.org/presentationml/2006/main">
  <p:tag name="KSO_WM_DIAGRAM_VIRTUALLY_FRAME" val="{&quot;height&quot;:275.1497637795276,&quot;left&quot;:69.95,&quot;top&quot;:153.15023622047244,&quot;width&quot;:774.65}"/>
</p:tagLst>
</file>

<file path=ppt/tags/tag203.xml><?xml version="1.0" encoding="utf-8"?>
<p:tagLst xmlns:p="http://schemas.openxmlformats.org/presentationml/2006/main">
  <p:tag name="KSO_WM_DIAGRAM_VIRTUALLY_FRAME" val="{&quot;height&quot;:275.1497637795276,&quot;left&quot;:69.95,&quot;top&quot;:153.15023622047244,&quot;width&quot;:774.65}"/>
</p:tagLst>
</file>

<file path=ppt/tags/tag204.xml><?xml version="1.0" encoding="utf-8"?>
<p:tagLst xmlns:p="http://schemas.openxmlformats.org/presentationml/2006/main">
  <p:tag name="KSO_WM_DIAGRAM_VIRTUALLY_FRAME" val="{&quot;height&quot;:275.1497637795276,&quot;left&quot;:69.95,&quot;top&quot;:153.15023622047244,&quot;width&quot;:774.65}"/>
</p:tagLst>
</file>

<file path=ppt/tags/tag205.xml><?xml version="1.0" encoding="utf-8"?>
<p:tagLst xmlns:p="http://schemas.openxmlformats.org/presentationml/2006/main">
  <p:tag name="KSO_WM_DIAGRAM_VIRTUALLY_FRAME" val="{&quot;height&quot;:275.1497637795276,&quot;left&quot;:69.95,&quot;top&quot;:153.15023622047244,&quot;width&quot;:774.65}"/>
</p:tagLst>
</file>

<file path=ppt/tags/tag206.xml><?xml version="1.0" encoding="utf-8"?>
<p:tagLst xmlns:p="http://schemas.openxmlformats.org/presentationml/2006/main">
  <p:tag name="KSO_WM_DIAGRAM_VIRTUALLY_FRAME" val="{&quot;height&quot;:275.1497637795276,&quot;left&quot;:69.95,&quot;top&quot;:153.15023622047244,&quot;width&quot;:774.65}"/>
</p:tagLst>
</file>

<file path=ppt/tags/tag207.xml><?xml version="1.0" encoding="utf-8"?>
<p:tagLst xmlns:p="http://schemas.openxmlformats.org/presentationml/2006/main">
  <p:tag name="KSO_WM_DIAGRAM_VIRTUALLY_FRAME" val="{&quot;height&quot;:275.1497637795276,&quot;left&quot;:69.95,&quot;top&quot;:153.15023622047244,&quot;width&quot;:774.65}"/>
</p:tagLst>
</file>

<file path=ppt/tags/tag208.xml><?xml version="1.0" encoding="utf-8"?>
<p:tagLst xmlns:p="http://schemas.openxmlformats.org/presentationml/2006/main">
  <p:tag name="KSO_WM_DIAGRAM_VIRTUALLY_FRAME" val="{&quot;height&quot;:275.1497637795276,&quot;left&quot;:69.95,&quot;top&quot;:153.15023622047244,&quot;width&quot;:774.65}"/>
</p:tagLst>
</file>

<file path=ppt/tags/tag209.xml><?xml version="1.0" encoding="utf-8"?>
<p:tagLst xmlns:p="http://schemas.openxmlformats.org/presentationml/2006/main">
  <p:tag name="KSO_WM_DIAGRAM_VIRTUALLY_FRAME" val="{&quot;height&quot;:275.1497637795276,&quot;left&quot;:69.95,&quot;top&quot;:153.15023622047244,&quot;width&quot;:774.65}"/>
</p:tagLst>
</file>

<file path=ppt/tags/tag21.xml><?xml version="1.0" encoding="utf-8"?>
<p:tagLst xmlns:p="http://schemas.openxmlformats.org/presentationml/2006/main">
  <p:tag name="KSO_WM_DIAGRAM_VIRTUALLY_FRAME" val="{&quot;height&quot;:156,&quot;left&quot;:47.5,&quot;top&quot;:194,&quot;width&quot;:865.3333858267717}"/>
</p:tagLst>
</file>

<file path=ppt/tags/tag210.xml><?xml version="1.0" encoding="utf-8"?>
<p:tagLst xmlns:p="http://schemas.openxmlformats.org/presentationml/2006/main">
  <p:tag name="KSO_WM_DIAGRAM_VIRTUALLY_FRAME" val="{&quot;height&quot;:275.1497637795276,&quot;left&quot;:69.95,&quot;top&quot;:153.15023622047244,&quot;width&quot;:774.65}"/>
</p:tagLst>
</file>

<file path=ppt/tags/tag211.xml><?xml version="1.0" encoding="utf-8"?>
<p:tagLst xmlns:p="http://schemas.openxmlformats.org/presentationml/2006/main">
  <p:tag name="KSO_WM_DIAGRAM_VIRTUALLY_FRAME" val="{&quot;height&quot;:275.1497637795276,&quot;left&quot;:69.95,&quot;top&quot;:153.15023622047244,&quot;width&quot;:774.65}"/>
</p:tagLst>
</file>

<file path=ppt/tags/tag212.xml><?xml version="1.0" encoding="utf-8"?>
<p:tagLst xmlns:p="http://schemas.openxmlformats.org/presentationml/2006/main">
  <p:tag name="KSO_WM_DIAGRAM_VIRTUALLY_FRAME" val="{&quot;height&quot;:275.1497637795276,&quot;left&quot;:69.95,&quot;top&quot;:153.15023622047244,&quot;width&quot;:774.65}"/>
</p:tagLst>
</file>

<file path=ppt/tags/tag213.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14.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15.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16.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17.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18.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19.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xml><?xml version="1.0" encoding="utf-8"?>
<p:tagLst xmlns:p="http://schemas.openxmlformats.org/presentationml/2006/main">
  <p:tag name="KSO_WM_DIAGRAM_VIRTUALLY_FRAME" val="{&quot;height&quot;:156,&quot;left&quot;:47.5,&quot;top&quot;:194,&quot;width&quot;:865.3333858267717}"/>
</p:tagLst>
</file>

<file path=ppt/tags/tag220.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1.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2.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3.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4.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5.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6.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7.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8.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29.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3.xml><?xml version="1.0" encoding="utf-8"?>
<p:tagLst xmlns:p="http://schemas.openxmlformats.org/presentationml/2006/main">
  <p:tag name="KSO_WM_DIAGRAM_VIRTUALLY_FRAME" val="{&quot;height&quot;:156,&quot;left&quot;:47.5,&quot;top&quot;:194,&quot;width&quot;:865.3333858267717}"/>
</p:tagLst>
</file>

<file path=ppt/tags/tag230.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31.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32.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33.xml><?xml version="1.0" encoding="utf-8"?>
<p:tagLst xmlns:p="http://schemas.openxmlformats.org/presentationml/2006/main">
  <p:tag name="KSO_WM_DIAGRAM_VIRTUALLY_FRAME" val="{&quot;height&quot;:306.95005682002306,&quot;left&quot;:110.60003029931185,&quot;top&quot;:150.42503937007874,&quot;width&quot;:886.4867413542313}"/>
</p:tagLst>
</file>

<file path=ppt/tags/tag234.xml><?xml version="1.0" encoding="utf-8"?>
<p:tagLst xmlns:p="http://schemas.openxmlformats.org/presentationml/2006/main">
  <p:tag name="KSO_WM_DIAGRAM_VIRTUALLY_FRAME" val="{&quot;height&quot;:280.45005682002306,&quot;left&quot;:35.2,&quot;top&quot;:183.72503937007872,&quot;width&quot;:872.4367716535432}"/>
</p:tagLst>
</file>

<file path=ppt/tags/tag235.xml><?xml version="1.0" encoding="utf-8"?>
<p:tagLst xmlns:p="http://schemas.openxmlformats.org/presentationml/2006/main">
  <p:tag name="KSO_WM_DIAGRAM_VIRTUALLY_FRAME" val="{&quot;height&quot;:280.45005682002306,&quot;left&quot;:35.2,&quot;top&quot;:183.72503937007872,&quot;width&quot;:872.4367716535432}"/>
</p:tagLst>
</file>

<file path=ppt/tags/tag236.xml><?xml version="1.0" encoding="utf-8"?>
<p:tagLst xmlns:p="http://schemas.openxmlformats.org/presentationml/2006/main">
  <p:tag name="KSO_WM_DIAGRAM_VIRTUALLY_FRAME" val="{&quot;height&quot;:280.45005682002306,&quot;left&quot;:35.2,&quot;top&quot;:183.72503937007872,&quot;width&quot;:872.4367716535432}"/>
</p:tagLst>
</file>

<file path=ppt/tags/tag237.xml><?xml version="1.0" encoding="utf-8"?>
<p:tagLst xmlns:p="http://schemas.openxmlformats.org/presentationml/2006/main">
  <p:tag name="KSO_WM_DIAGRAM_VIRTUALLY_FRAME" val="{&quot;height&quot;:248.76566929133855,&quot;left&quot;:54.20314960629921,&quot;top&quot;:268.7062204724409,&quot;width&quot;:1035.2937795275593}"/>
</p:tagLst>
</file>

<file path=ppt/tags/tag238.xml><?xml version="1.0" encoding="utf-8"?>
<p:tagLst xmlns:p="http://schemas.openxmlformats.org/presentationml/2006/main">
  <p:tag name="KSO_WM_DIAGRAM_VIRTUALLY_FRAME" val="{&quot;height&quot;:248.76566929133855,&quot;left&quot;:54.20314960629921,&quot;top&quot;:268.7062204724409,&quot;width&quot;:1035.2937795275593}"/>
</p:tagLst>
</file>

<file path=ppt/tags/tag239.xml><?xml version="1.0" encoding="utf-8"?>
<p:tagLst xmlns:p="http://schemas.openxmlformats.org/presentationml/2006/main">
  <p:tag name="KSO_WM_DIAGRAM_VIRTUALLY_FRAME" val="{&quot;height&quot;:282.75,&quot;left&quot;:39.15,&quot;top&quot;:70,&quot;width&quot;:206.76015748031494}"/>
</p:tagLst>
</file>

<file path=ppt/tags/tag24.xml><?xml version="1.0" encoding="utf-8"?>
<p:tagLst xmlns:p="http://schemas.openxmlformats.org/presentationml/2006/main">
  <p:tag name="KSO_WM_DIAGRAM_VIRTUALLY_FRAME" val="{&quot;height&quot;:156,&quot;left&quot;:47.5,&quot;top&quot;:194,&quot;width&quot;:865.3333858267717}"/>
</p:tagLst>
</file>

<file path=ppt/tags/tag240.xml><?xml version="1.0" encoding="utf-8"?>
<p:tagLst xmlns:p="http://schemas.openxmlformats.org/presentationml/2006/main">
  <p:tag name="KSO_WM_DIAGRAM_VIRTUALLY_FRAME" val="{&quot;height&quot;:282.75,&quot;left&quot;:39.15,&quot;top&quot;:70,&quot;width&quot;:206.76015748031494}"/>
</p:tagLst>
</file>

<file path=ppt/tags/tag241.xml><?xml version="1.0" encoding="utf-8"?>
<p:tagLst xmlns:p="http://schemas.openxmlformats.org/presentationml/2006/main">
  <p:tag name="KSO_WM_DIAGRAM_VIRTUALLY_FRAME" val="{&quot;height&quot;:282.75,&quot;left&quot;:39.15,&quot;top&quot;:70,&quot;width&quot;:206.76015748031494}"/>
</p:tagLst>
</file>

<file path=ppt/tags/tag242.xml><?xml version="1.0" encoding="utf-8"?>
<p:tagLst xmlns:p="http://schemas.openxmlformats.org/presentationml/2006/main">
  <p:tag name="KSO_WM_DIAGRAM_VIRTUALLY_FRAME" val="{&quot;height&quot;:282.75,&quot;left&quot;:39.15,&quot;top&quot;:70,&quot;width&quot;:206.76015748031494}"/>
</p:tagLst>
</file>

<file path=ppt/tags/tag243.xml><?xml version="1.0" encoding="utf-8"?>
<p:tagLst xmlns:p="http://schemas.openxmlformats.org/presentationml/2006/main">
  <p:tag name="KSO_WM_DIAGRAM_VIRTUALLY_FRAME" val="{&quot;height&quot;:289.77251968503936,&quot;left&quot;:39.15,&quot;top&quot;:70,&quot;width&quot;:206.76015748031494}"/>
</p:tagLst>
</file>

<file path=ppt/tags/tag244.xml><?xml version="1.0" encoding="utf-8"?>
<p:tagLst xmlns:p="http://schemas.openxmlformats.org/presentationml/2006/main">
  <p:tag name="KSO_WM_DIAGRAM_VIRTUALLY_FRAME" val="{&quot;height&quot;:289.77251968503936,&quot;left&quot;:39.15,&quot;top&quot;:70,&quot;width&quot;:206.76015748031494}"/>
</p:tagLst>
</file>

<file path=ppt/tags/tag245.xml><?xml version="1.0" encoding="utf-8"?>
<p:tagLst xmlns:p="http://schemas.openxmlformats.org/presentationml/2006/main">
  <p:tag name="KSO_WM_DIAGRAM_VIRTUALLY_FRAME" val="{&quot;height&quot;:289.77251968503936,&quot;left&quot;:39.15,&quot;top&quot;:70,&quot;width&quot;:206.76015748031494}"/>
</p:tagLst>
</file>

<file path=ppt/tags/tag246.xml><?xml version="1.0" encoding="utf-8"?>
<p:tagLst xmlns:p="http://schemas.openxmlformats.org/presentationml/2006/main">
  <p:tag name="KSO_WM_DIAGRAM_VIRTUALLY_FRAME" val="{&quot;height&quot;:289.77251968503936,&quot;left&quot;:39.15,&quot;top&quot;:70,&quot;width&quot;:206.76015748031494}"/>
</p:tagLst>
</file>

<file path=ppt/tags/tag247.xml><?xml version="1.0" encoding="utf-8"?>
<p:tagLst xmlns:p="http://schemas.openxmlformats.org/presentationml/2006/main">
  <p:tag name="KSO_WM_DIAGRAM_VIRTUALLY_FRAME" val="{&quot;height&quot;:289.77251968503936,&quot;left&quot;:39.15,&quot;top&quot;:70,&quot;width&quot;:208.8}"/>
</p:tagLst>
</file>

<file path=ppt/tags/tag248.xml><?xml version="1.0" encoding="utf-8"?>
<p:tagLst xmlns:p="http://schemas.openxmlformats.org/presentationml/2006/main">
  <p:tag name="KSO_WM_DIAGRAM_VIRTUALLY_FRAME" val="{&quot;height&quot;:289.77251968503936,&quot;left&quot;:39.15,&quot;top&quot;:70,&quot;width&quot;:208.8}"/>
</p:tagLst>
</file>

<file path=ppt/tags/tag249.xml><?xml version="1.0" encoding="utf-8"?>
<p:tagLst xmlns:p="http://schemas.openxmlformats.org/presentationml/2006/main">
  <p:tag name="KSO_WM_DIAGRAM_VIRTUALLY_FRAME" val="{&quot;height&quot;:289.77251968503936,&quot;left&quot;:39.15,&quot;top&quot;:70,&quot;width&quot;:208.8}"/>
</p:tagLst>
</file>

<file path=ppt/tags/tag25.xml><?xml version="1.0" encoding="utf-8"?>
<p:tagLst xmlns:p="http://schemas.openxmlformats.org/presentationml/2006/main">
  <p:tag name="KSO_WM_DIAGRAM_VIRTUALLY_FRAME" val="{&quot;height&quot;:156,&quot;left&quot;:47.5,&quot;top&quot;:194,&quot;width&quot;:865.3333858267717}"/>
</p:tagLst>
</file>

<file path=ppt/tags/tag250.xml><?xml version="1.0" encoding="utf-8"?>
<p:tagLst xmlns:p="http://schemas.openxmlformats.org/presentationml/2006/main">
  <p:tag name="KSO_WM_DIAGRAM_VIRTUALLY_FRAME" val="{&quot;height&quot;:289.77251968503936,&quot;left&quot;:39.15,&quot;top&quot;:70,&quot;width&quot;:208.8}"/>
</p:tagLst>
</file>

<file path=ppt/tags/tag251.xml><?xml version="1.0" encoding="utf-8"?>
<p:tagLst xmlns:p="http://schemas.openxmlformats.org/presentationml/2006/main">
  <p:tag name="KSO_WM_DIAGRAM_VIRTUALLY_FRAME" val="{&quot;height&quot;:427.0473228346456,&quot;left&quot;:101.63173228346457,&quot;top&quot;:79.52779527559055,&quot;width&quot;:772.0182677165354}"/>
</p:tagLst>
</file>

<file path=ppt/tags/tag252.xml><?xml version="1.0" encoding="utf-8"?>
<p:tagLst xmlns:p="http://schemas.openxmlformats.org/presentationml/2006/main">
  <p:tag name="KSO_WM_DIAGRAM_VIRTUALLY_FRAME" val="{&quot;height&quot;:427.0473228346456,&quot;left&quot;:101.63173228346457,&quot;top&quot;:79.52779527559055,&quot;width&quot;:772.0182677165354}"/>
</p:tagLst>
</file>

<file path=ppt/tags/tag253.xml><?xml version="1.0" encoding="utf-8"?>
<p:tagLst xmlns:p="http://schemas.openxmlformats.org/presentationml/2006/main">
  <p:tag name="KSO_WM_DIAGRAM_VIRTUALLY_FRAME" val="{&quot;height&quot;:427.0473228346456,&quot;left&quot;:101.63173228346457,&quot;top&quot;:79.52779527559055,&quot;width&quot;:772.0182677165354}"/>
</p:tagLst>
</file>

<file path=ppt/tags/tag254.xml><?xml version="1.0" encoding="utf-8"?>
<p:tagLst xmlns:p="http://schemas.openxmlformats.org/presentationml/2006/main">
  <p:tag name="KSO_WM_DIAGRAM_VIRTUALLY_FRAME" val="{&quot;height&quot;:427.0473228346456,&quot;left&quot;:101.63173228346457,&quot;top&quot;:79.52779527559055,&quot;width&quot;:772.0182677165354}"/>
</p:tagLst>
</file>

<file path=ppt/tags/tag255.xml><?xml version="1.0" encoding="utf-8"?>
<p:tagLst xmlns:p="http://schemas.openxmlformats.org/presentationml/2006/main">
  <p:tag name="KSO_WM_DIAGRAM_VIRTUALLY_FRAME" val="{&quot;height&quot;:427.0473228346456,&quot;left&quot;:101.63173228346457,&quot;top&quot;:79.52779527559055,&quot;width&quot;:772.0182677165354}"/>
</p:tagLst>
</file>

<file path=ppt/tags/tag256.xml><?xml version="1.0" encoding="utf-8"?>
<p:tagLst xmlns:p="http://schemas.openxmlformats.org/presentationml/2006/main">
  <p:tag name="KSO_WM_DIAGRAM_VIRTUALLY_FRAME" val="{&quot;height&quot;:427.0473228346456,&quot;left&quot;:101.63173228346457,&quot;top&quot;:79.52779527559055,&quot;width&quot;:772.0182677165354}"/>
</p:tagLst>
</file>

<file path=ppt/tags/tag257.xml><?xml version="1.0" encoding="utf-8"?>
<p:tagLst xmlns:p="http://schemas.openxmlformats.org/presentationml/2006/main">
  <p:tag name="KSO_WM_DIAGRAM_VIRTUALLY_FRAME" val="{&quot;height&quot;:421.89732283464565,&quot;left&quot;:107.93173228346454,&quot;top&quot;:84.67779527559055,&quot;width&quot;:765.7182677165354}"/>
</p:tagLst>
</file>

<file path=ppt/tags/tag258.xml><?xml version="1.0" encoding="utf-8"?>
<p:tagLst xmlns:p="http://schemas.openxmlformats.org/presentationml/2006/main">
  <p:tag name="KSO_WM_DIAGRAM_VIRTUALLY_FRAME" val="{&quot;height&quot;:421.89732283464565,&quot;left&quot;:107.93173228346454,&quot;top&quot;:84.67779527559055,&quot;width&quot;:765.7182677165354}"/>
</p:tagLst>
</file>

<file path=ppt/tags/tag259.xml><?xml version="1.0" encoding="utf-8"?>
<p:tagLst xmlns:p="http://schemas.openxmlformats.org/presentationml/2006/main">
  <p:tag name="KSO_WM_DIAGRAM_VIRTUALLY_FRAME" val="{&quot;height&quot;:421.89732283464565,&quot;left&quot;:107.93173228346454,&quot;top&quot;:84.67779527559055,&quot;width&quot;:765.7182677165354}"/>
</p:tagLst>
</file>

<file path=ppt/tags/tag26.xml><?xml version="1.0" encoding="utf-8"?>
<p:tagLst xmlns:p="http://schemas.openxmlformats.org/presentationml/2006/main">
  <p:tag name="KSO_WM_DIAGRAM_VIRTUALLY_FRAME" val="{&quot;height&quot;:156,&quot;left&quot;:47.5,&quot;top&quot;:194,&quot;width&quot;:865.3333858267717}"/>
</p:tagLst>
</file>

<file path=ppt/tags/tag260.xml><?xml version="1.0" encoding="utf-8"?>
<p:tagLst xmlns:p="http://schemas.openxmlformats.org/presentationml/2006/main">
  <p:tag name="ISPRING_PRESENTATION_TITLE" val="PowerPoint 演示文稿"/>
</p:tagLst>
</file>

<file path=ppt/tags/tag27.xml><?xml version="1.0" encoding="utf-8"?>
<p:tagLst xmlns:p="http://schemas.openxmlformats.org/presentationml/2006/main">
  <p:tag name="KSO_WM_DIAGRAM_VIRTUALLY_FRAME" val="{&quot;height&quot;:156,&quot;left&quot;:47.5,&quot;top&quot;:194,&quot;width&quot;:865.3333858267717}"/>
</p:tagLst>
</file>

<file path=ppt/tags/tag28.xml><?xml version="1.0" encoding="utf-8"?>
<p:tagLst xmlns:p="http://schemas.openxmlformats.org/presentationml/2006/main">
  <p:tag name="KSO_WM_DIAGRAM_VIRTUALLY_FRAME" val="{&quot;height&quot;:156,&quot;left&quot;:47.5,&quot;top&quot;:194,&quot;width&quot;:865.3333858267717}"/>
</p:tagLst>
</file>

<file path=ppt/tags/tag29.xml><?xml version="1.0" encoding="utf-8"?>
<p:tagLst xmlns:p="http://schemas.openxmlformats.org/presentationml/2006/main">
  <p:tag name="KSO_WM_DIAGRAM_VIRTUALLY_FRAME" val="{&quot;height&quot;:156,&quot;left&quot;:47.5,&quot;top&quot;:194,&quot;width&quot;:865.3333858267717}"/>
</p:tagLst>
</file>

<file path=ppt/tags/tag3.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30.xml><?xml version="1.0" encoding="utf-8"?>
<p:tagLst xmlns:p="http://schemas.openxmlformats.org/presentationml/2006/main">
  <p:tag name="KSO_WM_DIAGRAM_VIRTUALLY_FRAME" val="{&quot;height&quot;:156,&quot;left&quot;:47.5,&quot;top&quot;:194,&quot;width&quot;:865.3333858267717}"/>
</p:tagLst>
</file>

<file path=ppt/tags/tag31.xml><?xml version="1.0" encoding="utf-8"?>
<p:tagLst xmlns:p="http://schemas.openxmlformats.org/presentationml/2006/main">
  <p:tag name="KSO_WM_DIAGRAM_VIRTUALLY_FRAME" val="{&quot;height&quot;:156,&quot;left&quot;:47.5,&quot;top&quot;:194,&quot;width&quot;:865.3333858267717}"/>
</p:tagLst>
</file>

<file path=ppt/tags/tag32.xml><?xml version="1.0" encoding="utf-8"?>
<p:tagLst xmlns:p="http://schemas.openxmlformats.org/presentationml/2006/main">
  <p:tag name="KSO_WM_DIAGRAM_VIRTUALLY_FRAME" val="{&quot;height&quot;:156,&quot;left&quot;:47.5,&quot;top&quot;:194,&quot;width&quot;:865.3333858267717}"/>
</p:tagLst>
</file>

<file path=ppt/tags/tag33.xml><?xml version="1.0" encoding="utf-8"?>
<p:tagLst xmlns:p="http://schemas.openxmlformats.org/presentationml/2006/main">
  <p:tag name="KSO_WM_DIAGRAM_VIRTUALLY_FRAME" val="{&quot;height&quot;:286.3,&quot;left&quot;:76.37992125984256,&quot;top&quot;:125.65,&quot;width&quot;:815.6}"/>
</p:tagLst>
</file>

<file path=ppt/tags/tag34.xml><?xml version="1.0" encoding="utf-8"?>
<p:tagLst xmlns:p="http://schemas.openxmlformats.org/presentationml/2006/main">
  <p:tag name="KSO_WM_DIAGRAM_VIRTUALLY_FRAME" val="{&quot;height&quot;:286.3,&quot;left&quot;:76.37992125984256,&quot;top&quot;:125.65,&quot;width&quot;:815.6}"/>
</p:tagLst>
</file>

<file path=ppt/tags/tag35.xml><?xml version="1.0" encoding="utf-8"?>
<p:tagLst xmlns:p="http://schemas.openxmlformats.org/presentationml/2006/main">
  <p:tag name="KSO_WM_DIAGRAM_VIRTUALLY_FRAME" val="{&quot;height&quot;:286.3,&quot;left&quot;:76.37992125984256,&quot;top&quot;:125.65,&quot;width&quot;:815.6}"/>
</p:tagLst>
</file>

<file path=ppt/tags/tag36.xml><?xml version="1.0" encoding="utf-8"?>
<p:tagLst xmlns:p="http://schemas.openxmlformats.org/presentationml/2006/main">
  <p:tag name="KSO_WM_DIAGRAM_VIRTUALLY_FRAME" val="{&quot;height&quot;:286.3,&quot;left&quot;:76.37992125984256,&quot;top&quot;:125.65,&quot;width&quot;:815.6}"/>
</p:tagLst>
</file>

<file path=ppt/tags/tag37.xml><?xml version="1.0" encoding="utf-8"?>
<p:tagLst xmlns:p="http://schemas.openxmlformats.org/presentationml/2006/main">
  <p:tag name="KSO_WM_DIAGRAM_VIRTUALLY_FRAME" val="{&quot;height&quot;:286.3,&quot;left&quot;:76.37992125984256,&quot;top&quot;:125.65,&quot;width&quot;:815.6}"/>
</p:tagLst>
</file>

<file path=ppt/tags/tag38.xml><?xml version="1.0" encoding="utf-8"?>
<p:tagLst xmlns:p="http://schemas.openxmlformats.org/presentationml/2006/main">
  <p:tag name="KSO_WM_DIAGRAM_VIRTUALLY_FRAME" val="{&quot;height&quot;:286.3,&quot;left&quot;:76.37992125984256,&quot;top&quot;:125.65,&quot;width&quot;:815.6}"/>
</p:tagLst>
</file>

<file path=ppt/tags/tag39.xml><?xml version="1.0" encoding="utf-8"?>
<p:tagLst xmlns:p="http://schemas.openxmlformats.org/presentationml/2006/main">
  <p:tag name="KSO_WM_DIAGRAM_VIRTUALLY_FRAME" val="{&quot;height&quot;:286.3,&quot;left&quot;:76.37992125984256,&quot;top&quot;:125.65,&quot;width&quot;:815.6}"/>
</p:tagLst>
</file>

<file path=ppt/tags/tag4.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40.xml><?xml version="1.0" encoding="utf-8"?>
<p:tagLst xmlns:p="http://schemas.openxmlformats.org/presentationml/2006/main">
  <p:tag name="KSO_WM_DIAGRAM_VIRTUALLY_FRAME" val="{&quot;height&quot;:286.3,&quot;left&quot;:76.37992125984256,&quot;top&quot;:125.65,&quot;width&quot;:815.6}"/>
</p:tagLst>
</file>

<file path=ppt/tags/tag41.xml><?xml version="1.0" encoding="utf-8"?>
<p:tagLst xmlns:p="http://schemas.openxmlformats.org/presentationml/2006/main">
  <p:tag name="KSO_WM_DIAGRAM_VIRTUALLY_FRAME" val="{&quot;height&quot;:286.3,&quot;left&quot;:76.37992125984256,&quot;top&quot;:125.65,&quot;width&quot;:815.6}"/>
</p:tagLst>
</file>

<file path=ppt/tags/tag42.xml><?xml version="1.0" encoding="utf-8"?>
<p:tagLst xmlns:p="http://schemas.openxmlformats.org/presentationml/2006/main">
  <p:tag name="KSO_WM_DIAGRAM_VIRTUALLY_FRAME" val="{&quot;height&quot;:286.3,&quot;left&quot;:76.37992125984256,&quot;top&quot;:125.65,&quot;width&quot;:815.6}"/>
</p:tagLst>
</file>

<file path=ppt/tags/tag43.xml><?xml version="1.0" encoding="utf-8"?>
<p:tagLst xmlns:p="http://schemas.openxmlformats.org/presentationml/2006/main">
  <p:tag name="KSO_WM_DIAGRAM_VIRTUALLY_FRAME" val="{&quot;height&quot;:286.3,&quot;left&quot;:76.37992125984256,&quot;top&quot;:125.65,&quot;width&quot;:815.6}"/>
</p:tagLst>
</file>

<file path=ppt/tags/tag44.xml><?xml version="1.0" encoding="utf-8"?>
<p:tagLst xmlns:p="http://schemas.openxmlformats.org/presentationml/2006/main">
  <p:tag name="KSO_WM_DIAGRAM_VIRTUALLY_FRAME" val="{&quot;height&quot;:286.3,&quot;left&quot;:76.37992125984256,&quot;top&quot;:125.65,&quot;width&quot;:815.6}"/>
</p:tagLst>
</file>

<file path=ppt/tags/tag45.xml><?xml version="1.0" encoding="utf-8"?>
<p:tagLst xmlns:p="http://schemas.openxmlformats.org/presentationml/2006/main">
  <p:tag name="KSO_WM_DIAGRAM_VIRTUALLY_FRAME" val="{&quot;height&quot;:286.3,&quot;left&quot;:76.37992125984256,&quot;top&quot;:125.65,&quot;width&quot;:815.6}"/>
</p:tagLst>
</file>

<file path=ppt/tags/tag46.xml><?xml version="1.0" encoding="utf-8"?>
<p:tagLst xmlns:p="http://schemas.openxmlformats.org/presentationml/2006/main">
  <p:tag name="KSO_WM_DIAGRAM_VIRTUALLY_FRAME" val="{&quot;height&quot;:286.3,&quot;left&quot;:76.37992125984256,&quot;top&quot;:125.65,&quot;width&quot;:815.6}"/>
</p:tagLst>
</file>

<file path=ppt/tags/tag47.xml><?xml version="1.0" encoding="utf-8"?>
<p:tagLst xmlns:p="http://schemas.openxmlformats.org/presentationml/2006/main">
  <p:tag name="KSO_WM_DIAGRAM_VIRTUALLY_FRAME" val="{&quot;height&quot;:286.3,&quot;left&quot;:76.37992125984256,&quot;top&quot;:125.65,&quot;width&quot;:815.6}"/>
</p:tagLst>
</file>

<file path=ppt/tags/tag48.xml><?xml version="1.0" encoding="utf-8"?>
<p:tagLst xmlns:p="http://schemas.openxmlformats.org/presentationml/2006/main">
  <p:tag name="KSO_WM_DIAGRAM_VIRTUALLY_FRAME" val="{&quot;height&quot;:286.3,&quot;left&quot;:76.37992125984256,&quot;top&quot;:125.65,&quot;width&quot;:815.6}"/>
</p:tagLst>
</file>

<file path=ppt/tags/tag49.xml><?xml version="1.0" encoding="utf-8"?>
<p:tagLst xmlns:p="http://schemas.openxmlformats.org/presentationml/2006/main">
  <p:tag name="KSO_WM_DIAGRAM_VIRTUALLY_FRAME" val="{&quot;height&quot;:286.3,&quot;left&quot;:76.37992125984256,&quot;top&quot;:125.65,&quot;width&quot;:815.6}"/>
</p:tagLst>
</file>

<file path=ppt/tags/tag5.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50.xml><?xml version="1.0" encoding="utf-8"?>
<p:tagLst xmlns:p="http://schemas.openxmlformats.org/presentationml/2006/main">
  <p:tag name="KSO_WM_DIAGRAM_VIRTUALLY_FRAME" val="{&quot;height&quot;:286.3,&quot;left&quot;:76.37992125984256,&quot;top&quot;:125.65,&quot;width&quot;:815.6}"/>
</p:tagLst>
</file>

<file path=ppt/tags/tag51.xml><?xml version="1.0" encoding="utf-8"?>
<p:tagLst xmlns:p="http://schemas.openxmlformats.org/presentationml/2006/main">
  <p:tag name="KSO_WM_DIAGRAM_VIRTUALLY_FRAME" val="{&quot;height&quot;:286.3,&quot;left&quot;:76.37992125984256,&quot;top&quot;:125.65,&quot;width&quot;:815.6}"/>
</p:tagLst>
</file>

<file path=ppt/tags/tag52.xml><?xml version="1.0" encoding="utf-8"?>
<p:tagLst xmlns:p="http://schemas.openxmlformats.org/presentationml/2006/main">
  <p:tag name="KSO_WM_DIAGRAM_VIRTUALLY_FRAME" val="{&quot;height&quot;:286.3,&quot;left&quot;:76.37992125984256,&quot;top&quot;:125.65,&quot;width&quot;:815.6}"/>
</p:tagLst>
</file>

<file path=ppt/tags/tag53.xml><?xml version="1.0" encoding="utf-8"?>
<p:tagLst xmlns:p="http://schemas.openxmlformats.org/presentationml/2006/main">
  <p:tag name="KSO_WM_DIAGRAM_VIRTUALLY_FRAME" val="{&quot;height&quot;:286.3,&quot;left&quot;:76.37992125984256,&quot;top&quot;:125.65,&quot;width&quot;:815.6}"/>
</p:tagLst>
</file>

<file path=ppt/tags/tag54.xml><?xml version="1.0" encoding="utf-8"?>
<p:tagLst xmlns:p="http://schemas.openxmlformats.org/presentationml/2006/main">
  <p:tag name="KSO_WM_DIAGRAM_VIRTUALLY_FRAME" val="{&quot;height&quot;:286.3,&quot;left&quot;:76.37992125984256,&quot;top&quot;:125.65,&quot;width&quot;:815.6}"/>
</p:tagLst>
</file>

<file path=ppt/tags/tag55.xml><?xml version="1.0" encoding="utf-8"?>
<p:tagLst xmlns:p="http://schemas.openxmlformats.org/presentationml/2006/main">
  <p:tag name="KSO_WM_DIAGRAM_VIRTUALLY_FRAME" val="{&quot;height&quot;:286.3,&quot;left&quot;:76.37992125984256,&quot;top&quot;:125.65,&quot;width&quot;:815.6}"/>
</p:tagLst>
</file>

<file path=ppt/tags/tag56.xml><?xml version="1.0" encoding="utf-8"?>
<p:tagLst xmlns:p="http://schemas.openxmlformats.org/presentationml/2006/main">
  <p:tag name="KSO_WM_DIAGRAM_VIRTUALLY_FRAME" val="{&quot;height&quot;:286.3,&quot;left&quot;:76.37992125984256,&quot;top&quot;:125.65,&quot;width&quot;:815.6}"/>
</p:tagLst>
</file>

<file path=ppt/tags/tag57.xml><?xml version="1.0" encoding="utf-8"?>
<p:tagLst xmlns:p="http://schemas.openxmlformats.org/presentationml/2006/main">
  <p:tag name="KSO_WM_DIAGRAM_VIRTUALLY_FRAME" val="{&quot;height&quot;:286.3,&quot;left&quot;:76.37992125984256,&quot;top&quot;:125.65,&quot;width&quot;:815.6}"/>
</p:tagLst>
</file>

<file path=ppt/tags/tag58.xml><?xml version="1.0" encoding="utf-8"?>
<p:tagLst xmlns:p="http://schemas.openxmlformats.org/presentationml/2006/main">
  <p:tag name="KSO_WM_DIAGRAM_VIRTUALLY_FRAME" val="{&quot;height&quot;:286.3,&quot;left&quot;:76.37992125984256,&quot;top&quot;:125.65,&quot;width&quot;:815.6}"/>
</p:tagLst>
</file>

<file path=ppt/tags/tag59.xml><?xml version="1.0" encoding="utf-8"?>
<p:tagLst xmlns:p="http://schemas.openxmlformats.org/presentationml/2006/main">
  <p:tag name="KSO_WM_DIAGRAM_VIRTUALLY_FRAME" val="{&quot;height&quot;:286.3,&quot;left&quot;:76.37992125984256,&quot;top&quot;:125.65,&quot;width&quot;:815.6}"/>
</p:tagLst>
</file>

<file path=ppt/tags/tag6.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60.xml><?xml version="1.0" encoding="utf-8"?>
<p:tagLst xmlns:p="http://schemas.openxmlformats.org/presentationml/2006/main">
  <p:tag name="KSO_WM_DIAGRAM_VIRTUALLY_FRAME" val="{&quot;height&quot;:286.3,&quot;left&quot;:76.37992125984256,&quot;top&quot;:125.65,&quot;width&quot;:815.6}"/>
</p:tagLst>
</file>

<file path=ppt/tags/tag61.xml><?xml version="1.0" encoding="utf-8"?>
<p:tagLst xmlns:p="http://schemas.openxmlformats.org/presentationml/2006/main">
  <p:tag name="KSO_WM_DIAGRAM_VIRTUALLY_FRAME" val="{&quot;height&quot;:286.3,&quot;left&quot;:76.37992125984256,&quot;top&quot;:125.65,&quot;width&quot;:815.6}"/>
</p:tagLst>
</file>

<file path=ppt/tags/tag62.xml><?xml version="1.0" encoding="utf-8"?>
<p:tagLst xmlns:p="http://schemas.openxmlformats.org/presentationml/2006/main">
  <p:tag name="KSO_WM_DIAGRAM_VIRTUALLY_FRAME" val="{&quot;height&quot;:286.3,&quot;left&quot;:76.37992125984256,&quot;top&quot;:125.65,&quot;width&quot;:815.6}"/>
</p:tagLst>
</file>

<file path=ppt/tags/tag63.xml><?xml version="1.0" encoding="utf-8"?>
<p:tagLst xmlns:p="http://schemas.openxmlformats.org/presentationml/2006/main">
  <p:tag name="KSO_WM_DIAGRAM_VIRTUALLY_FRAME" val="{&quot;height&quot;:286.3,&quot;left&quot;:76.37992125984256,&quot;top&quot;:125.65,&quot;width&quot;:815.6}"/>
</p:tagLst>
</file>

<file path=ppt/tags/tag64.xml><?xml version="1.0" encoding="utf-8"?>
<p:tagLst xmlns:p="http://schemas.openxmlformats.org/presentationml/2006/main">
  <p:tag name="KSO_WM_DIAGRAM_VIRTUALLY_FRAME" val="{&quot;height&quot;:286.3,&quot;left&quot;:76.37992125984256,&quot;top&quot;:125.65,&quot;width&quot;:815.6}"/>
</p:tagLst>
</file>

<file path=ppt/tags/tag65.xml><?xml version="1.0" encoding="utf-8"?>
<p:tagLst xmlns:p="http://schemas.openxmlformats.org/presentationml/2006/main">
  <p:tag name="KSO_WM_DIAGRAM_VIRTUALLY_FRAME" val="{&quot;height&quot;:286.3,&quot;left&quot;:76.37992125984256,&quot;top&quot;:125.65,&quot;width&quot;:815.6}"/>
</p:tagLst>
</file>

<file path=ppt/tags/tag66.xml><?xml version="1.0" encoding="utf-8"?>
<p:tagLst xmlns:p="http://schemas.openxmlformats.org/presentationml/2006/main">
  <p:tag name="KSO_WM_DIAGRAM_VIRTUALLY_FRAME" val="{&quot;height&quot;:277.65,&quot;left&quot;:100.15,&quot;top&quot;:157.12527559055118,&quot;width&quot;:767.05}"/>
</p:tagLst>
</file>

<file path=ppt/tags/tag67.xml><?xml version="1.0" encoding="utf-8"?>
<p:tagLst xmlns:p="http://schemas.openxmlformats.org/presentationml/2006/main">
  <p:tag name="KSO_WM_DIAGRAM_VIRTUALLY_FRAME" val="{&quot;height&quot;:277.65,&quot;left&quot;:100.15,&quot;top&quot;:157.12527559055118,&quot;width&quot;:767.05}"/>
</p:tagLst>
</file>

<file path=ppt/tags/tag68.xml><?xml version="1.0" encoding="utf-8"?>
<p:tagLst xmlns:p="http://schemas.openxmlformats.org/presentationml/2006/main">
  <p:tag name="KSO_WM_DIAGRAM_VIRTUALLY_FRAME" val="{&quot;height&quot;:277.65,&quot;left&quot;:100.15,&quot;top&quot;:157.12527559055118,&quot;width&quot;:767.05}"/>
</p:tagLst>
</file>

<file path=ppt/tags/tag69.xml><?xml version="1.0" encoding="utf-8"?>
<p:tagLst xmlns:p="http://schemas.openxmlformats.org/presentationml/2006/main">
  <p:tag name="KSO_WM_DIAGRAM_VIRTUALLY_FRAME" val="{&quot;height&quot;:277.65,&quot;left&quot;:100.15,&quot;top&quot;:157.12527559055118,&quot;width&quot;:767.05}"/>
</p:tagLst>
</file>

<file path=ppt/tags/tag7.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70.xml><?xml version="1.0" encoding="utf-8"?>
<p:tagLst xmlns:p="http://schemas.openxmlformats.org/presentationml/2006/main">
  <p:tag name="KSO_WM_DIAGRAM_VIRTUALLY_FRAME" val="{&quot;height&quot;:277.65,&quot;left&quot;:100.15,&quot;top&quot;:157.12527559055118,&quot;width&quot;:767.05}"/>
</p:tagLst>
</file>

<file path=ppt/tags/tag71.xml><?xml version="1.0" encoding="utf-8"?>
<p:tagLst xmlns:p="http://schemas.openxmlformats.org/presentationml/2006/main">
  <p:tag name="KSO_WM_DIAGRAM_VIRTUALLY_FRAME" val="{&quot;height&quot;:277.65,&quot;left&quot;:100.15,&quot;top&quot;:157.12527559055118,&quot;width&quot;:767.05}"/>
</p:tagLst>
</file>

<file path=ppt/tags/tag72.xml><?xml version="1.0" encoding="utf-8"?>
<p:tagLst xmlns:p="http://schemas.openxmlformats.org/presentationml/2006/main">
  <p:tag name="KSO_WM_DIAGRAM_VIRTUALLY_FRAME" val="{&quot;height&quot;:277.65,&quot;left&quot;:100.15,&quot;top&quot;:157.12527559055118,&quot;width&quot;:767.05}"/>
</p:tagLst>
</file>

<file path=ppt/tags/tag73.xml><?xml version="1.0" encoding="utf-8"?>
<p:tagLst xmlns:p="http://schemas.openxmlformats.org/presentationml/2006/main">
  <p:tag name="KSO_WM_DIAGRAM_VIRTUALLY_FRAME" val="{&quot;height&quot;:277.65,&quot;left&quot;:100.15,&quot;top&quot;:157.12527559055118,&quot;width&quot;:767.05}"/>
</p:tagLst>
</file>

<file path=ppt/tags/tag74.xml><?xml version="1.0" encoding="utf-8"?>
<p:tagLst xmlns:p="http://schemas.openxmlformats.org/presentationml/2006/main">
  <p:tag name="KSO_WM_DIAGRAM_VIRTUALLY_FRAME" val="{&quot;height&quot;:277.65,&quot;left&quot;:100.15,&quot;top&quot;:157.12527559055118,&quot;width&quot;:767.05}"/>
</p:tagLst>
</file>

<file path=ppt/tags/tag75.xml><?xml version="1.0" encoding="utf-8"?>
<p:tagLst xmlns:p="http://schemas.openxmlformats.org/presentationml/2006/main">
  <p:tag name="KSO_WM_DIAGRAM_VIRTUALLY_FRAME" val="{&quot;height&quot;:277.65,&quot;left&quot;:100.15,&quot;top&quot;:157.12527559055118,&quot;width&quot;:767.05}"/>
</p:tagLst>
</file>

<file path=ppt/tags/tag76.xml><?xml version="1.0" encoding="utf-8"?>
<p:tagLst xmlns:p="http://schemas.openxmlformats.org/presentationml/2006/main">
  <p:tag name="KSO_WM_DIAGRAM_VIRTUALLY_FRAME" val="{&quot;height&quot;:277.65,&quot;left&quot;:100.15,&quot;top&quot;:157.12527559055118,&quot;width&quot;:767.05}"/>
</p:tagLst>
</file>

<file path=ppt/tags/tag77.xml><?xml version="1.0" encoding="utf-8"?>
<p:tagLst xmlns:p="http://schemas.openxmlformats.org/presentationml/2006/main">
  <p:tag name="KSO_WM_DIAGRAM_VIRTUALLY_FRAME" val="{&quot;height&quot;:277.65,&quot;left&quot;:100.15,&quot;top&quot;:157.12527559055118,&quot;width&quot;:767.05}"/>
</p:tagLst>
</file>

<file path=ppt/tags/tag78.xml><?xml version="1.0" encoding="utf-8"?>
<p:tagLst xmlns:p="http://schemas.openxmlformats.org/presentationml/2006/main">
  <p:tag name="KSO_WM_DIAGRAM_VIRTUALLY_FRAME" val="{&quot;height&quot;:277.65,&quot;left&quot;:100.15,&quot;top&quot;:157.12527559055118,&quot;width&quot;:767.05}"/>
</p:tagLst>
</file>

<file path=ppt/tags/tag79.xml><?xml version="1.0" encoding="utf-8"?>
<p:tagLst xmlns:p="http://schemas.openxmlformats.org/presentationml/2006/main">
  <p:tag name="KSO_WM_DIAGRAM_VIRTUALLY_FRAME" val="{&quot;height&quot;:277.65,&quot;left&quot;:100.15,&quot;top&quot;:157.12527559055118,&quot;width&quot;:767.05}"/>
</p:tagLst>
</file>

<file path=ppt/tags/tag8.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80.xml><?xml version="1.0" encoding="utf-8"?>
<p:tagLst xmlns:p="http://schemas.openxmlformats.org/presentationml/2006/main">
  <p:tag name="KSO_WM_DIAGRAM_VIRTUALLY_FRAME" val="{&quot;height&quot;:277.65,&quot;left&quot;:100.15,&quot;top&quot;:157.12527559055118,&quot;width&quot;:767.05}"/>
</p:tagLst>
</file>

<file path=ppt/tags/tag81.xml><?xml version="1.0" encoding="utf-8"?>
<p:tagLst xmlns:p="http://schemas.openxmlformats.org/presentationml/2006/main">
  <p:tag name="KSO_WM_DIAGRAM_VIRTUALLY_FRAME" val="{&quot;height&quot;:277.65,&quot;left&quot;:100.15,&quot;top&quot;:157.12527559055118,&quot;width&quot;:767.05}"/>
</p:tagLst>
</file>

<file path=ppt/tags/tag82.xml><?xml version="1.0" encoding="utf-8"?>
<p:tagLst xmlns:p="http://schemas.openxmlformats.org/presentationml/2006/main">
  <p:tag name="KSO_WM_DIAGRAM_VIRTUALLY_FRAME" val="{&quot;height&quot;:277.65,&quot;left&quot;:100.15,&quot;top&quot;:157.12527559055118,&quot;width&quot;:767.05}"/>
</p:tagLst>
</file>

<file path=ppt/tags/tag83.xml><?xml version="1.0" encoding="utf-8"?>
<p:tagLst xmlns:p="http://schemas.openxmlformats.org/presentationml/2006/main">
  <p:tag name="KSO_WM_DIAGRAM_VIRTUALLY_FRAME" val="{&quot;height&quot;:277.65,&quot;left&quot;:100.15,&quot;top&quot;:157.12527559055118,&quot;width&quot;:767.05}"/>
</p:tagLst>
</file>

<file path=ppt/tags/tag84.xml><?xml version="1.0" encoding="utf-8"?>
<p:tagLst xmlns:p="http://schemas.openxmlformats.org/presentationml/2006/main">
  <p:tag name="KSO_WM_DIAGRAM_VIRTUALLY_FRAME" val="{&quot;height&quot;:277.65,&quot;left&quot;:100.15,&quot;top&quot;:157.12527559055118,&quot;width&quot;:767.05}"/>
</p:tagLst>
</file>

<file path=ppt/tags/tag85.xml><?xml version="1.0" encoding="utf-8"?>
<p:tagLst xmlns:p="http://schemas.openxmlformats.org/presentationml/2006/main">
  <p:tag name="KSO_WM_DIAGRAM_VIRTUALLY_FRAME" val="{&quot;height&quot;:277.65,&quot;left&quot;:100.15,&quot;top&quot;:157.12527559055118,&quot;width&quot;:767.05}"/>
</p:tagLst>
</file>

<file path=ppt/tags/tag86.xml><?xml version="1.0" encoding="utf-8"?>
<p:tagLst xmlns:p="http://schemas.openxmlformats.org/presentationml/2006/main">
  <p:tag name="KSO_WM_DIAGRAM_VIRTUALLY_FRAME" val="{&quot;height&quot;:277.65,&quot;left&quot;:100.15,&quot;top&quot;:157.12527559055118,&quot;width&quot;:767.05}"/>
</p:tagLst>
</file>

<file path=ppt/tags/tag87.xml><?xml version="1.0" encoding="utf-8"?>
<p:tagLst xmlns:p="http://schemas.openxmlformats.org/presentationml/2006/main">
  <p:tag name="KSO_WM_DIAGRAM_VIRTUALLY_FRAME" val="{&quot;height&quot;:277.65,&quot;left&quot;:100.15,&quot;top&quot;:157.12527559055118,&quot;width&quot;:767.05}"/>
</p:tagLst>
</file>

<file path=ppt/tags/tag88.xml><?xml version="1.0" encoding="utf-8"?>
<p:tagLst xmlns:p="http://schemas.openxmlformats.org/presentationml/2006/main">
  <p:tag name="KSO_WM_DIAGRAM_VIRTUALLY_FRAME" val="{&quot;height&quot;:277.65,&quot;left&quot;:100.15,&quot;top&quot;:157.12527559055118,&quot;width&quot;:767.05}"/>
</p:tagLst>
</file>

<file path=ppt/tags/tag89.xml><?xml version="1.0" encoding="utf-8"?>
<p:tagLst xmlns:p="http://schemas.openxmlformats.org/presentationml/2006/main">
  <p:tag name="KSO_WM_DIAGRAM_VIRTUALLY_FRAME" val="{&quot;height&quot;:277.65,&quot;left&quot;:100.15,&quot;top&quot;:157.12527559055118,&quot;width&quot;:767.05}"/>
</p:tagLst>
</file>

<file path=ppt/tags/tag9.xml><?xml version="1.0" encoding="utf-8"?>
<p:tagLst xmlns:p="http://schemas.openxmlformats.org/presentationml/2006/main">
  <p:tag name="KSO_WM_DIAGRAM_VIRTUALLY_FRAME" val="{&quot;height&quot;:334.9390551181102,&quot;left&quot;:300.0474015748031,&quot;top&quot;:126.28125984251969,&quot;width&quot;:598.9068503937008}"/>
</p:tagLst>
</file>

<file path=ppt/tags/tag90.xml><?xml version="1.0" encoding="utf-8"?>
<p:tagLst xmlns:p="http://schemas.openxmlformats.org/presentationml/2006/main">
  <p:tag name="KSO_WM_DIAGRAM_VIRTUALLY_FRAME" val="{&quot;height&quot;:277.65,&quot;left&quot;:100.15,&quot;top&quot;:157.12527559055118,&quot;width&quot;:767.05}"/>
</p:tagLst>
</file>

<file path=ppt/tags/tag91.xml><?xml version="1.0" encoding="utf-8"?>
<p:tagLst xmlns:p="http://schemas.openxmlformats.org/presentationml/2006/main">
  <p:tag name="KSO_WM_DIAGRAM_VIRTUALLY_FRAME" val="{&quot;height&quot;:277.65,&quot;left&quot;:100.15,&quot;top&quot;:157.12527559055118,&quot;width&quot;:767.05}"/>
</p:tagLst>
</file>

<file path=ppt/tags/tag92.xml><?xml version="1.0" encoding="utf-8"?>
<p:tagLst xmlns:p="http://schemas.openxmlformats.org/presentationml/2006/main">
  <p:tag name="KSO_WM_DIAGRAM_VIRTUALLY_FRAME" val="{&quot;height&quot;:277.65,&quot;left&quot;:100.15,&quot;top&quot;:157.12527559055118,&quot;width&quot;:767.05}"/>
</p:tagLst>
</file>

<file path=ppt/tags/tag93.xml><?xml version="1.0" encoding="utf-8"?>
<p:tagLst xmlns:p="http://schemas.openxmlformats.org/presentationml/2006/main">
  <p:tag name="KSO_WM_DIAGRAM_VIRTUALLY_FRAME" val="{&quot;height&quot;:277.65,&quot;left&quot;:100.15,&quot;top&quot;:157.12527559055118,&quot;width&quot;:767.05}"/>
</p:tagLst>
</file>

<file path=ppt/tags/tag94.xml><?xml version="1.0" encoding="utf-8"?>
<p:tagLst xmlns:p="http://schemas.openxmlformats.org/presentationml/2006/main">
  <p:tag name="KSO_WM_DIAGRAM_VIRTUALLY_FRAME" val="{&quot;height&quot;:277.65,&quot;left&quot;:100.15,&quot;top&quot;:157.12527559055118,&quot;width&quot;:767.05}"/>
</p:tagLst>
</file>

<file path=ppt/tags/tag95.xml><?xml version="1.0" encoding="utf-8"?>
<p:tagLst xmlns:p="http://schemas.openxmlformats.org/presentationml/2006/main">
  <p:tag name="KSO_WM_DIAGRAM_VIRTUALLY_FRAME" val="{&quot;height&quot;:277.65,&quot;left&quot;:100.15,&quot;top&quot;:157.12527559055118,&quot;width&quot;:767.05}"/>
</p:tagLst>
</file>

<file path=ppt/tags/tag96.xml><?xml version="1.0" encoding="utf-8"?>
<p:tagLst xmlns:p="http://schemas.openxmlformats.org/presentationml/2006/main">
  <p:tag name="KSO_WM_DIAGRAM_VIRTUALLY_FRAME" val="{&quot;height&quot;:277.65,&quot;left&quot;:100.15,&quot;top&quot;:157.12527559055118,&quot;width&quot;:767.05}"/>
</p:tagLst>
</file>

<file path=ppt/tags/tag97.xml><?xml version="1.0" encoding="utf-8"?>
<p:tagLst xmlns:p="http://schemas.openxmlformats.org/presentationml/2006/main">
  <p:tag name="KSO_WM_DIAGRAM_VIRTUALLY_FRAME" val="{&quot;height&quot;:277.65,&quot;left&quot;:100.15,&quot;top&quot;:157.12527559055118,&quot;width&quot;:767.05}"/>
</p:tagLst>
</file>

<file path=ppt/tags/tag98.xml><?xml version="1.0" encoding="utf-8"?>
<p:tagLst xmlns:p="http://schemas.openxmlformats.org/presentationml/2006/main">
  <p:tag name="KSO_WM_DIAGRAM_VIRTUALLY_FRAME" val="{&quot;height&quot;:277.65,&quot;left&quot;:100.15,&quot;top&quot;:157.12527559055118,&quot;width&quot;:767.05}"/>
</p:tagLst>
</file>

<file path=ppt/tags/tag99.xml><?xml version="1.0" encoding="utf-8"?>
<p:tagLst xmlns:p="http://schemas.openxmlformats.org/presentationml/2006/main">
  <p:tag name="KSO_WM_DIAGRAM_VIRTUALLY_FRAME" val="{&quot;height&quot;:330.9251968503937,&quot;left&quot;:57.5,&quot;top&quot;:79.1,&quot;width&quot;:896.55}"/>
</p:tagLst>
</file>

<file path=ppt/theme/theme1.xml><?xml version="1.0" encoding="utf-8"?>
<a:theme xmlns:a="http://schemas.openxmlformats.org/drawingml/2006/main" name="5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qb2s1dr">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724231"/>
      </a:accent1>
      <a:accent2>
        <a:srgbClr val="FF9D43"/>
      </a:accent2>
      <a:accent3>
        <a:srgbClr val="50572B"/>
      </a:accent3>
      <a:accent4>
        <a:srgbClr val="5D160E"/>
      </a:accent4>
      <a:accent5>
        <a:srgbClr val="E77529"/>
      </a:accent5>
      <a:accent6>
        <a:srgbClr val="B39E4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8550</Words>
  <Application>WPS 演示</Application>
  <PresentationFormat>宽屏</PresentationFormat>
  <Paragraphs>660</Paragraphs>
  <Slides>39</Slides>
  <Notes>26</Notes>
  <HiddenSlides>0</HiddenSlides>
  <MMClips>0</MMClips>
  <ScaleCrop>false</ScaleCrop>
  <HeadingPairs>
    <vt:vector size="6" baseType="variant">
      <vt:variant>
        <vt:lpstr>已用的字体</vt:lpstr>
      </vt:variant>
      <vt:variant>
        <vt:i4>31</vt:i4>
      </vt:variant>
      <vt:variant>
        <vt:lpstr>主题</vt:lpstr>
      </vt:variant>
      <vt:variant>
        <vt:i4>2</vt:i4>
      </vt:variant>
      <vt:variant>
        <vt:lpstr>幻灯片标题</vt:lpstr>
      </vt:variant>
      <vt:variant>
        <vt:i4>39</vt:i4>
      </vt:variant>
    </vt:vector>
  </HeadingPairs>
  <TitlesOfParts>
    <vt:vector size="72" baseType="lpstr">
      <vt:lpstr>Arial</vt:lpstr>
      <vt:lpstr>宋体</vt:lpstr>
      <vt:lpstr>Wingdings</vt:lpstr>
      <vt:lpstr>思源黑体 CN Normal</vt:lpstr>
      <vt:lpstr>Arial</vt:lpstr>
      <vt:lpstr>Noto Sans SC</vt:lpstr>
      <vt:lpstr>Noto Sans SC</vt:lpstr>
      <vt:lpstr>微软雅黑</vt:lpstr>
      <vt:lpstr>微软雅黑</vt:lpstr>
      <vt:lpstr>Calibri</vt:lpstr>
      <vt:lpstr>Gill Sans</vt:lpstr>
      <vt:lpstr>Open Sans Light</vt:lpstr>
      <vt:lpstr>Times New Roman</vt:lpstr>
      <vt:lpstr>Open Sans</vt:lpstr>
      <vt:lpstr>Segoe Print</vt:lpstr>
      <vt:lpstr>Arial Unicode MS</vt:lpstr>
      <vt:lpstr>等线</vt:lpstr>
      <vt:lpstr>Inter Light</vt:lpstr>
      <vt:lpstr>Inter Light</vt:lpstr>
      <vt:lpstr>Inter Light</vt:lpstr>
      <vt:lpstr>Inter Bold</vt:lpstr>
      <vt:lpstr>Inter Bold</vt:lpstr>
      <vt:lpstr>Inter Bold</vt:lpstr>
      <vt:lpstr>Gill Sans MT</vt:lpstr>
      <vt:lpstr>黑体</vt:lpstr>
      <vt:lpstr>MingLiU-ExtB</vt:lpstr>
      <vt:lpstr>云峰飞云体</vt:lpstr>
      <vt:lpstr>汉仪尚巍手书W</vt:lpstr>
      <vt:lpstr>思源黑体 CN Medium</vt:lpstr>
      <vt:lpstr>思源黑体 CN Bold</vt:lpstr>
      <vt:lpstr>思源黑体 CN Regular</vt:lpstr>
      <vt:lpstr>55</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Piqy</cp:lastModifiedBy>
  <cp:revision>11</cp:revision>
  <dcterms:created xsi:type="dcterms:W3CDTF">2025-05-19T03:47:00Z</dcterms:created>
  <dcterms:modified xsi:type="dcterms:W3CDTF">2025-11-15T07:44:16Z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FD716703C3A04D1BB7580F95EA3CCBB5_13</vt:lpwstr>
  </property>
  <property fmtid="{D5CDD505-2E9C-101B-9397-08002B2CF9AE}" pid="3" name="KSOProductBuildVer">
    <vt:lpwstr>2052-12.1.0.23542</vt:lpwstr>
  </property>
</Properties>
</file>